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handoutMasterIdLst>
    <p:handoutMasterId r:id="rId25"/>
  </p:handoutMasterIdLst>
  <p:sldIdLst>
    <p:sldId id="256" r:id="rId2"/>
    <p:sldId id="290" r:id="rId3"/>
    <p:sldId id="302" r:id="rId4"/>
    <p:sldId id="303" r:id="rId5"/>
    <p:sldId id="304" r:id="rId6"/>
    <p:sldId id="305" r:id="rId7"/>
    <p:sldId id="278" r:id="rId8"/>
    <p:sldId id="264" r:id="rId9"/>
    <p:sldId id="257" r:id="rId10"/>
    <p:sldId id="291" r:id="rId11"/>
    <p:sldId id="292" r:id="rId12"/>
    <p:sldId id="293" r:id="rId13"/>
    <p:sldId id="294" r:id="rId14"/>
    <p:sldId id="307" r:id="rId15"/>
    <p:sldId id="295" r:id="rId16"/>
    <p:sldId id="308" r:id="rId17"/>
    <p:sldId id="296" r:id="rId18"/>
    <p:sldId id="297" r:id="rId19"/>
    <p:sldId id="298" r:id="rId20"/>
    <p:sldId id="306" r:id="rId21"/>
    <p:sldId id="299" r:id="rId22"/>
    <p:sldId id="301" r:id="rId23"/>
    <p:sldId id="300" r:id="rId24"/>
  </p:sldIdLst>
  <p:sldSz cx="9144000" cy="6858000" type="screen4x3"/>
  <p:notesSz cx="9926638" cy="67976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EFD6"/>
    <a:srgbClr val="B6C9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08" y="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4302688" cy="339830"/>
          </a:xfrm>
          <a:prstGeom prst="rect">
            <a:avLst/>
          </a:prstGeom>
        </p:spPr>
        <p:txBody>
          <a:bodyPr vert="horz" lIns="90571" tIns="45286" rIns="90571" bIns="45286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61" y="0"/>
            <a:ext cx="4302688" cy="339830"/>
          </a:xfrm>
          <a:prstGeom prst="rect">
            <a:avLst/>
          </a:prstGeom>
        </p:spPr>
        <p:txBody>
          <a:bodyPr vert="horz" lIns="90571" tIns="45286" rIns="90571" bIns="45286" rtlCol="0"/>
          <a:lstStyle>
            <a:lvl1pPr algn="r">
              <a:defRPr sz="1200"/>
            </a:lvl1pPr>
          </a:lstStyle>
          <a:p>
            <a:fld id="{21C32CAF-FC7C-4BA5-9CE3-26B6248C77F2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2" y="6456766"/>
            <a:ext cx="4302688" cy="339830"/>
          </a:xfrm>
          <a:prstGeom prst="rect">
            <a:avLst/>
          </a:prstGeom>
        </p:spPr>
        <p:txBody>
          <a:bodyPr vert="horz" lIns="90571" tIns="45286" rIns="90571" bIns="45286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61" y="6456766"/>
            <a:ext cx="4302688" cy="339830"/>
          </a:xfrm>
          <a:prstGeom prst="rect">
            <a:avLst/>
          </a:prstGeom>
        </p:spPr>
        <p:txBody>
          <a:bodyPr vert="horz" lIns="90571" tIns="45286" rIns="90571" bIns="45286" rtlCol="0" anchor="b"/>
          <a:lstStyle>
            <a:lvl1pPr algn="r">
              <a:defRPr sz="1200"/>
            </a:lvl1pPr>
          </a:lstStyle>
          <a:p>
            <a:fld id="{C657C038-5858-43E4-9DE7-58F9753546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71031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F8212AD7-EBA6-4DA9-A856-DB6509CD9A9A}" type="datetimeFigureOut">
              <a:rPr lang="en-GB" smtClean="0"/>
              <a:t>28/10/2019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F7FE782-B35E-47F4-B410-97668C11A6B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7584" y="836712"/>
            <a:ext cx="7772400" cy="2567856"/>
          </a:xfrm>
        </p:spPr>
        <p:txBody>
          <a:bodyPr>
            <a:normAutofit/>
          </a:bodyPr>
          <a:lstStyle/>
          <a:p>
            <a:pPr algn="ctr"/>
            <a:r>
              <a:rPr lang="en-GB" sz="6600" b="1" dirty="0" smtClean="0">
                <a:solidFill>
                  <a:srgbClr val="666666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Calibri" pitchFamily="34" charset="0"/>
                <a:ea typeface="+mj-ea"/>
                <a:cs typeface="+mj-cs"/>
              </a:rPr>
              <a:t>Year 7 Curriculum Evening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22491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 explain the structure of the Curriculum at Woodford and the philosophy that lies behind it.</a:t>
            </a:r>
          </a:p>
          <a:p>
            <a:r>
              <a:rPr lang="en-GB" dirty="0" smtClean="0"/>
              <a:t>To explain how we assess your daughter in Year 7.</a:t>
            </a:r>
          </a:p>
          <a:p>
            <a:r>
              <a:rPr lang="en-GB" dirty="0" smtClean="0"/>
              <a:t>To explain what that means for assessment, reporting and progress in Year 8 and thereafter.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9647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 smtClean="0"/>
              <a:t>Key Stage 3 (Years 7-9)</a:t>
            </a:r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~Girls follow the National Curriculum. 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~There is no external assessment.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~Girls begin studying for GCSE Mathematics and Science in Year 9.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~Girls are assessed internally by a variety of means, including end of year examinations.</a:t>
            </a:r>
          </a:p>
          <a:p>
            <a:pPr marL="893763" indent="-784225">
              <a:buNone/>
            </a:pPr>
            <a:endParaRPr lang="en-GB" dirty="0"/>
          </a:p>
          <a:p>
            <a:pPr marL="893763" indent="-784225">
              <a:buNone/>
            </a:pPr>
            <a:r>
              <a:rPr lang="en-GB" dirty="0" smtClean="0"/>
              <a:t>The aim is to give girls a broad and balanced education, with the focus on rich learning.</a:t>
            </a:r>
          </a:p>
          <a:p>
            <a:pPr marL="893763" indent="-784225">
              <a:buNone/>
            </a:pPr>
            <a:r>
              <a:rPr lang="en-GB" dirty="0" smtClean="0"/>
              <a:t>Assessment supports learning – not the other way around!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Curriculum Overview 1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74250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b="1" dirty="0"/>
              <a:t>Key Stage </a:t>
            </a:r>
            <a:r>
              <a:rPr lang="en-GB" b="1" dirty="0" smtClean="0"/>
              <a:t>4 </a:t>
            </a:r>
            <a:r>
              <a:rPr lang="en-GB" b="1" dirty="0"/>
              <a:t>(Years </a:t>
            </a:r>
            <a:r>
              <a:rPr lang="en-GB" b="1" dirty="0" smtClean="0"/>
              <a:t>10-11)</a:t>
            </a:r>
            <a:endParaRPr lang="en-GB" b="1" dirty="0"/>
          </a:p>
          <a:p>
            <a:pPr marL="109728" indent="0">
              <a:buNone/>
            </a:pPr>
            <a:r>
              <a:rPr lang="en-GB" dirty="0"/>
              <a:t>	</a:t>
            </a:r>
            <a:r>
              <a:rPr lang="en-GB" dirty="0" smtClean="0"/>
              <a:t>~Girls study for 10 GCSEs. </a:t>
            </a:r>
            <a:endParaRPr lang="en-GB" dirty="0"/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~English, Mathematics and Triple Science are compulsory, as is a Humanities and Modern Language.</a:t>
            </a:r>
            <a:endParaRPr lang="en-GB" dirty="0"/>
          </a:p>
          <a:p>
            <a:pPr marL="893763" indent="-784225">
              <a:buNone/>
            </a:pPr>
            <a:r>
              <a:rPr lang="en-GB" dirty="0"/>
              <a:t>		</a:t>
            </a:r>
            <a:r>
              <a:rPr lang="en-GB" dirty="0" smtClean="0"/>
              <a:t>~Girls </a:t>
            </a:r>
            <a:r>
              <a:rPr lang="en-GB" dirty="0"/>
              <a:t>are assessed </a:t>
            </a:r>
            <a:r>
              <a:rPr lang="en-GB" dirty="0" smtClean="0"/>
              <a:t>externally, although some work may be marked internally before verification by the exam boards.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~The vast majority of marks are awarded through external examinations sat at the end of Year 11.</a:t>
            </a:r>
          </a:p>
          <a:p>
            <a:pPr marL="893763" indent="-784225">
              <a:buNone/>
            </a:pPr>
            <a:r>
              <a:rPr lang="en-GB" dirty="0" smtClean="0"/>
              <a:t>	~We do not enter girls early for </a:t>
            </a:r>
            <a:r>
              <a:rPr lang="en-GB" b="1" dirty="0" smtClean="0"/>
              <a:t>any </a:t>
            </a:r>
            <a:r>
              <a:rPr lang="en-GB" dirty="0" smtClean="0"/>
              <a:t>subjects.</a:t>
            </a:r>
            <a:endParaRPr lang="en-GB" dirty="0"/>
          </a:p>
          <a:p>
            <a:pPr marL="893763" indent="-784225">
              <a:buNone/>
            </a:pP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Overview </a:t>
            </a:r>
            <a:r>
              <a:rPr lang="en-GB" dirty="0" smtClean="0"/>
              <a:t>2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89194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Key Stage </a:t>
            </a:r>
            <a:r>
              <a:rPr lang="en-GB" b="1" dirty="0" smtClean="0"/>
              <a:t>5 (The Sixth Form - Years 12-13)</a:t>
            </a:r>
            <a:endParaRPr lang="en-GB" b="1" dirty="0"/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~Girls </a:t>
            </a:r>
            <a:r>
              <a:rPr lang="en-GB" dirty="0"/>
              <a:t>study </a:t>
            </a:r>
            <a:r>
              <a:rPr lang="en-GB" b="1" dirty="0" smtClean="0"/>
              <a:t>either</a:t>
            </a:r>
            <a:r>
              <a:rPr lang="en-GB" dirty="0" smtClean="0"/>
              <a:t> 4 A Levels </a:t>
            </a:r>
            <a:r>
              <a:rPr lang="en-GB" b="1" dirty="0" smtClean="0"/>
              <a:t>or</a:t>
            </a:r>
            <a:r>
              <a:rPr lang="en-GB" dirty="0" smtClean="0"/>
              <a:t> 3 A Levels plus the Extended Project</a:t>
            </a:r>
          </a:p>
          <a:p>
            <a:pPr marL="893763" indent="-784225">
              <a:buNone/>
            </a:pPr>
            <a:r>
              <a:rPr lang="en-GB" dirty="0" smtClean="0"/>
              <a:t>	~Girls are assessed externally, although some work may be marked internally before verification by the exam boards.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~The </a:t>
            </a:r>
            <a:r>
              <a:rPr lang="en-GB" dirty="0"/>
              <a:t>vast majority of marks are awarded through external examinations sat at the end of Year </a:t>
            </a:r>
            <a:r>
              <a:rPr lang="en-GB" dirty="0" smtClean="0"/>
              <a:t>13.</a:t>
            </a:r>
            <a:endParaRPr lang="en-GB" dirty="0"/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~We </a:t>
            </a:r>
            <a:r>
              <a:rPr lang="en-GB" dirty="0"/>
              <a:t>do not enter girls early for any</a:t>
            </a:r>
            <a:r>
              <a:rPr lang="en-GB" b="1" dirty="0"/>
              <a:t> </a:t>
            </a:r>
            <a:r>
              <a:rPr lang="en-GB" dirty="0" smtClean="0"/>
              <a:t>subjects.</a:t>
            </a:r>
          </a:p>
          <a:p>
            <a:pPr marL="893763" indent="-784225">
              <a:buNone/>
            </a:pPr>
            <a:r>
              <a:rPr lang="en-GB" dirty="0"/>
              <a:t>	</a:t>
            </a:r>
            <a:r>
              <a:rPr lang="en-GB" dirty="0" smtClean="0"/>
              <a:t>~We expect virtually all girls to apply to university in Year 13.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Curriculum Overview </a:t>
            </a:r>
            <a:r>
              <a:rPr lang="en-GB" dirty="0" smtClean="0"/>
              <a:t>3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940004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Year 7 Curriculum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6338754"/>
              </p:ext>
            </p:extLst>
          </p:nvPr>
        </p:nvGraphicFramePr>
        <p:xfrm>
          <a:off x="827584" y="1397000"/>
          <a:ext cx="7272808" cy="4696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45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545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45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5456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9630"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Art</a:t>
                      </a:r>
                      <a:endParaRPr lang="en-GB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dirty="0" smtClean="0"/>
                        <a:t>French</a:t>
                      </a:r>
                      <a:endParaRPr lang="en-GB" dirty="0"/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Music</a:t>
                      </a:r>
                      <a:endParaRPr lang="en-GB" dirty="0"/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8EF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63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History</a:t>
                      </a:r>
                      <a:endParaRPr lang="en-GB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en-GB" dirty="0" smtClean="0"/>
                        <a:t>Science</a:t>
                      </a:r>
                      <a:endParaRPr lang="en-GB" dirty="0"/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9260">
                <a:tc>
                  <a:txBody>
                    <a:bodyPr/>
                    <a:lstStyle/>
                    <a:p>
                      <a:r>
                        <a:rPr lang="en-GB" dirty="0" smtClean="0"/>
                        <a:t>Computing</a:t>
                      </a:r>
                      <a:endParaRPr lang="en-GB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Personal, Social, Health &amp; Careers Ed</a:t>
                      </a:r>
                      <a:endParaRPr lang="en-GB" dirty="0"/>
                    </a:p>
                  </a:txBody>
                  <a:tcPr>
                    <a:solidFill>
                      <a:srgbClr val="7030A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08890">
                <a:tc rowSpan="3">
                  <a:txBody>
                    <a:bodyPr/>
                    <a:lstStyle/>
                    <a:p>
                      <a:r>
                        <a:rPr lang="en-GB" dirty="0" smtClean="0"/>
                        <a:t>English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Geography</a:t>
                      </a:r>
                      <a:endParaRPr lang="en-GB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r>
                        <a:rPr lang="en-GB" dirty="0" smtClean="0"/>
                        <a:t>Mathematics</a:t>
                      </a:r>
                      <a:endParaRPr lang="en-GB" dirty="0"/>
                    </a:p>
                  </a:txBody>
                  <a:tcPr>
                    <a:solidFill>
                      <a:srgbClr val="00B050"/>
                    </a:solidFill>
                  </a:tcPr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Physical</a:t>
                      </a:r>
                      <a:r>
                        <a:rPr lang="en-GB" baseline="0" dirty="0" smtClean="0"/>
                        <a:t> Education</a:t>
                      </a:r>
                      <a:endParaRPr lang="en-GB" dirty="0"/>
                    </a:p>
                  </a:txBody>
                  <a:tcPr>
                    <a:solidFill>
                      <a:srgbClr val="B6C9E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963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German or Latin</a:t>
                      </a:r>
                      <a:endParaRPr lang="en-GB" dirty="0"/>
                    </a:p>
                  </a:txBody>
                  <a:tcPr>
                    <a:solidFill>
                      <a:srgbClr val="C000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dirty="0" smtClean="0"/>
                        <a:t>Technology (Design, Electronics, Food)</a:t>
                      </a:r>
                      <a:endParaRPr lang="en-GB" dirty="0"/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39260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Religious Studies</a:t>
                      </a:r>
                      <a:endParaRPr lang="en-GB" dirty="0"/>
                    </a:p>
                  </a:txBody>
                  <a:tcPr>
                    <a:solidFill>
                      <a:srgbClr val="F8EFD6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214187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We can determine what is important for students to know and understand within the framework of the National Curriculum.</a:t>
            </a:r>
          </a:p>
          <a:p>
            <a:r>
              <a:rPr lang="en-GB" dirty="0" smtClean="0"/>
              <a:t>We can focus on embedding real mastery and understanding.</a:t>
            </a:r>
          </a:p>
          <a:p>
            <a:r>
              <a:rPr lang="en-GB" dirty="0" smtClean="0"/>
              <a:t>We will no longer have to use sometimes inconsistent methods to determine NC Levels.</a:t>
            </a:r>
          </a:p>
          <a:p>
            <a:r>
              <a:rPr lang="en-GB" dirty="0" smtClean="0"/>
              <a:t>We can focus discussions with girls and their parents on the knowledge, skills and understanding they need to develop to </a:t>
            </a:r>
            <a:r>
              <a:rPr lang="en-GB" i="1" dirty="0" smtClean="0"/>
              <a:t>progress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smtClean="0"/>
              <a:t>Benefits Of The National Curriculum Assessment System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53142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To develop a system which is appropriate for each subject.</a:t>
            </a:r>
          </a:p>
          <a:p>
            <a:r>
              <a:rPr lang="en-GB" dirty="0" smtClean="0"/>
              <a:t>To ensure consistency both within and across subject disciplines.</a:t>
            </a:r>
          </a:p>
          <a:p>
            <a:r>
              <a:rPr lang="en-GB" dirty="0" smtClean="0"/>
              <a:t>Using consistent benchmark data which everyone understands.</a:t>
            </a:r>
          </a:p>
          <a:p>
            <a:r>
              <a:rPr lang="en-GB" dirty="0" smtClean="0"/>
              <a:t>A system which monitors both progress and raw attainment.</a:t>
            </a:r>
          </a:p>
          <a:p>
            <a:r>
              <a:rPr lang="en-GB" dirty="0" smtClean="0"/>
              <a:t>A system which allows parents to understand easily the progress their child is making.</a:t>
            </a:r>
          </a:p>
          <a:p>
            <a:pPr marL="109728" indent="0" algn="ctr">
              <a:buNone/>
            </a:pP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pPr marL="109728" indent="0" algn="ctr">
              <a:buNone/>
            </a:pPr>
            <a:endParaRPr lang="en-GB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>
                <a:solidFill>
                  <a:srgbClr val="666666"/>
                </a:solidFill>
              </a:rPr>
              <a:t>Our Approach So Far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88732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104456"/>
          </a:xfrm>
        </p:spPr>
        <p:txBody>
          <a:bodyPr>
            <a:normAutofit/>
          </a:bodyPr>
          <a:lstStyle/>
          <a:p>
            <a:r>
              <a:rPr lang="en-GB" sz="3200" dirty="0" smtClean="0"/>
              <a:t>Girls sat CATs to set a common benchmark.</a:t>
            </a:r>
          </a:p>
          <a:p>
            <a:r>
              <a:rPr lang="en-GB" sz="3200" dirty="0" smtClean="0"/>
              <a:t>CATs assess Verbal, Quantitative, Non-Verbal and Spatial skills.</a:t>
            </a:r>
          </a:p>
          <a:p>
            <a:r>
              <a:rPr lang="en-GB" sz="3200" dirty="0" smtClean="0"/>
              <a:t>They are a good (but not infallible) measure of academic ability and potential.</a:t>
            </a:r>
            <a:endParaRPr lang="en-GB" sz="3200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7200" dirty="0" smtClean="0"/>
              <a:t>Year 7: Step 1</a:t>
            </a:r>
            <a:endParaRPr lang="en-GB" sz="7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626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844824"/>
            <a:ext cx="8229600" cy="4525963"/>
          </a:xfrm>
        </p:spPr>
        <p:txBody>
          <a:bodyPr/>
          <a:lstStyle/>
          <a:p>
            <a:r>
              <a:rPr lang="en-GB" dirty="0" smtClean="0"/>
              <a:t>During the autumn term each subject teacher evaluates the accuracy of the CATs score for each girl.</a:t>
            </a:r>
          </a:p>
          <a:p>
            <a:r>
              <a:rPr lang="en-GB" dirty="0" smtClean="0"/>
              <a:t>In December their feedback is collated and is used to adjust the CATs baseline prediction.</a:t>
            </a:r>
          </a:p>
          <a:p>
            <a:r>
              <a:rPr lang="en-GB" dirty="0" smtClean="0"/>
              <a:t>Separate predictors are set for Art, Music and PE.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dirty="0"/>
              <a:t>Year 7: Step </a:t>
            </a:r>
            <a:r>
              <a:rPr lang="en-GB" sz="4400" dirty="0" smtClean="0"/>
              <a:t>2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3674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After Christmas you </a:t>
            </a:r>
            <a:r>
              <a:rPr lang="en-GB" dirty="0"/>
              <a:t>will be informed of our initial baseline judgment.</a:t>
            </a:r>
          </a:p>
          <a:p>
            <a:r>
              <a:rPr lang="en-GB" dirty="0" smtClean="0"/>
              <a:t>Teachers continue to assess their students.</a:t>
            </a:r>
          </a:p>
          <a:p>
            <a:r>
              <a:rPr lang="en-GB" dirty="0" smtClean="0"/>
              <a:t>Reports home comment on how far girls are making the expected progress based upon their revised baseline score.</a:t>
            </a:r>
          </a:p>
          <a:p>
            <a:r>
              <a:rPr lang="en-GB" dirty="0" smtClean="0"/>
              <a:t>Because we are reporting progress girls with the same grade might receive different comments if their baseline scores are very different.</a:t>
            </a:r>
          </a:p>
          <a:p>
            <a:r>
              <a:rPr lang="en-GB" dirty="0"/>
              <a:t>In July the baseline scores are reviewed again.</a:t>
            </a:r>
          </a:p>
          <a:p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7: Step 3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29245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2420889"/>
            <a:ext cx="8229600" cy="1152128"/>
          </a:xfrm>
        </p:spPr>
        <p:txBody>
          <a:bodyPr/>
          <a:lstStyle/>
          <a:p>
            <a:pPr marL="109728" indent="0" algn="ctr">
              <a:buNone/>
            </a:pPr>
            <a:r>
              <a:rPr lang="en-GB" sz="6600" dirty="0" smtClean="0"/>
              <a:t>What does it mean?</a:t>
            </a:r>
            <a:endParaRPr lang="en-GB" sz="6600" dirty="0"/>
          </a:p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Baseline Score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5115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QUANTITATIVE – </a:t>
            </a:r>
            <a:r>
              <a:rPr lang="en-GB" dirty="0"/>
              <a:t>The ability to reason via the use of </a:t>
            </a:r>
            <a:r>
              <a:rPr lang="en-GB" dirty="0" smtClean="0"/>
              <a:t>numbers.</a:t>
            </a:r>
            <a:endParaRPr lang="en-GB" dirty="0"/>
          </a:p>
          <a:p>
            <a:r>
              <a:rPr lang="en-GB" dirty="0" smtClean="0"/>
              <a:t>VERBAL – The ability to reason via the use of language.</a:t>
            </a:r>
          </a:p>
          <a:p>
            <a:r>
              <a:rPr lang="en-GB" dirty="0" smtClean="0"/>
              <a:t>NON-VERBAL – The ability to reason via the use of images.</a:t>
            </a:r>
          </a:p>
          <a:p>
            <a:r>
              <a:rPr lang="en-GB" dirty="0" smtClean="0"/>
              <a:t>SPATIAL - </a:t>
            </a:r>
            <a:r>
              <a:rPr lang="en-GB" dirty="0"/>
              <a:t>The ability to reason </a:t>
            </a:r>
            <a:r>
              <a:rPr lang="en-GB" dirty="0" smtClean="0"/>
              <a:t>by visualising shapes and patterns and thinking in three dimensions.</a:t>
            </a:r>
          </a:p>
          <a:p>
            <a:r>
              <a:rPr lang="en-GB" dirty="0" smtClean="0"/>
              <a:t>Girls receive an age-adjusted score for each, plus a mean score. </a:t>
            </a:r>
            <a:endParaRPr lang="en-GB" dirty="0"/>
          </a:p>
          <a:p>
            <a:r>
              <a:rPr lang="en-GB" dirty="0" smtClean="0"/>
              <a:t>A combination of these produces a GCSE prediction.</a:t>
            </a:r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CATs TESTS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098616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7 CATS Results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0850" y="3423709"/>
            <a:ext cx="42300" cy="1058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262" y="1268760"/>
            <a:ext cx="7877175" cy="52292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846655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GCSE Prediction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0" y="1484784"/>
            <a:ext cx="7048500" cy="463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5436096" y="2204864"/>
            <a:ext cx="0" cy="3672408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6876256" y="2204864"/>
            <a:ext cx="0" cy="367240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04446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481328"/>
            <a:ext cx="2458616" cy="4525963"/>
          </a:xfrm>
        </p:spPr>
        <p:txBody>
          <a:bodyPr/>
          <a:lstStyle/>
          <a:p>
            <a:r>
              <a:rPr lang="en-GB" dirty="0" smtClean="0"/>
              <a:t>For a Pupil scoring </a:t>
            </a:r>
            <a:r>
              <a:rPr lang="en-GB" dirty="0" smtClean="0"/>
              <a:t>125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Individual Predictions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1840" y="1124744"/>
            <a:ext cx="4611827" cy="55659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86032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Spread Of Grades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244878"/>
              </p:ext>
            </p:extLst>
          </p:nvPr>
        </p:nvGraphicFramePr>
        <p:xfrm>
          <a:off x="1547664" y="1772816"/>
          <a:ext cx="60960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918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04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CATS Score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Expected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dirty="0" smtClean="0"/>
                        <a:t>Grade Spread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105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Mainly grades 5 &amp; 6; some grade 7.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A mixture of </a:t>
                      </a:r>
                      <a:r>
                        <a:rPr lang="en-GB" baseline="0" dirty="0" smtClean="0"/>
                        <a:t>grades </a:t>
                      </a:r>
                      <a:r>
                        <a:rPr lang="en-GB" dirty="0" smtClean="0"/>
                        <a:t>7,</a:t>
                      </a:r>
                      <a:r>
                        <a:rPr lang="en-GB" baseline="0" dirty="0" smtClean="0"/>
                        <a:t> 6 and 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115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Roughly an equal mixture of grades 6 &amp; 7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120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Mainly grades 6 &amp; 7; some grade 8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125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Mainly </a:t>
                      </a:r>
                      <a:r>
                        <a:rPr lang="en-GB" baseline="0" dirty="0" smtClean="0"/>
                        <a:t>grades 7 &amp; 8; some grade 6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Mainly grades 7-9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135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Mainly grades 8 &amp; 9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1946932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Accuracy of Expected Grades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557181"/>
            <a:ext cx="7252820" cy="4247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263900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1988840"/>
            <a:ext cx="8229600" cy="3531848"/>
          </a:xfrm>
        </p:spPr>
        <p:txBody>
          <a:bodyPr/>
          <a:lstStyle/>
          <a:p>
            <a:r>
              <a:rPr lang="en-GB" dirty="0" smtClean="0"/>
              <a:t>These are statistical predictions, not prophesies.</a:t>
            </a:r>
          </a:p>
          <a:p>
            <a:r>
              <a:rPr lang="en-GB" dirty="0" smtClean="0"/>
              <a:t>Motivation and effort have a huge impact on success.</a:t>
            </a:r>
          </a:p>
          <a:p>
            <a:r>
              <a:rPr lang="en-GB" dirty="0" smtClean="0"/>
              <a:t>Other factors may affect whether the statistical prediction proves accurate – health, luck, unexpected events, personal circumstances.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Bear In Mind…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0002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Reports: Why Girls With The Same Grade Might Have Different Progress Grades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05879"/>
              </p:ext>
            </p:extLst>
          </p:nvPr>
        </p:nvGraphicFramePr>
        <p:xfrm>
          <a:off x="575557" y="2492896"/>
          <a:ext cx="7992886" cy="1990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041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6826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92088">
                <a:tc>
                  <a:txBody>
                    <a:bodyPr/>
                    <a:lstStyle/>
                    <a:p>
                      <a:r>
                        <a:rPr lang="en-GB" dirty="0" smtClean="0"/>
                        <a:t>Name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Expected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Actual Result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Difference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Progress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9096">
                <a:tc>
                  <a:txBody>
                    <a:bodyPr/>
                    <a:lstStyle/>
                    <a:p>
                      <a:r>
                        <a:rPr lang="en-GB" dirty="0" smtClean="0"/>
                        <a:t>Belinda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105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65%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75%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+10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Exceeding Expectations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9096">
                <a:tc>
                  <a:txBody>
                    <a:bodyPr/>
                    <a:lstStyle/>
                    <a:p>
                      <a:r>
                        <a:rPr lang="en-GB" dirty="0" smtClean="0"/>
                        <a:t>Ria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130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75%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77%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/>
                        <a:t>+2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Meeting Expectations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411337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Your daughter will be given a school-adjusted baseline. Not the same as a CATS score.</a:t>
            </a:r>
          </a:p>
          <a:p>
            <a:r>
              <a:rPr lang="en-GB" dirty="0" smtClean="0"/>
              <a:t>She may have a different baseline for Art, Music or PE.</a:t>
            </a:r>
          </a:p>
          <a:p>
            <a:r>
              <a:rPr lang="en-GB" dirty="0" smtClean="0"/>
              <a:t>Progress will be measured against this baseline during Year 8.</a:t>
            </a:r>
          </a:p>
          <a:p>
            <a:r>
              <a:rPr lang="en-GB" dirty="0" smtClean="0"/>
              <a:t>Teacher assessment, feedback and reporting will take this into account.</a:t>
            </a:r>
          </a:p>
          <a:p>
            <a:r>
              <a:rPr lang="en-GB" dirty="0" smtClean="0"/>
              <a:t>Its accuracy will be reassessed at the end of Year 8 and further adjustments made.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Year 8 </a:t>
            </a:r>
            <a:r>
              <a:rPr lang="en-GB" smtClean="0"/>
              <a:t>And Beyond</a:t>
            </a:r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140809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will set target grades at the start of Year 10 using this data and FFT.</a:t>
            </a:r>
          </a:p>
          <a:p>
            <a:r>
              <a:rPr lang="en-GB" dirty="0" smtClean="0"/>
              <a:t>It will also play a part (along with internal assessment data) in setting in Science and Mathematics.</a:t>
            </a:r>
          </a:p>
          <a:p>
            <a:r>
              <a:rPr lang="en-GB" dirty="0" smtClean="0"/>
              <a:t>It will not be used to determine GCSE entry decisions such as </a:t>
            </a:r>
            <a:r>
              <a:rPr lang="en-GB" dirty="0" err="1" smtClean="0"/>
              <a:t>tiering</a:t>
            </a:r>
            <a:r>
              <a:rPr lang="en-GB" dirty="0" smtClean="0"/>
              <a:t>. This is based on performance during Years 10 and 11.</a:t>
            </a:r>
          </a:p>
          <a:p>
            <a:r>
              <a:rPr lang="en-GB" dirty="0" smtClean="0"/>
              <a:t>It is expected that </a:t>
            </a:r>
            <a:r>
              <a:rPr lang="en-GB" b="1" dirty="0" smtClean="0"/>
              <a:t>all</a:t>
            </a:r>
            <a:r>
              <a:rPr lang="en-GB" dirty="0" smtClean="0"/>
              <a:t> girls will be entered for 10 GCSEs.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Starting GCSEs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09035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receive notification of this in January.</a:t>
            </a:r>
          </a:p>
          <a:p>
            <a:r>
              <a:rPr lang="en-GB" dirty="0" smtClean="0"/>
              <a:t>It will look like this: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Daughter’s Baseline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27584" y="3456523"/>
            <a:ext cx="7200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NAME</a:t>
            </a:r>
            <a:r>
              <a:rPr lang="en-GB" b="1" dirty="0" smtClean="0"/>
              <a:t>: Imaginary Person</a:t>
            </a:r>
            <a:endParaRPr lang="en-GB" dirty="0"/>
          </a:p>
          <a:p>
            <a:r>
              <a:rPr lang="en-GB" dirty="0"/>
              <a:t>Based on our assessment of your daughter’s academic achievement </a:t>
            </a:r>
            <a:r>
              <a:rPr lang="en-GB" dirty="0" smtClean="0"/>
              <a:t>during the autumn term of </a:t>
            </a:r>
            <a:r>
              <a:rPr lang="en-GB" dirty="0"/>
              <a:t>Year 7 we would expect her to achieve mainly grades </a:t>
            </a:r>
            <a:r>
              <a:rPr lang="en-GB" dirty="0" smtClean="0"/>
              <a:t>XYZ </a:t>
            </a:r>
            <a:r>
              <a:rPr lang="en-GB" dirty="0"/>
              <a:t>at GCSE.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748934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1093</TotalTime>
  <Words>877</Words>
  <Application>Microsoft Office PowerPoint</Application>
  <PresentationFormat>On-screen Show (4:3)</PresentationFormat>
  <Paragraphs>141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Calibri</vt:lpstr>
      <vt:lpstr>Verdana</vt:lpstr>
      <vt:lpstr>Wingdings 2</vt:lpstr>
      <vt:lpstr>Wingdings 3</vt:lpstr>
      <vt:lpstr>Concourse</vt:lpstr>
      <vt:lpstr>PowerPoint Presentation</vt:lpstr>
      <vt:lpstr>Aims</vt:lpstr>
      <vt:lpstr>Curriculum Overview 1</vt:lpstr>
      <vt:lpstr>Curriculum Overview 2</vt:lpstr>
      <vt:lpstr>Curriculum Overview 3</vt:lpstr>
      <vt:lpstr>The Year 7 Curriculum</vt:lpstr>
      <vt:lpstr>Benefits Of The National Curriculum Assessment System</vt:lpstr>
      <vt:lpstr>Our Approach So Far</vt:lpstr>
      <vt:lpstr>Year 7: Step 1</vt:lpstr>
      <vt:lpstr>Year 7: Step 2</vt:lpstr>
      <vt:lpstr>Year 7: Step 3</vt:lpstr>
      <vt:lpstr>The Baseline Score</vt:lpstr>
      <vt:lpstr>THE CATs TESTS</vt:lpstr>
      <vt:lpstr>Year 7 CATS Results</vt:lpstr>
      <vt:lpstr>The GCSE Prediction</vt:lpstr>
      <vt:lpstr>Individual Predictions</vt:lpstr>
      <vt:lpstr>The Spread Of Grades</vt:lpstr>
      <vt:lpstr>Accuracy of Expected Grades</vt:lpstr>
      <vt:lpstr>Please Bear In Mind…</vt:lpstr>
      <vt:lpstr>Reports: Why Girls With The Same Grade Might Have Different Progress Grades</vt:lpstr>
      <vt:lpstr>Year 8 And Beyond</vt:lpstr>
      <vt:lpstr>Starting GCSEs</vt:lpstr>
      <vt:lpstr>Your Daughter’s Baseline</vt:lpstr>
    </vt:vector>
  </TitlesOfParts>
  <Company>London Borough Of Redbridge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RNLC</dc:title>
  <dc:creator>Annette Blewett</dc:creator>
  <cp:lastModifiedBy>Colin Jenkins</cp:lastModifiedBy>
  <cp:revision>87</cp:revision>
  <cp:lastPrinted>2018-10-16T11:51:49Z</cp:lastPrinted>
  <dcterms:created xsi:type="dcterms:W3CDTF">2014-10-04T08:02:09Z</dcterms:created>
  <dcterms:modified xsi:type="dcterms:W3CDTF">2019-10-28T09:33:44Z</dcterms:modified>
</cp:coreProperties>
</file>