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5" r:id="rId9"/>
    <p:sldId id="267" r:id="rId10"/>
    <p:sldId id="269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 algn="ctr">
              <a:buNone/>
              <a:defRPr sz="1600"/>
            </a:lvl2pPr>
            <a:lvl3pPr marL="914377" indent="0" algn="ctr">
              <a:buNone/>
              <a:defRPr sz="16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822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6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58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95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55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4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34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4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50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7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910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smtClean="0"/>
              <a:pPr/>
              <a:t>6/25/2021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14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2" userDrawn="1">
          <p15:clr>
            <a:srgbClr val="F26B43"/>
          </p15:clr>
        </p15:guide>
        <p15:guide id="2" pos="3929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" y="4666223"/>
            <a:ext cx="6115050" cy="146304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smtClean="0"/>
              <a:t>What are healthy and unhealthy romantic relations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686050" cy="1463040"/>
          </a:xfrm>
        </p:spPr>
        <p:txBody>
          <a:bodyPr/>
          <a:lstStyle/>
          <a:p>
            <a:r>
              <a:rPr lang="en-GB" dirty="0" smtClean="0"/>
              <a:t>Year 9 PSHCE – Relationships</a:t>
            </a:r>
          </a:p>
          <a:p>
            <a:r>
              <a:rPr lang="en-GB" dirty="0" smtClean="0"/>
              <a:t>Lesson 1 </a:t>
            </a:r>
          </a:p>
          <a:p>
            <a:r>
              <a:rPr lang="en-GB" dirty="0" smtClean="0"/>
              <a:t>Friday 5</a:t>
            </a:r>
            <a:r>
              <a:rPr lang="en-GB" baseline="30000" dirty="0" smtClean="0"/>
              <a:t>th</a:t>
            </a:r>
            <a:r>
              <a:rPr lang="en-GB" dirty="0" smtClean="0"/>
              <a:t> March 2020</a:t>
            </a: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7150" y="6057417"/>
            <a:ext cx="6686550" cy="7315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37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None/>
              <a:defRPr sz="16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Learning Objective: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 smtClean="0"/>
              <a:t>To distinguish between a healthy and unhealthy relationship.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3268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topic - 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5999"/>
            <a:ext cx="7290055" cy="390252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We are starting a new topic in PSHCE for the next 5 weeks. This will be on the topic of Relationships.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It is important to note the following – the contents of this lesson are to educate you about various UK laws related to young people and personal relationships.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The purpose is not to encourage any particular type of relationship but these lessons are time for discussion.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If you are at affected by any of the topics covered, then please do contact your Form Tutor, Miss </a:t>
            </a:r>
            <a:r>
              <a:rPr lang="en-GB" sz="2400" dirty="0" smtClean="0"/>
              <a:t>Keith, Mrs Greenfield or </a:t>
            </a:r>
            <a:r>
              <a:rPr lang="en-GB" sz="2400" dirty="0" smtClean="0"/>
              <a:t>Mrs Holman.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6932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Ground 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5999"/>
            <a:ext cx="7290055" cy="39025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Over the next couple of lessons, there will be a lot of discussion work. During this, it is important to –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Listen </a:t>
            </a:r>
            <a:r>
              <a:rPr lang="en-GB" sz="2400" dirty="0" smtClean="0"/>
              <a:t>to people’s ideas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Respect </a:t>
            </a:r>
            <a:r>
              <a:rPr lang="en-GB" sz="2400" dirty="0"/>
              <a:t>each </a:t>
            </a:r>
            <a:r>
              <a:rPr lang="en-GB" sz="2400" dirty="0" smtClean="0"/>
              <a:t>other and their views </a:t>
            </a: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Remember that there is no </a:t>
            </a:r>
            <a:r>
              <a:rPr lang="en-GB" sz="2400" dirty="0"/>
              <a:t>such thing as a silly question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Be kind to each other </a:t>
            </a: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733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Thinking points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346089"/>
            <a:ext cx="3673275" cy="418533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What types of relationships do you have? </a:t>
            </a:r>
          </a:p>
          <a:p>
            <a:pPr marL="0" indent="0">
              <a:buNone/>
            </a:pPr>
            <a:endParaRPr lang="en-GB" sz="24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/>
              <a:t>What is meant by the term ‘romantic relationship’?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What does a healthy romantic relationship look like</a:t>
            </a:r>
            <a:r>
              <a:rPr lang="en-GB" sz="2400" dirty="0" smtClean="0"/>
              <a:t>?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What things would make a romantic relationship unhealthy?</a:t>
            </a:r>
          </a:p>
          <a:p>
            <a:endParaRPr lang="en-GB" sz="2400" dirty="0"/>
          </a:p>
        </p:txBody>
      </p:sp>
      <p:pic>
        <p:nvPicPr>
          <p:cNvPr id="5" name="Picture 4" descr="Thought, Idea, Innovation, Imagination, Inspi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986" y="3069539"/>
            <a:ext cx="3941378" cy="273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15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6000"/>
            <a:ext cx="7290055" cy="11248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Romantic Relationship = A </a:t>
            </a:r>
            <a:r>
              <a:rPr lang="en-GB" sz="2400" dirty="0"/>
              <a:t>close association between two people that differs from friendship because of an emotional and/or sexual </a:t>
            </a:r>
            <a:r>
              <a:rPr lang="en-GB" sz="2400" dirty="0" smtClean="0"/>
              <a:t>aspect, or attraction.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747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8081990" cy="149961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Discussion feedback:</a:t>
            </a:r>
            <a:br>
              <a:rPr lang="en-GB" dirty="0" smtClean="0"/>
            </a:br>
            <a:r>
              <a:rPr lang="en-GB" dirty="0" smtClean="0"/>
              <a:t>What </a:t>
            </a:r>
            <a:r>
              <a:rPr lang="en-GB" dirty="0"/>
              <a:t>does a healthy romantic relationship look like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51768" y="2269671"/>
            <a:ext cx="4832604" cy="4392386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Both </a:t>
            </a:r>
            <a:r>
              <a:rPr lang="en-GB" dirty="0"/>
              <a:t>people in the romantic relationship are physically attracted the other person.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Both </a:t>
            </a:r>
            <a:r>
              <a:rPr lang="en-GB" dirty="0"/>
              <a:t>people are attracted to the other person’s personality.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Shared </a:t>
            </a:r>
            <a:r>
              <a:rPr lang="en-GB" dirty="0"/>
              <a:t>interests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Trust 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Can </a:t>
            </a:r>
            <a:r>
              <a:rPr lang="en-GB" dirty="0"/>
              <a:t>make each other laugh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Physically </a:t>
            </a:r>
            <a:r>
              <a:rPr lang="en-GB" dirty="0"/>
              <a:t>intimate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Monogamous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Compromises </a:t>
            </a:r>
            <a:r>
              <a:rPr lang="en-GB" dirty="0"/>
              <a:t>made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Honesty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P</a:t>
            </a:r>
            <a:r>
              <a:rPr lang="en-GB" dirty="0" smtClean="0"/>
              <a:t>atience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5747657" y="1823575"/>
            <a:ext cx="3102429" cy="4299639"/>
          </a:xfrm>
          <a:prstGeom prst="wedgeRoundRectCallout">
            <a:avLst>
              <a:gd name="adj1" fmla="val 2851"/>
              <a:gd name="adj2" fmla="val 62500"/>
              <a:gd name="adj3" fmla="val 166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Discussion:</a:t>
            </a:r>
          </a:p>
          <a:p>
            <a:pPr algn="ctr"/>
            <a:r>
              <a:rPr lang="en-GB" b="1" dirty="0"/>
              <a:t>What can we start to say are the foundations of a healthy romantic relationship? 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Do you agree with everything on this list?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What do you think is the most important feature of a romantic relationship? is there really an answer to this question? </a:t>
            </a:r>
          </a:p>
        </p:txBody>
      </p:sp>
    </p:spTree>
    <p:extLst>
      <p:ext uri="{BB962C8B-B14F-4D97-AF65-F5344CB8AC3E}">
        <p14:creationId xmlns:p14="http://schemas.microsoft.com/office/powerpoint/2010/main" val="403042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8081990" cy="149961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Discussion feedback:</a:t>
            </a:r>
            <a:br>
              <a:rPr lang="en-GB" dirty="0" smtClean="0"/>
            </a:br>
            <a:r>
              <a:rPr lang="en-GB" dirty="0" smtClean="0"/>
              <a:t>What </a:t>
            </a:r>
            <a:r>
              <a:rPr lang="en-GB"/>
              <a:t>does </a:t>
            </a:r>
            <a:r>
              <a:rPr lang="en-GB" smtClean="0"/>
              <a:t>an </a:t>
            </a:r>
            <a:r>
              <a:rPr lang="en-GB" dirty="0" err="1" smtClean="0"/>
              <a:t>UNhealthy</a:t>
            </a:r>
            <a:r>
              <a:rPr lang="en-GB" dirty="0" smtClean="0"/>
              <a:t> </a:t>
            </a:r>
            <a:r>
              <a:rPr lang="en-GB" dirty="0"/>
              <a:t>romantic relationship look like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6840" y="2179864"/>
            <a:ext cx="5044874" cy="4678135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Distrust 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Jealousy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Coercion (one person controls the other </a:t>
            </a:r>
            <a:r>
              <a:rPr lang="en-GB" dirty="0" smtClean="0"/>
              <a:t>person, or forces them into things)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Relationships </a:t>
            </a:r>
            <a:r>
              <a:rPr lang="en-GB" dirty="0"/>
              <a:t>that take people away from their friends and family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Unfaithfulness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Violent/physically abusive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Becoming reliant on the other person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Sacrificing your job, talents or pastimes for another person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Neglect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Lying</a:t>
            </a:r>
            <a:endParaRPr lang="en-GB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6384471" y="2955471"/>
            <a:ext cx="2253343" cy="1877786"/>
          </a:xfrm>
          <a:prstGeom prst="wedgeRoundRectCallout">
            <a:avLst>
              <a:gd name="adj1" fmla="val 906"/>
              <a:gd name="adj2" fmla="val 74674"/>
              <a:gd name="adj3" fmla="val 166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/>
              <a:t>Discussion: </a:t>
            </a:r>
          </a:p>
          <a:p>
            <a:pPr algn="ctr"/>
            <a:r>
              <a:rPr lang="en-GB" b="1"/>
              <a:t>How might someone in an unhealthy relationship feel?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85363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crypted-tbn0.gstatic.com/images?q=tbn:ANd9GcS0aVfYDbSq6Xq8LNIERHs_AO1dYwUF_JW_eFrIo8wwLzxFPgpdbV4uTNcG75o:www.rmmagazine.com/wp-content/uploads/2013/12/gift.jpg&amp;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4984750"/>
            <a:ext cx="2571750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Features of romantic relationships: healthy or unhealthy?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084832"/>
            <a:ext cx="6909054" cy="4023360"/>
          </a:xfrm>
        </p:spPr>
        <p:txBody>
          <a:bodyPr>
            <a:normAutofit/>
          </a:bodyPr>
          <a:lstStyle/>
          <a:p>
            <a:r>
              <a:rPr lang="en-GB" dirty="0" smtClean="0"/>
              <a:t>There are lots of key features of romantic relationships and sometimes what can be positive in a healthy relationship, can be a sign of something more problematic in an unhealthy relationship. </a:t>
            </a:r>
          </a:p>
          <a:p>
            <a:endParaRPr lang="en-GB" dirty="0"/>
          </a:p>
          <a:p>
            <a:r>
              <a:rPr lang="en-GB" dirty="0" smtClean="0"/>
              <a:t>For example … lets think about giving gifts.</a:t>
            </a:r>
          </a:p>
          <a:p>
            <a:r>
              <a:rPr lang="en-GB" dirty="0" smtClean="0"/>
              <a:t>This can </a:t>
            </a:r>
            <a:r>
              <a:rPr lang="en-GB" dirty="0"/>
              <a:t>be a really healthy thing to do to show someone you appreciate and care about </a:t>
            </a:r>
            <a:r>
              <a:rPr lang="en-GB" dirty="0" smtClean="0"/>
              <a:t>them, especially </a:t>
            </a:r>
            <a:r>
              <a:rPr lang="en-GB" dirty="0"/>
              <a:t>if you have put a lot of thought or time into making or finding the gift. However, if gifts are given </a:t>
            </a:r>
            <a:r>
              <a:rPr lang="en-GB" dirty="0" smtClean="0"/>
              <a:t>expecting something </a:t>
            </a:r>
            <a:r>
              <a:rPr lang="en-GB" dirty="0"/>
              <a:t>in return, or to make the other person in the relationship feel like they owe the gift-giver something, this </a:t>
            </a:r>
            <a:r>
              <a:rPr lang="en-GB" dirty="0" smtClean="0"/>
              <a:t>can be </a:t>
            </a:r>
            <a:r>
              <a:rPr lang="en-GB" dirty="0"/>
              <a:t>unhealthy and might be interpreted as </a:t>
            </a:r>
            <a:r>
              <a:rPr lang="en-GB" dirty="0" smtClean="0"/>
              <a:t>blackmail or exploitation.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331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Features of romantic relationships: healthy or unhealthy?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28850"/>
            <a:ext cx="690905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What might the following look like in a healthy, or unhealthy relationship? Or would you only find it in one?</a:t>
            </a:r>
          </a:p>
          <a:p>
            <a:pPr marL="457200" indent="-457200">
              <a:buFont typeface="+mj-lt"/>
              <a:buAutoNum type="alphaLcPeriod"/>
            </a:pPr>
            <a:r>
              <a:rPr lang="en-GB" dirty="0" smtClean="0"/>
              <a:t>Spending lots of time together </a:t>
            </a:r>
          </a:p>
          <a:p>
            <a:pPr marL="457200" indent="-457200">
              <a:buFont typeface="+mj-lt"/>
              <a:buAutoNum type="alphaLcPeriod"/>
            </a:pPr>
            <a:r>
              <a:rPr lang="en-GB" dirty="0" smtClean="0"/>
              <a:t>Knowing each other’s family and friends </a:t>
            </a:r>
          </a:p>
          <a:p>
            <a:pPr marL="457200" indent="-457200">
              <a:buFont typeface="+mj-lt"/>
              <a:buAutoNum type="alphaLcPeriod"/>
            </a:pPr>
            <a:r>
              <a:rPr lang="en-GB" dirty="0" smtClean="0"/>
              <a:t>Having lots in common </a:t>
            </a:r>
          </a:p>
          <a:p>
            <a:pPr marL="457200" indent="-457200">
              <a:buFont typeface="+mj-lt"/>
              <a:buAutoNum type="alphaLcPeriod"/>
            </a:pPr>
            <a:r>
              <a:rPr lang="en-GB" dirty="0" smtClean="0"/>
              <a:t>Being open and honest </a:t>
            </a:r>
          </a:p>
          <a:p>
            <a:pPr marL="457200" indent="-457200">
              <a:buFont typeface="+mj-lt"/>
              <a:buAutoNum type="alphaLcPeriod"/>
            </a:pPr>
            <a:r>
              <a:rPr lang="en-GB" dirty="0" smtClean="0"/>
              <a:t>Never having an argument or discussion </a:t>
            </a:r>
          </a:p>
        </p:txBody>
      </p:sp>
    </p:spTree>
    <p:extLst>
      <p:ext uri="{BB962C8B-B14F-4D97-AF65-F5344CB8AC3E}">
        <p14:creationId xmlns:p14="http://schemas.microsoft.com/office/powerpoint/2010/main" val="17520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Why might someone stay in an unhealthy romantic relationship?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28850"/>
            <a:ext cx="690905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We have looked at features of unhealthy relationships and how this might make someone feel. </a:t>
            </a:r>
          </a:p>
          <a:p>
            <a:pPr marL="0" indent="0">
              <a:buNone/>
            </a:pPr>
            <a:r>
              <a:rPr lang="en-GB" dirty="0" smtClean="0"/>
              <a:t>Unhealthy romantic relationships may effect someone’s self-worth and might make them think about themselves critically. They can also make people feel distanced from their friends and family, and the things that they enjoy.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Despite this, people do sometimes stay in unhealthy relationships. </a:t>
            </a:r>
          </a:p>
          <a:p>
            <a:pPr marL="0" indent="0">
              <a:buNone/>
            </a:pPr>
            <a:r>
              <a:rPr lang="en-GB" b="1" dirty="0" smtClean="0"/>
              <a:t>Why do you think this might be? </a:t>
            </a:r>
          </a:p>
        </p:txBody>
      </p:sp>
    </p:spTree>
    <p:extLst>
      <p:ext uri="{BB962C8B-B14F-4D97-AF65-F5344CB8AC3E}">
        <p14:creationId xmlns:p14="http://schemas.microsoft.com/office/powerpoint/2010/main" val="316536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Available help to those in an unhealthy romantic relationship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6000"/>
            <a:ext cx="6648704" cy="314234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At school: </a:t>
            </a:r>
            <a:r>
              <a:rPr lang="en-GB" dirty="0" smtClean="0"/>
              <a:t>Form Tutor, Head of Year: Miss Keith, Mrs Holman, Ms Menon, Mrs Greenfield, School Nurse, any teacher you trust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dirty="0" err="1"/>
              <a:t>Childline</a:t>
            </a:r>
            <a:r>
              <a:rPr lang="en-GB" dirty="0"/>
              <a:t> 0800 1111 or </a:t>
            </a:r>
            <a:r>
              <a:rPr lang="en-GB" dirty="0" smtClean="0"/>
              <a:t>childline.org.uk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Thinkuknow.co.uk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Relate.org.uk </a:t>
            </a:r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96" y="5087563"/>
            <a:ext cx="1937657" cy="15353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4707" y="5087563"/>
            <a:ext cx="2942750" cy="1655297"/>
          </a:xfrm>
          <a:prstGeom prst="rect">
            <a:avLst/>
          </a:prstGeom>
        </p:spPr>
      </p:pic>
      <p:pic>
        <p:nvPicPr>
          <p:cNvPr id="1026" name="Picture 2" descr="https://encrypted-tbn0.gstatic.com/images?q=tbn:ANd9GcSS9Kk-ezLMDddvSk6Z3dhEKL9FYB1IFcwX2M9atCvyB0CpvTk_RJOE4lSDuP0:https://www.stmarybarnes.org/wp-content/uploads/Lets-talk1.jpg&amp;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460" y="5027587"/>
            <a:ext cx="1649540" cy="166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38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plenary</a:t>
            </a:r>
            <a:endParaRPr lang="en-GB" dirty="0"/>
          </a:p>
        </p:txBody>
      </p:sp>
      <p:sp>
        <p:nvSpPr>
          <p:cNvPr id="4" name="Cloud Callout 3"/>
          <p:cNvSpPr/>
          <p:nvPr/>
        </p:nvSpPr>
        <p:spPr>
          <a:xfrm>
            <a:off x="539496" y="2370047"/>
            <a:ext cx="3312368" cy="2592288"/>
          </a:xfrm>
          <a:prstGeom prst="cloudCallout">
            <a:avLst>
              <a:gd name="adj1" fmla="val 52662"/>
              <a:gd name="adj2" fmla="val 8382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spc="150" dirty="0">
                <a:solidFill>
                  <a:srgbClr val="006666"/>
                </a:solidFill>
              </a:rPr>
              <a:t>Healthy relationship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5494660" y="1626353"/>
            <a:ext cx="3313360" cy="2592288"/>
          </a:xfrm>
          <a:prstGeom prst="cloudCallout">
            <a:avLst>
              <a:gd name="adj1" fmla="val -61899"/>
              <a:gd name="adj2" fmla="val 9573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spc="150" dirty="0">
                <a:solidFill>
                  <a:srgbClr val="006666"/>
                </a:solidFill>
              </a:rPr>
              <a:t>Unhealthy relationship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080464" y="5590450"/>
            <a:ext cx="4470654" cy="76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Can you define these two types of romantic relationships in 10 words each?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42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197</TotalTime>
  <Words>753</Words>
  <Application>Microsoft Office PowerPoint</Application>
  <PresentationFormat>On-screen Show (4:3)</PresentationFormat>
  <Paragraphs>85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 Cen MT</vt:lpstr>
      <vt:lpstr>Tw Cen MT Condensed</vt:lpstr>
      <vt:lpstr>Wingdings</vt:lpstr>
      <vt:lpstr>Wingdings 3</vt:lpstr>
      <vt:lpstr>Integral</vt:lpstr>
      <vt:lpstr>What are healthy and unhealthy romantic relations</vt:lpstr>
      <vt:lpstr>new topic - relationships</vt:lpstr>
      <vt:lpstr>Ground rules</vt:lpstr>
      <vt:lpstr>Thinking points </vt:lpstr>
      <vt:lpstr>definition </vt:lpstr>
      <vt:lpstr>Discussion feedback: What does a healthy romantic relationship look like?</vt:lpstr>
      <vt:lpstr>Discussion feedback: What does an UNhealthy romantic relationship look like?</vt:lpstr>
      <vt:lpstr>Features of romantic relationships: healthy or unhealthy?</vt:lpstr>
      <vt:lpstr>Features of romantic relationships: healthy or unhealthy?</vt:lpstr>
      <vt:lpstr>Why might someone stay in an unhealthy romantic relationship?</vt:lpstr>
      <vt:lpstr>Available help to those in an unhealthy romantic relationship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different types of romantic relations?</dc:title>
  <dc:creator>Lucinda Keith</dc:creator>
  <cp:lastModifiedBy>Lucinda Keith</cp:lastModifiedBy>
  <cp:revision>18</cp:revision>
  <dcterms:created xsi:type="dcterms:W3CDTF">2021-02-25T20:15:58Z</dcterms:created>
  <dcterms:modified xsi:type="dcterms:W3CDTF">2021-06-25T14:12:09Z</dcterms:modified>
</cp:coreProperties>
</file>