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notesMasterIdLst>
    <p:notesMasterId r:id="rId27"/>
  </p:notesMasterIdLst>
  <p:sldIdLst>
    <p:sldId id="256" r:id="rId5"/>
    <p:sldId id="291" r:id="rId6"/>
    <p:sldId id="257" r:id="rId7"/>
    <p:sldId id="258" r:id="rId8"/>
    <p:sldId id="260" r:id="rId9"/>
    <p:sldId id="259" r:id="rId10"/>
    <p:sldId id="295" r:id="rId11"/>
    <p:sldId id="265" r:id="rId12"/>
    <p:sldId id="266" r:id="rId13"/>
    <p:sldId id="292" r:id="rId14"/>
    <p:sldId id="273" r:id="rId15"/>
    <p:sldId id="296" r:id="rId16"/>
    <p:sldId id="274" r:id="rId17"/>
    <p:sldId id="276" r:id="rId18"/>
    <p:sldId id="293" r:id="rId19"/>
    <p:sldId id="278" r:id="rId20"/>
    <p:sldId id="281" r:id="rId21"/>
    <p:sldId id="280" r:id="rId22"/>
    <p:sldId id="288" r:id="rId23"/>
    <p:sldId id="284" r:id="rId24"/>
    <p:sldId id="289" r:id="rId25"/>
    <p:sldId id="29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84300" autoAdjust="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1C04A2-4325-4B1D-A669-71B5A4B7CEB9}" type="datetimeFigureOut">
              <a:rPr lang="en-GB" smtClean="0"/>
              <a:t>28/06/2021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96026B-08AA-48AC-B125-5354C7189730}" type="slidenum">
              <a:rPr lang="en-GB" smtClean="0"/>
              <a:t>‹#›</a:t>
            </a:fld>
            <a:endParaRPr lang="en-GB"/>
          </a:p>
        </p:txBody>
      </p:sp>
    </p:spTree>
    <p:extLst>
      <p:ext uri="{BB962C8B-B14F-4D97-AF65-F5344CB8AC3E}">
        <p14:creationId xmlns:p14="http://schemas.microsoft.com/office/powerpoint/2010/main" val="3848892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2210759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dirty="0">
                <a:effectLst/>
              </a:rPr>
              <a:t>Negotiate or revisit ground rules for the lesson. </a:t>
            </a:r>
            <a:r>
              <a:rPr lang="en-GB" b="0" baseline="0" dirty="0"/>
              <a:t>Use this slide to display your class agreement / ground rules </a:t>
            </a:r>
            <a:r>
              <a:rPr lang="en-GB" b="0" baseline="0" dirty="0" smtClean="0"/>
              <a:t>lessons</a:t>
            </a:r>
            <a:r>
              <a:rPr lang="en-GB" b="0" baseline="0" dirty="0"/>
              <a: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366370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 Notes</a:t>
            </a:r>
          </a:p>
          <a:p>
            <a:r>
              <a:rPr lang="en-US" dirty="0" smtClean="0"/>
              <a:t>Is</a:t>
            </a:r>
            <a:r>
              <a:rPr lang="en-US" baseline="0" dirty="0" smtClean="0"/>
              <a:t> having a baby always your choice</a:t>
            </a:r>
          </a:p>
          <a:p>
            <a:r>
              <a:rPr lang="en-US" dirty="0" smtClean="0"/>
              <a:t>When would you consider having a baby? </a:t>
            </a:r>
          </a:p>
          <a:p>
            <a:r>
              <a:rPr lang="en-US" dirty="0" smtClean="0"/>
              <a:t>Get students</a:t>
            </a:r>
            <a:r>
              <a:rPr lang="en-US" baseline="0" dirty="0" smtClean="0"/>
              <a:t> to discuss and show their understanding whether they understand if it is a choice</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6</a:t>
            </a:fld>
            <a:endParaRPr lang="en-GB"/>
          </a:p>
        </p:txBody>
      </p:sp>
    </p:spTree>
    <p:extLst>
      <p:ext uri="{BB962C8B-B14F-4D97-AF65-F5344CB8AC3E}">
        <p14:creationId xmlns:p14="http://schemas.microsoft.com/office/powerpoint/2010/main" val="4276566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 Notes</a:t>
            </a:r>
          </a:p>
          <a:p>
            <a:pPr marL="171450" indent="-171450">
              <a:buFont typeface="Arial" panose="020B0604020202020204" pitchFamily="34" charset="0"/>
              <a:buChar char="•"/>
            </a:pPr>
            <a:r>
              <a:rPr lang="en-US" dirty="0" smtClean="0"/>
              <a:t>Abortions can only</a:t>
            </a:r>
            <a:r>
              <a:rPr lang="en-US" baseline="0" dirty="0" smtClean="0"/>
              <a:t> take place in licensed clinics or hospitals.</a:t>
            </a:r>
          </a:p>
          <a:p>
            <a:pPr marL="171450" indent="-171450">
              <a:buFont typeface="Arial" panose="020B0604020202020204" pitchFamily="34" charset="0"/>
              <a:buChar char="•"/>
            </a:pPr>
            <a:r>
              <a:rPr lang="en-US" baseline="0" dirty="0" smtClean="0"/>
              <a:t>A number of appointments are necessary and counselling is given as part of the service offered.</a:t>
            </a:r>
          </a:p>
          <a:p>
            <a:pPr marL="171450" indent="-171450">
              <a:buFont typeface="Arial" panose="020B0604020202020204" pitchFamily="34" charset="0"/>
              <a:buChar char="•"/>
            </a:pPr>
            <a:r>
              <a:rPr lang="en-US" baseline="0" dirty="0" smtClean="0"/>
              <a:t>It is illegal to carry out your own abortion and abortion pills available online can be harmful.</a:t>
            </a:r>
          </a:p>
          <a:p>
            <a:pPr marL="171450" indent="-171450">
              <a:buFont typeface="Arial" panose="020B0604020202020204" pitchFamily="34" charset="0"/>
              <a:buChar char="•"/>
            </a:pPr>
            <a:r>
              <a:rPr lang="en-US" baseline="0" dirty="0" smtClean="0"/>
              <a:t>Abortion is allowed up to 24 weeks</a:t>
            </a:r>
          </a:p>
          <a:p>
            <a:pPr marL="171450" indent="-171450">
              <a:buFont typeface="Arial" panose="020B0604020202020204" pitchFamily="34" charset="0"/>
              <a:buChar char="•"/>
            </a:pPr>
            <a:r>
              <a:rPr lang="en-US" baseline="0" dirty="0" smtClean="0"/>
              <a:t>The British Advisory Pregnancy Service (BAPS) is a free confidential service that offers advice on finding appropriate care.</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9</a:t>
            </a:fld>
            <a:endParaRPr lang="en-GB"/>
          </a:p>
        </p:txBody>
      </p:sp>
    </p:spTree>
    <p:extLst>
      <p:ext uri="{BB962C8B-B14F-4D97-AF65-F5344CB8AC3E}">
        <p14:creationId xmlns:p14="http://schemas.microsoft.com/office/powerpoint/2010/main" val="1521672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https://www.youtube.com/watch?v=beRWmz_7kOc</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10</a:t>
            </a:fld>
            <a:endParaRPr lang="en-GB"/>
          </a:p>
        </p:txBody>
      </p:sp>
    </p:spTree>
    <p:extLst>
      <p:ext uri="{BB962C8B-B14F-4D97-AF65-F5344CB8AC3E}">
        <p14:creationId xmlns:p14="http://schemas.microsoft.com/office/powerpoint/2010/main" val="634347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https://www.youtube.com/watch?v=thXev9aP2p8 </a:t>
            </a:r>
          </a:p>
          <a:p>
            <a:endParaRPr lang="en-US" dirty="0" smtClean="0"/>
          </a:p>
          <a:p>
            <a:r>
              <a:rPr lang="en-US" dirty="0" smtClean="0"/>
              <a:t>Shows that either side</a:t>
            </a:r>
            <a:r>
              <a:rPr lang="en-US" baseline="0" dirty="0" smtClean="0"/>
              <a:t> is not without complication</a:t>
            </a:r>
          </a:p>
          <a:p>
            <a:endParaRPr lang="en-US" baseline="0" dirty="0" smtClean="0"/>
          </a:p>
          <a:p>
            <a:r>
              <a:rPr lang="en-GB" dirty="0" smtClean="0"/>
              <a:t>Abortion influences </a:t>
            </a:r>
          </a:p>
          <a:p>
            <a:r>
              <a:rPr lang="en-GB" dirty="0" smtClean="0"/>
              <a:t>Ask students to list what they think might influence someone’s views about abortion and take some feedback.</a:t>
            </a:r>
          </a:p>
          <a:p>
            <a:endParaRPr lang="en-GB" dirty="0" smtClean="0"/>
          </a:p>
          <a:p>
            <a:r>
              <a:rPr lang="en-GB" dirty="0" smtClean="0"/>
              <a:t>Opinions on abortion might be influenced by: someone’s family, friends, or peers; their personal values; their culture; their religion; the strength and/or nature of their relationship with their partner; their plans for the future; the legal status of abortion; the media. </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11</a:t>
            </a:fld>
            <a:endParaRPr lang="en-GB"/>
          </a:p>
        </p:txBody>
      </p:sp>
    </p:spTree>
    <p:extLst>
      <p:ext uri="{BB962C8B-B14F-4D97-AF65-F5344CB8AC3E}">
        <p14:creationId xmlns:p14="http://schemas.microsoft.com/office/powerpoint/2010/main" val="9847187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14</a:t>
            </a:fld>
            <a:endParaRPr lang="en-GB"/>
          </a:p>
        </p:txBody>
      </p:sp>
    </p:spTree>
    <p:extLst>
      <p:ext uri="{BB962C8B-B14F-4D97-AF65-F5344CB8AC3E}">
        <p14:creationId xmlns:p14="http://schemas.microsoft.com/office/powerpoint/2010/main" val="1932589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Signposting support (5mins)</a:t>
            </a:r>
          </a:p>
          <a:p>
            <a:r>
              <a:rPr lang="en-GB" sz="1200" kern="1200" dirty="0" smtClean="0">
                <a:solidFill>
                  <a:schemeClr val="tx1"/>
                </a:solidFill>
                <a:effectLst/>
                <a:latin typeface="+mn-lt"/>
                <a:ea typeface="+mn-ea"/>
                <a:cs typeface="+mn-cs"/>
              </a:rPr>
              <a:t>Ensure that students know where they can seek help and further advice both now and in the future, in relation to planned/unplanned pregnancy.  </a:t>
            </a:r>
          </a:p>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21</a:t>
            </a:fld>
            <a:endParaRPr lang="en-GB"/>
          </a:p>
        </p:txBody>
      </p:sp>
    </p:spTree>
    <p:extLst>
      <p:ext uri="{BB962C8B-B14F-4D97-AF65-F5344CB8AC3E}">
        <p14:creationId xmlns:p14="http://schemas.microsoft.com/office/powerpoint/2010/main" val="2225491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r>
              <a:rPr lang="en-GB" sz="1200" kern="1200" dirty="0" smtClean="0">
                <a:solidFill>
                  <a:schemeClr val="tx1"/>
                </a:solidFill>
                <a:effectLst/>
                <a:latin typeface="+mn-lt"/>
                <a:ea typeface="+mn-ea"/>
                <a:cs typeface="+mn-cs"/>
              </a:rPr>
              <a:t>Select some local support services and provide students with links to them. Ask students to research and create a short fact-file about one of the services, ensuring the following are included:</a:t>
            </a:r>
          </a:p>
          <a:p>
            <a:pPr lvl="0"/>
            <a:r>
              <a:rPr lang="en-GB" sz="1200" kern="1200" dirty="0" smtClean="0">
                <a:solidFill>
                  <a:schemeClr val="tx1"/>
                </a:solidFill>
                <a:effectLst/>
                <a:latin typeface="+mn-lt"/>
                <a:ea typeface="+mn-ea"/>
                <a:cs typeface="+mn-cs"/>
              </a:rPr>
              <a:t> Name of service and location</a:t>
            </a:r>
          </a:p>
          <a:p>
            <a:pPr lvl="0"/>
            <a:r>
              <a:rPr lang="en-GB" sz="1200" kern="1200" dirty="0" smtClean="0">
                <a:solidFill>
                  <a:schemeClr val="tx1"/>
                </a:solidFill>
                <a:effectLst/>
                <a:latin typeface="+mn-lt"/>
                <a:ea typeface="+mn-ea"/>
                <a:cs typeface="+mn-cs"/>
              </a:rPr>
              <a:t> Contact details and opening times</a:t>
            </a:r>
          </a:p>
          <a:p>
            <a:pPr lvl="0"/>
            <a:r>
              <a:rPr lang="en-GB" sz="1200" kern="1200" dirty="0" smtClean="0">
                <a:solidFill>
                  <a:schemeClr val="tx1"/>
                </a:solidFill>
                <a:effectLst/>
                <a:latin typeface="+mn-lt"/>
                <a:ea typeface="+mn-ea"/>
                <a:cs typeface="+mn-cs"/>
              </a:rPr>
              <a:t> Services they provide</a:t>
            </a:r>
          </a:p>
          <a:p>
            <a:r>
              <a:rPr lang="en-GB" sz="1200" kern="1200" dirty="0" smtClean="0">
                <a:solidFill>
                  <a:schemeClr val="tx1"/>
                </a:solidFill>
                <a:effectLst/>
                <a:latin typeface="+mn-lt"/>
                <a:ea typeface="+mn-ea"/>
                <a:cs typeface="+mn-cs"/>
              </a:rPr>
              <a:t>These could form part of a ‘support services’ display. </a:t>
            </a:r>
            <a:endParaRPr lang="en-GB" sz="1200" u="sng" dirty="0" smtClean="0"/>
          </a:p>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22</a:t>
            </a:fld>
            <a:endParaRPr lang="en-GB"/>
          </a:p>
        </p:txBody>
      </p:sp>
    </p:spTree>
    <p:extLst>
      <p:ext uri="{BB962C8B-B14F-4D97-AF65-F5344CB8AC3E}">
        <p14:creationId xmlns:p14="http://schemas.microsoft.com/office/powerpoint/2010/main" val="4248946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268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3339395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6E6A85B-64EC-4BDF-8FD4-756FBC40F7C1}"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993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E6A85B-64EC-4BDF-8FD4-756FBC40F7C1}"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4193859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6E6A85B-64EC-4BDF-8FD4-756FBC40F7C1}" type="datetimeFigureOut">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2345033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6E6A85B-64EC-4BDF-8FD4-756FBC40F7C1}" type="datetimeFigureOut">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3563488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6E6A85B-64EC-4BDF-8FD4-756FBC40F7C1}" type="datetimeFigureOut">
              <a:rPr lang="en-GB" smtClean="0"/>
              <a:t>28/06/2021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345291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6E6A85B-64EC-4BDF-8FD4-756FBC40F7C1}" type="datetimeFigureOut">
              <a:rPr lang="en-GB" smtClean="0"/>
              <a:t>28/06/2021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6168CA7-8709-4333-949F-B68652586D60}" type="slidenum">
              <a:rPr lang="en-GB" smtClean="0"/>
              <a:t>‹#›</a:t>
            </a:fld>
            <a:endParaRPr lang="en-GB"/>
          </a:p>
        </p:txBody>
      </p:sp>
    </p:spTree>
    <p:extLst>
      <p:ext uri="{BB962C8B-B14F-4D97-AF65-F5344CB8AC3E}">
        <p14:creationId xmlns:p14="http://schemas.microsoft.com/office/powerpoint/2010/main" val="3358938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6E6A85B-64EC-4BDF-8FD4-756FBC40F7C1}"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1962628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4123601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41871131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942821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6E6A85B-64EC-4BDF-8FD4-756FBC40F7C1}" type="datetimeFigureOut">
              <a:rPr lang="en-GB" smtClean="0"/>
              <a:t>28/06/2021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6168CA7-8709-4333-949F-B68652586D6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132422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txStyles>
    <p:titleStyle>
      <a:lvl1pPr algn="l" defTabSz="914400" rtl="0" eaLnBrk="1" latinLnBrk="0" hangingPunct="1">
        <a:lnSpc>
          <a:spcPct val="85000"/>
        </a:lnSpc>
        <a:spcBef>
          <a:spcPct val="0"/>
        </a:spcBef>
        <a:buNone/>
        <a:defRPr sz="4800" b="1" kern="1200" spc="-50" baseline="0">
          <a:solidFill>
            <a:schemeClr val="accent2">
              <a:lumMod val="75000"/>
            </a:schemeClr>
          </a:solidFill>
          <a:latin typeface="Century Gothic" panose="020B0502020202020204" pitchFamily="34" charset="0"/>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entury Gothic" panose="020B0502020202020204" pitchFamily="34"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entury Gothic" panose="020B0502020202020204" pitchFamily="34"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beRWmz_7kOc"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thXev9aP2p8"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nhs.uk/SERVICE-SEARCH/sexual-health"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Pregnancy and Choices</a:t>
            </a:r>
            <a:endParaRPr lang="en-GB" dirty="0"/>
          </a:p>
        </p:txBody>
      </p:sp>
      <p:sp>
        <p:nvSpPr>
          <p:cNvPr id="3" name="Subtitle 2"/>
          <p:cNvSpPr>
            <a:spLocks noGrp="1"/>
          </p:cNvSpPr>
          <p:nvPr>
            <p:ph type="subTitle" idx="1"/>
          </p:nvPr>
        </p:nvSpPr>
        <p:spPr/>
        <p:txBody>
          <a:bodyPr/>
          <a:lstStyle/>
          <a:p>
            <a:r>
              <a:rPr lang="en-US" dirty="0" smtClean="0">
                <a:latin typeface="Century Gothic" panose="020B0502020202020204" pitchFamily="34" charset="0"/>
              </a:rPr>
              <a:t>Year 11 - PSHCE</a:t>
            </a:r>
            <a:endParaRPr lang="en-GB" dirty="0">
              <a:latin typeface="Century Gothic" panose="020B0502020202020204" pitchFamily="34" charset="0"/>
            </a:endParaRPr>
          </a:p>
        </p:txBody>
      </p:sp>
    </p:spTree>
    <p:custDataLst>
      <p:tags r:id="rId1"/>
    </p:custDataLst>
    <p:extLst>
      <p:ext uri="{BB962C8B-B14F-4D97-AF65-F5344CB8AC3E}">
        <p14:creationId xmlns:p14="http://schemas.microsoft.com/office/powerpoint/2010/main" val="2393097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2</a:t>
            </a:fld>
            <a:endParaRPr lang="en-GB" dirty="0"/>
          </a:p>
        </p:txBody>
      </p:sp>
      <p:graphicFrame>
        <p:nvGraphicFramePr>
          <p:cNvPr id="11" name="Table 10"/>
          <p:cNvGraphicFramePr>
            <a:graphicFrameLocks noGrp="1"/>
          </p:cNvGraphicFramePr>
          <p:nvPr>
            <p:extLst>
              <p:ext uri="{D42A27DB-BD31-4B8C-83A1-F6EECF244321}">
                <p14:modId xmlns:p14="http://schemas.microsoft.com/office/powerpoint/2010/main" val="869591366"/>
              </p:ext>
            </p:extLst>
          </p:nvPr>
        </p:nvGraphicFramePr>
        <p:xfrm>
          <a:off x="235527" y="884429"/>
          <a:ext cx="11620500" cy="5326720"/>
        </p:xfrm>
        <a:graphic>
          <a:graphicData uri="http://schemas.openxmlformats.org/drawingml/2006/table">
            <a:tbl>
              <a:tblPr firstRow="1" bandRow="1">
                <a:tableStyleId>{5940675A-B579-460E-94D1-54222C63F5DA}</a:tableStyleId>
              </a:tblPr>
              <a:tblGrid>
                <a:gridCol w="1828800">
                  <a:extLst>
                    <a:ext uri="{9D8B030D-6E8A-4147-A177-3AD203B41FA5}">
                      <a16:colId xmlns:a16="http://schemas.microsoft.com/office/drawing/2014/main" val="4041274174"/>
                    </a:ext>
                  </a:extLst>
                </a:gridCol>
                <a:gridCol w="8440295">
                  <a:extLst>
                    <a:ext uri="{9D8B030D-6E8A-4147-A177-3AD203B41FA5}">
                      <a16:colId xmlns:a16="http://schemas.microsoft.com/office/drawing/2014/main" val="2234187062"/>
                    </a:ext>
                  </a:extLst>
                </a:gridCol>
                <a:gridCol w="1351405">
                  <a:extLst>
                    <a:ext uri="{9D8B030D-6E8A-4147-A177-3AD203B41FA5}">
                      <a16:colId xmlns:a16="http://schemas.microsoft.com/office/drawing/2014/main" val="3063766827"/>
                    </a:ext>
                  </a:extLst>
                </a:gridCol>
              </a:tblGrid>
              <a:tr h="332382">
                <a:tc>
                  <a:txBody>
                    <a:bodyPr/>
                    <a:lstStyle/>
                    <a:p>
                      <a:pPr algn="ctr"/>
                      <a:r>
                        <a:rPr lang="en-GB" sz="2000" dirty="0">
                          <a:latin typeface="Century Gothic" panose="020B0502020202020204" pitchFamily="34" charset="0"/>
                        </a:rPr>
                        <a:t>Activity</a:t>
                      </a:r>
                    </a:p>
                  </a:txBody>
                  <a:tcPr>
                    <a:solidFill>
                      <a:schemeClr val="bg1">
                        <a:lumMod val="95000"/>
                      </a:schemeClr>
                    </a:solidFill>
                  </a:tcPr>
                </a:tc>
                <a:tc>
                  <a:txBody>
                    <a:bodyPr/>
                    <a:lstStyle/>
                    <a:p>
                      <a:pPr algn="ctr"/>
                      <a:r>
                        <a:rPr lang="en-GB" sz="2000" dirty="0">
                          <a:latin typeface="Century Gothic" panose="020B0502020202020204" pitchFamily="34" charset="0"/>
                        </a:rPr>
                        <a:t>Description</a:t>
                      </a:r>
                    </a:p>
                  </a:txBody>
                  <a:tcPr>
                    <a:solidFill>
                      <a:schemeClr val="bg1">
                        <a:lumMod val="95000"/>
                      </a:schemeClr>
                    </a:solidFill>
                  </a:tcPr>
                </a:tc>
                <a:tc>
                  <a:txBody>
                    <a:bodyPr/>
                    <a:lstStyle/>
                    <a:p>
                      <a:pPr algn="ctr"/>
                      <a:r>
                        <a:rPr lang="en-GB" sz="2000" dirty="0">
                          <a:latin typeface="Century Gothic" panose="020B0502020202020204" pitchFamily="34" charset="0"/>
                        </a:rPr>
                        <a:t>Timing</a:t>
                      </a:r>
                    </a:p>
                  </a:txBody>
                  <a:tcPr>
                    <a:solidFill>
                      <a:schemeClr val="bg1">
                        <a:lumMod val="95000"/>
                      </a:schemeClr>
                    </a:solidFill>
                  </a:tcPr>
                </a:tc>
                <a:extLst>
                  <a:ext uri="{0D108BD9-81ED-4DB2-BD59-A6C34878D82A}">
                    <a16:rowId xmlns:a16="http://schemas.microsoft.com/office/drawing/2014/main" val="128198059"/>
                  </a:ext>
                </a:extLst>
              </a:tr>
              <a:tr h="471609">
                <a:tc>
                  <a:txBody>
                    <a:bodyPr/>
                    <a:lstStyle/>
                    <a:p>
                      <a:pPr marL="342900" indent="-342900">
                        <a:buAutoNum type="arabicPeriod"/>
                      </a:pPr>
                      <a:r>
                        <a:rPr lang="en-GB" sz="1400" dirty="0">
                          <a:latin typeface="Century Gothic" panose="020B0502020202020204" pitchFamily="34" charset="0"/>
                        </a:rPr>
                        <a:t>Introduction</a:t>
                      </a:r>
                    </a:p>
                  </a:txBody>
                  <a:tcPr anchor="ctr">
                    <a:solidFill>
                      <a:schemeClr val="bg1">
                        <a:lumMod val="95000"/>
                      </a:schemeClr>
                    </a:solidFill>
                  </a:tcPr>
                </a:tc>
                <a:tc>
                  <a:txBody>
                    <a:bodyPr/>
                    <a:lstStyle/>
                    <a:p>
                      <a:pPr>
                        <a:lnSpc>
                          <a:spcPts val="2600"/>
                        </a:lnSpc>
                        <a:spcAft>
                          <a:spcPts val="600"/>
                        </a:spcAft>
                      </a:pPr>
                      <a:r>
                        <a:rPr lang="en-GB" sz="1400" dirty="0">
                          <a:effectLst/>
                          <a:latin typeface="Century Gothic" panose="020B0502020202020204" pitchFamily="34" charset="0"/>
                          <a:ea typeface="Lato" panose="020B0604020202020204" charset="0"/>
                          <a:cs typeface="Lato" panose="020B0604020202020204" charset="0"/>
                        </a:rPr>
                        <a:t>Introduce learning objectives and outcomes and reinforce ground rules.</a:t>
                      </a:r>
                    </a:p>
                  </a:txBody>
                  <a:tcPr anchor="ctr">
                    <a:solidFill>
                      <a:schemeClr val="bg1"/>
                    </a:solidFill>
                  </a:tcPr>
                </a:tc>
                <a:tc>
                  <a:txBody>
                    <a:bodyPr/>
                    <a:lstStyle/>
                    <a:p>
                      <a:pPr algn="ctr"/>
                      <a:r>
                        <a:rPr lang="en-GB" sz="1200" dirty="0">
                          <a:latin typeface="Century Gothic" panose="020B0502020202020204"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912434">
                <a:tc>
                  <a:txBody>
                    <a:bodyPr/>
                    <a:lstStyle/>
                    <a:p>
                      <a:r>
                        <a:rPr lang="en-GB" sz="1400" dirty="0" smtClean="0">
                          <a:latin typeface="Century Gothic" panose="020B0502020202020204" pitchFamily="34" charset="0"/>
                        </a:rPr>
                        <a:t>2. Pregnancy</a:t>
                      </a:r>
                      <a:r>
                        <a:rPr lang="en-GB" sz="1400" baseline="0" dirty="0" smtClean="0">
                          <a:latin typeface="Century Gothic" panose="020B0502020202020204" pitchFamily="34" charset="0"/>
                        </a:rPr>
                        <a:t> Choices in UK</a:t>
                      </a:r>
                      <a:r>
                        <a:rPr lang="en-GB" sz="1400" dirty="0" smtClean="0">
                          <a:latin typeface="Century Gothic" panose="020B0502020202020204" pitchFamily="34" charset="0"/>
                        </a:rPr>
                        <a:t> </a:t>
                      </a:r>
                      <a:endParaRPr lang="en-GB" sz="1400" dirty="0">
                        <a:latin typeface="Century Gothic" panose="020B0502020202020204" pitchFamily="34" charset="0"/>
                      </a:endParaRPr>
                    </a:p>
                  </a:txBody>
                  <a:tcPr anchor="ctr">
                    <a:solidFill>
                      <a:schemeClr val="bg1">
                        <a:lumMod val="95000"/>
                      </a:schemeClr>
                    </a:solidFill>
                  </a:tcPr>
                </a:tc>
                <a:tc>
                  <a:txBody>
                    <a:bodyPr/>
                    <a:lstStyle/>
                    <a:p>
                      <a:pPr>
                        <a:lnSpc>
                          <a:spcPts val="2600"/>
                        </a:lnSpc>
                        <a:spcAft>
                          <a:spcPts val="600"/>
                        </a:spcAft>
                      </a:pPr>
                      <a:r>
                        <a:rPr lang="en-US" sz="1400" dirty="0" smtClean="0">
                          <a:effectLst/>
                          <a:latin typeface="Century Gothic" panose="020B0502020202020204" pitchFamily="34" charset="0"/>
                          <a:ea typeface="Lato" panose="020B0604020202020204" charset="0"/>
                          <a:cs typeface="Lato" panose="020B0604020202020204" charset="0"/>
                        </a:rPr>
                        <a:t>Class discuss and identify pregnancy contraception</a:t>
                      </a:r>
                    </a:p>
                  </a:txBody>
                  <a:tcPr anchor="ctr">
                    <a:solidFill>
                      <a:schemeClr val="bg1"/>
                    </a:solidFill>
                  </a:tcPr>
                </a:tc>
                <a:tc>
                  <a:txBody>
                    <a:bodyPr/>
                    <a:lstStyle/>
                    <a:p>
                      <a:pPr algn="ctr"/>
                      <a:endParaRPr lang="en-GB" sz="1200" dirty="0" smtClean="0">
                        <a:latin typeface="Century Gothic" panose="020B0502020202020204" pitchFamily="34" charset="0"/>
                        <a:ea typeface="Lato" panose="020F0502020204030203" pitchFamily="34" charset="0"/>
                        <a:cs typeface="Lato" panose="020F0502020204030203" pitchFamily="34" charset="0"/>
                      </a:endParaRPr>
                    </a:p>
                    <a:p>
                      <a:pPr algn="ctr"/>
                      <a:r>
                        <a:rPr lang="en-GB" sz="1200" dirty="0" smtClean="0">
                          <a:latin typeface="Century Gothic" panose="020B0502020202020204" pitchFamily="34" charset="0"/>
                          <a:ea typeface="Lato" panose="020F0502020204030203" pitchFamily="34" charset="0"/>
                          <a:cs typeface="Lato" panose="020F0502020204030203" pitchFamily="34" charset="0"/>
                        </a:rPr>
                        <a:t>10 </a:t>
                      </a:r>
                      <a:r>
                        <a:rPr lang="en-GB" sz="1200" dirty="0">
                          <a:latin typeface="Century Gothic" panose="020B0502020202020204" pitchFamily="34" charset="0"/>
                          <a:ea typeface="Lato" panose="020F0502020204030203" pitchFamily="34" charset="0"/>
                          <a:cs typeface="Lato" panose="020F0502020204030203" pitchFamily="34" charset="0"/>
                        </a:rPr>
                        <a:t>MINS</a:t>
                      </a:r>
                    </a:p>
                  </a:txBody>
                  <a:tcPr anchor="ctr">
                    <a:solidFill>
                      <a:schemeClr val="bg1"/>
                    </a:solidFill>
                  </a:tcPr>
                </a:tc>
                <a:extLst>
                  <a:ext uri="{0D108BD9-81ED-4DB2-BD59-A6C34878D82A}">
                    <a16:rowId xmlns:a16="http://schemas.microsoft.com/office/drawing/2014/main" val="62548691"/>
                  </a:ext>
                </a:extLst>
              </a:tr>
              <a:tr h="778668">
                <a:tc>
                  <a:txBody>
                    <a:bodyPr/>
                    <a:lstStyle/>
                    <a:p>
                      <a:r>
                        <a:rPr lang="en-US" sz="1400" dirty="0" smtClean="0">
                          <a:latin typeface="Century Gothic" panose="020B0502020202020204" pitchFamily="34" charset="0"/>
                        </a:rPr>
                        <a:t>3. Laws</a:t>
                      </a:r>
                      <a:endParaRPr lang="en-GB" sz="1400" dirty="0">
                        <a:latin typeface="Century Gothic" panose="020B0502020202020204" pitchFamily="34" charset="0"/>
                      </a:endParaRPr>
                    </a:p>
                  </a:txBody>
                  <a:tcPr anchor="ctr">
                    <a:solidFill>
                      <a:schemeClr val="bg1">
                        <a:lumMod val="95000"/>
                      </a:schemeClr>
                    </a:solidFill>
                  </a:tcPr>
                </a:tc>
                <a:tc>
                  <a:txBody>
                    <a:bodyPr/>
                    <a:lstStyle/>
                    <a:p>
                      <a:pPr marL="0" marR="0" lvl="0" indent="0" algn="l" defTabSz="914400" rtl="0" eaLnBrk="1" fontAlgn="auto" latinLnBrk="0" hangingPunct="1">
                        <a:lnSpc>
                          <a:spcPts val="2600"/>
                        </a:lnSpc>
                        <a:spcBef>
                          <a:spcPts val="0"/>
                        </a:spcBef>
                        <a:spcAft>
                          <a:spcPts val="600"/>
                        </a:spcAft>
                        <a:buClrTx/>
                        <a:buSzTx/>
                        <a:buFontTx/>
                        <a:buNone/>
                        <a:tabLst/>
                        <a:defRPr/>
                      </a:pPr>
                      <a:r>
                        <a:rPr lang="en-US" sz="1400" dirty="0" smtClean="0">
                          <a:effectLst/>
                          <a:latin typeface="Century Gothic" panose="020B0502020202020204" pitchFamily="34" charset="0"/>
                          <a:ea typeface="Lato" panose="020B0604020202020204" charset="0"/>
                          <a:cs typeface="Lato" panose="020B0604020202020204" charset="0"/>
                        </a:rPr>
                        <a:t>Laws on abortion, adoption and surrogacy</a:t>
                      </a:r>
                    </a:p>
                  </a:txBody>
                  <a:tcPr anchor="ctr">
                    <a:solidFill>
                      <a:schemeClr val="bg1"/>
                    </a:solidFill>
                  </a:tcPr>
                </a:tc>
                <a:tc>
                  <a:txBody>
                    <a:bodyPr/>
                    <a:lstStyle/>
                    <a:p>
                      <a:pPr algn="ctr"/>
                      <a:r>
                        <a:rPr lang="en-US" sz="1200" dirty="0" smtClean="0">
                          <a:latin typeface="Century Gothic" panose="020B0502020202020204" pitchFamily="34" charset="0"/>
                          <a:ea typeface="Lato" panose="020F0502020204030203" pitchFamily="34" charset="0"/>
                          <a:cs typeface="Lato" panose="020F0502020204030203" pitchFamily="34" charset="0"/>
                        </a:rPr>
                        <a:t>15 MINS</a:t>
                      </a:r>
                      <a:endParaRPr lang="en-GB" sz="1200" dirty="0">
                        <a:latin typeface="Century Gothic" panose="020B0502020202020204"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836274413"/>
                  </a:ext>
                </a:extLst>
              </a:tr>
              <a:tr h="1149766">
                <a:tc>
                  <a:txBody>
                    <a:bodyPr/>
                    <a:lstStyle/>
                    <a:p>
                      <a:r>
                        <a:rPr lang="en-GB" sz="1400" dirty="0">
                          <a:latin typeface="Century Gothic" panose="020B0502020202020204" pitchFamily="34" charset="0"/>
                        </a:rPr>
                        <a:t>4. </a:t>
                      </a:r>
                      <a:r>
                        <a:rPr lang="en-GB" sz="1400" dirty="0" smtClean="0">
                          <a:latin typeface="Century Gothic" panose="020B0502020202020204" pitchFamily="34" charset="0"/>
                        </a:rPr>
                        <a:t>Decision Making</a:t>
                      </a:r>
                      <a:endParaRPr lang="en-GB" sz="1400" dirty="0">
                        <a:latin typeface="Century Gothic" panose="020B0502020202020204" pitchFamily="34" charset="0"/>
                      </a:endParaRPr>
                    </a:p>
                  </a:txBody>
                  <a:tcPr anchor="ctr">
                    <a:solidFill>
                      <a:schemeClr val="bg1">
                        <a:lumMod val="95000"/>
                      </a:schemeClr>
                    </a:solidFill>
                  </a:tcPr>
                </a:tc>
                <a:tc>
                  <a:txBody>
                    <a:bodyPr/>
                    <a:lstStyle/>
                    <a:p>
                      <a:pPr marL="0" marR="0" lvl="0" indent="0" algn="l" defTabSz="914400" rtl="0" eaLnBrk="1" fontAlgn="auto" latinLnBrk="0" hangingPunct="1">
                        <a:lnSpc>
                          <a:spcPts val="2600"/>
                        </a:lnSpc>
                        <a:spcBef>
                          <a:spcPts val="0"/>
                        </a:spcBef>
                        <a:spcAft>
                          <a:spcPts val="600"/>
                        </a:spcAft>
                        <a:buClrTx/>
                        <a:buSzTx/>
                        <a:buFontTx/>
                        <a:buNone/>
                        <a:tabLst/>
                        <a:defRPr/>
                      </a:pPr>
                      <a:r>
                        <a:rPr lang="en-GB" sz="1400" b="1" dirty="0" smtClean="0">
                          <a:latin typeface="Century Gothic" panose="020B0502020202020204" pitchFamily="34" charset="0"/>
                          <a:ea typeface="Lato" panose="020B0604020202020204" charset="0"/>
                          <a:cs typeface="Lato" panose="020B0604020202020204" charset="0"/>
                        </a:rPr>
                        <a:t>Task 1: In pairs, come up with ten different factors that might influence the decisions someone makes about wanting to have a child. [5mins]</a:t>
                      </a:r>
                    </a:p>
                    <a:p>
                      <a:pPr>
                        <a:lnSpc>
                          <a:spcPts val="2600"/>
                        </a:lnSpc>
                        <a:spcAft>
                          <a:spcPts val="600"/>
                        </a:spcAft>
                      </a:pPr>
                      <a:r>
                        <a:rPr lang="en-US" sz="1400" b="1" dirty="0" smtClean="0">
                          <a:effectLst/>
                          <a:latin typeface="Century Gothic" panose="020B0502020202020204" pitchFamily="34" charset="0"/>
                          <a:ea typeface="Lato" panose="020B0604020202020204" charset="0"/>
                          <a:cs typeface="Lato" panose="020B0604020202020204" charset="0"/>
                        </a:rPr>
                        <a:t>Task 2: Students</a:t>
                      </a:r>
                      <a:r>
                        <a:rPr lang="en-US" sz="1400" b="1" baseline="0" dirty="0" smtClean="0">
                          <a:effectLst/>
                          <a:latin typeface="Century Gothic" panose="020B0502020202020204" pitchFamily="34" charset="0"/>
                          <a:ea typeface="Lato" panose="020B0604020202020204" charset="0"/>
                          <a:cs typeface="Lato" panose="020B0604020202020204" charset="0"/>
                        </a:rPr>
                        <a:t> knowing </a:t>
                      </a:r>
                      <a:r>
                        <a:rPr lang="en-GB" sz="1400" b="1" baseline="0" dirty="0" smtClean="0">
                          <a:effectLst/>
                          <a:latin typeface="Century Gothic" panose="020B0502020202020204" pitchFamily="34" charset="0"/>
                          <a:ea typeface="Lato" panose="020B0604020202020204" charset="0"/>
                          <a:cs typeface="Lato" panose="020B0604020202020204" charset="0"/>
                        </a:rPr>
                        <a:t>Pregnancy, the myths and reality [5mins]</a:t>
                      </a:r>
                    </a:p>
                    <a:p>
                      <a:pPr>
                        <a:lnSpc>
                          <a:spcPts val="2600"/>
                        </a:lnSpc>
                        <a:spcAft>
                          <a:spcPts val="600"/>
                        </a:spcAft>
                      </a:pPr>
                      <a:r>
                        <a:rPr lang="en-GB" sz="1400" b="1" baseline="0" dirty="0" smtClean="0">
                          <a:effectLst/>
                          <a:latin typeface="Century Gothic" panose="020B0502020202020204" pitchFamily="34" charset="0"/>
                          <a:ea typeface="Lato" panose="020B0604020202020204" charset="0"/>
                          <a:cs typeface="Lato" panose="020B0604020202020204" charset="0"/>
                        </a:rPr>
                        <a:t>Task 3: Bringing up a baby [5mins]</a:t>
                      </a:r>
                      <a:endParaRPr lang="en-GB" sz="1400" b="1" dirty="0">
                        <a:effectLst/>
                        <a:latin typeface="Century Gothic" panose="020B0502020202020204" pitchFamily="34" charset="0"/>
                        <a:ea typeface="Lato" panose="020B0604020202020204" charset="0"/>
                        <a:cs typeface="Lato" panose="020B0604020202020204" charset="0"/>
                      </a:endParaRPr>
                    </a:p>
                  </a:txBody>
                  <a:tcPr anchor="ctr">
                    <a:solidFill>
                      <a:schemeClr val="bg1"/>
                    </a:solidFill>
                  </a:tcPr>
                </a:tc>
                <a:tc>
                  <a:txBody>
                    <a:bodyPr/>
                    <a:lstStyle/>
                    <a:p>
                      <a:pPr algn="ctr"/>
                      <a:r>
                        <a:rPr lang="en-GB" sz="1200" dirty="0" smtClean="0">
                          <a:latin typeface="Century Gothic" panose="020B0502020202020204" pitchFamily="34" charset="0"/>
                          <a:ea typeface="Lato" panose="020F0502020204030203" pitchFamily="34" charset="0"/>
                          <a:cs typeface="Lato" panose="020F0502020204030203" pitchFamily="34" charset="0"/>
                        </a:rPr>
                        <a:t>20 </a:t>
                      </a:r>
                      <a:r>
                        <a:rPr lang="en-GB" sz="1200" dirty="0">
                          <a:latin typeface="Century Gothic" panose="020B0502020202020204" pitchFamily="34" charset="0"/>
                          <a:ea typeface="Lato" panose="020F0502020204030203" pitchFamily="34" charset="0"/>
                          <a:cs typeface="Lato" panose="020F0502020204030203" pitchFamily="34" charset="0"/>
                        </a:rPr>
                        <a:t>MINS</a:t>
                      </a:r>
                    </a:p>
                  </a:txBody>
                  <a:tcPr anchor="ctr">
                    <a:solidFill>
                      <a:schemeClr val="bg1"/>
                    </a:solidFill>
                  </a:tcPr>
                </a:tc>
                <a:extLst>
                  <a:ext uri="{0D108BD9-81ED-4DB2-BD59-A6C34878D82A}">
                    <a16:rowId xmlns:a16="http://schemas.microsoft.com/office/drawing/2014/main" val="1658251162"/>
                  </a:ext>
                </a:extLst>
              </a:tr>
              <a:tr h="694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5. Reflection and endpoint assessment</a:t>
                      </a:r>
                    </a:p>
                  </a:txBody>
                  <a:tcPr anchor="ctr">
                    <a:solidFill>
                      <a:schemeClr val="bg1">
                        <a:lumMod val="95000"/>
                      </a:schemeClr>
                    </a:solidFill>
                  </a:tcPr>
                </a:tc>
                <a:tc>
                  <a:txBody>
                    <a:bodyPr/>
                    <a:lstStyle/>
                    <a:p>
                      <a:pPr>
                        <a:lnSpc>
                          <a:spcPts val="2600"/>
                        </a:lnSpc>
                        <a:spcAft>
                          <a:spcPts val="600"/>
                        </a:spcAft>
                      </a:pPr>
                      <a:r>
                        <a:rPr lang="en-GB" sz="1400" b="1" dirty="0" smtClean="0">
                          <a:effectLst/>
                          <a:latin typeface="Century Gothic" panose="020B0502020202020204" pitchFamily="34" charset="0"/>
                          <a:ea typeface="Lato" panose="020B0604020202020204" charset="0"/>
                          <a:cs typeface="Lato" panose="020B0604020202020204" charset="0"/>
                        </a:rPr>
                        <a:t>Task 4: Students </a:t>
                      </a:r>
                      <a:r>
                        <a:rPr lang="en-GB" sz="1400" b="1" dirty="0">
                          <a:effectLst/>
                          <a:latin typeface="Century Gothic" panose="020B0502020202020204" pitchFamily="34" charset="0"/>
                          <a:ea typeface="Lato" panose="020B0604020202020204" charset="0"/>
                          <a:cs typeface="Lato" panose="020B0604020202020204" charset="0"/>
                        </a:rPr>
                        <a:t>return to their </a:t>
                      </a:r>
                      <a:r>
                        <a:rPr lang="en-GB" sz="1400" b="1" dirty="0" smtClean="0">
                          <a:effectLst/>
                          <a:latin typeface="Century Gothic" panose="020B0502020202020204" pitchFamily="34" charset="0"/>
                          <a:ea typeface="Lato" panose="020B0604020202020204" charset="0"/>
                          <a:cs typeface="Lato" panose="020B0604020202020204" charset="0"/>
                        </a:rPr>
                        <a:t>Scenario to give advice and </a:t>
                      </a:r>
                      <a:r>
                        <a:rPr lang="en-GB" sz="1400" b="1" dirty="0">
                          <a:effectLst/>
                          <a:latin typeface="Century Gothic" panose="020B0502020202020204" pitchFamily="34" charset="0"/>
                          <a:ea typeface="Lato" panose="020B0604020202020204" charset="0"/>
                          <a:cs typeface="Lato" panose="020B0604020202020204" charset="0"/>
                        </a:rPr>
                        <a:t>add key learning from the lesson.</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r h="471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6. </a:t>
                      </a:r>
                      <a:r>
                        <a:rPr lang="en-GB" sz="1400" dirty="0" smtClean="0">
                          <a:latin typeface="Century Gothic" panose="020B0502020202020204" pitchFamily="34" charset="0"/>
                        </a:rPr>
                        <a:t>Signpost support</a:t>
                      </a:r>
                    </a:p>
                  </a:txBody>
                  <a:tcPr anchor="ctr">
                    <a:solidFill>
                      <a:schemeClr val="bg1">
                        <a:lumMod val="95000"/>
                      </a:schemeClr>
                    </a:solidFill>
                  </a:tcPr>
                </a:tc>
                <a:tc>
                  <a:txBody>
                    <a:bodyPr/>
                    <a:lstStyle/>
                    <a:p>
                      <a:pPr marL="0" marR="0" lvl="0" indent="0" algn="l" defTabSz="914400" rtl="0" eaLnBrk="1" fontAlgn="auto" latinLnBrk="0" hangingPunct="1">
                        <a:lnSpc>
                          <a:spcPts val="2600"/>
                        </a:lnSpc>
                        <a:spcBef>
                          <a:spcPts val="0"/>
                        </a:spcBef>
                        <a:spcAft>
                          <a:spcPts val="0"/>
                        </a:spcAft>
                        <a:buClrTx/>
                        <a:buSzTx/>
                        <a:buFontTx/>
                        <a:buNone/>
                        <a:tabLst/>
                        <a:defRPr/>
                      </a:pPr>
                      <a:r>
                        <a:rPr lang="en-GB" sz="1400" dirty="0">
                          <a:effectLst/>
                          <a:latin typeface="Century Gothic" panose="020B0502020202020204" pitchFamily="34" charset="0"/>
                          <a:ea typeface="Lato" panose="020B0604020202020204" charset="0"/>
                          <a:cs typeface="Lato" panose="020B0604020202020204" charset="0"/>
                        </a:rPr>
                        <a:t>Signpost students to relevant support.</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8481752" y="136283"/>
            <a:ext cx="1894609" cy="584775"/>
          </a:xfrm>
          <a:prstGeom prst="rect">
            <a:avLst/>
          </a:prstGeom>
          <a:solidFill>
            <a:schemeClr val="accent2">
              <a:lumMod val="75000"/>
            </a:schemeClr>
          </a:solidFill>
          <a:ln>
            <a:solidFill>
              <a:schemeClr val="bg1"/>
            </a:solidFill>
            <a:prstDash val="dash"/>
          </a:ln>
        </p:spPr>
        <p:txBody>
          <a:bodyPr wrap="square" rtlCol="0" anchor="ctr" anchorCtr="1">
            <a:spAutoFit/>
          </a:bodyPr>
          <a:lstStyle/>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Teacher </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slide</a:t>
            </a:r>
          </a:p>
        </p:txBody>
      </p:sp>
      <p:sp>
        <p:nvSpPr>
          <p:cNvPr id="10" name="Title 2"/>
          <p:cNvSpPr txBox="1">
            <a:spLocks/>
          </p:cNvSpPr>
          <p:nvPr/>
        </p:nvSpPr>
        <p:spPr>
          <a:xfrm>
            <a:off x="235527" y="-137084"/>
            <a:ext cx="4017819" cy="565755"/>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b="1" kern="1200" spc="-50" baseline="0">
                <a:solidFill>
                  <a:schemeClr val="accent2">
                    <a:lumMod val="75000"/>
                  </a:schemeClr>
                </a:solidFill>
                <a:latin typeface="Century Gothic" panose="020B0502020202020204" pitchFamily="34" charset="0"/>
                <a:ea typeface="+mj-ea"/>
                <a:cs typeface="+mj-cs"/>
              </a:defRPr>
            </a:lvl1pPr>
          </a:lstStyle>
          <a:p>
            <a:r>
              <a:rPr lang="en-GB" sz="3200" dirty="0" smtClean="0"/>
              <a:t>Lesson summary</a:t>
            </a:r>
            <a:endParaRPr lang="en-GB" sz="3200" dirty="0"/>
          </a:p>
        </p:txBody>
      </p:sp>
    </p:spTree>
    <p:extLst>
      <p:ext uri="{BB962C8B-B14F-4D97-AF65-F5344CB8AC3E}">
        <p14:creationId xmlns:p14="http://schemas.microsoft.com/office/powerpoint/2010/main" val="1616955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 Objectives</a:t>
            </a:r>
            <a:endParaRPr lang="en-GB" dirty="0"/>
          </a:p>
        </p:txBody>
      </p:sp>
      <p:sp>
        <p:nvSpPr>
          <p:cNvPr id="3" name="Content Placeholder 2"/>
          <p:cNvSpPr>
            <a:spLocks noGrp="1"/>
          </p:cNvSpPr>
          <p:nvPr>
            <p:ph idx="1"/>
          </p:nvPr>
        </p:nvSpPr>
        <p:spPr/>
        <p:txBody>
          <a:bodyPr>
            <a:normAutofit/>
          </a:bodyPr>
          <a:lstStyle/>
          <a:p>
            <a:pPr>
              <a:buClr>
                <a:schemeClr val="accent2">
                  <a:lumMod val="75000"/>
                </a:schemeClr>
              </a:buClr>
              <a:buFont typeface="Wingdings" panose="05000000000000000000" pitchFamily="2" charset="2"/>
              <a:buChar char="v"/>
            </a:pPr>
            <a:r>
              <a:rPr lang="en-GB" sz="2800" dirty="0"/>
              <a:t>I understand the choices available in relation to contraception and </a:t>
            </a:r>
            <a:r>
              <a:rPr lang="en-GB" sz="2800" dirty="0" smtClean="0"/>
              <a:t>pregnancy</a:t>
            </a:r>
          </a:p>
          <a:p>
            <a:pPr>
              <a:buClr>
                <a:schemeClr val="accent2">
                  <a:lumMod val="75000"/>
                </a:schemeClr>
              </a:buClr>
              <a:buFont typeface="Wingdings" panose="05000000000000000000" pitchFamily="2" charset="2"/>
              <a:buChar char="v"/>
            </a:pPr>
            <a:endParaRPr lang="en-GB" sz="2800" dirty="0"/>
          </a:p>
          <a:p>
            <a:pPr>
              <a:buClr>
                <a:schemeClr val="accent2">
                  <a:lumMod val="75000"/>
                </a:schemeClr>
              </a:buClr>
              <a:buFont typeface="Wingdings" panose="05000000000000000000" pitchFamily="2" charset="2"/>
              <a:buChar char="v"/>
            </a:pPr>
            <a:r>
              <a:rPr lang="en-GB" sz="2800" dirty="0"/>
              <a:t>I know key </a:t>
            </a:r>
            <a:r>
              <a:rPr lang="en-GB" sz="2800" dirty="0" smtClean="0"/>
              <a:t>facts about pregnancy</a:t>
            </a:r>
          </a:p>
          <a:p>
            <a:pPr>
              <a:buClr>
                <a:schemeClr val="accent2">
                  <a:lumMod val="75000"/>
                </a:schemeClr>
              </a:buClr>
              <a:buFont typeface="Wingdings" panose="05000000000000000000" pitchFamily="2" charset="2"/>
              <a:buChar char="v"/>
            </a:pPr>
            <a:endParaRPr lang="en-US" sz="2800" dirty="0"/>
          </a:p>
          <a:p>
            <a:pPr>
              <a:buClr>
                <a:schemeClr val="accent2">
                  <a:lumMod val="75000"/>
                </a:schemeClr>
              </a:buClr>
              <a:buFont typeface="Wingdings" panose="05000000000000000000" pitchFamily="2" charset="2"/>
              <a:buChar char="v"/>
            </a:pPr>
            <a:r>
              <a:rPr lang="en-US" sz="2800" dirty="0" smtClean="0"/>
              <a:t>I understand UK law on Abortion and adoption</a:t>
            </a:r>
            <a:endParaRPr lang="en-GB" sz="2800" dirty="0"/>
          </a:p>
          <a:p>
            <a:pPr>
              <a:buClr>
                <a:schemeClr val="accent2">
                  <a:lumMod val="75000"/>
                </a:schemeClr>
              </a:buClr>
              <a:buFont typeface="Wingdings" panose="05000000000000000000" pitchFamily="2" charset="2"/>
              <a:buChar char="v"/>
            </a:pPr>
            <a:endParaRPr lang="en-GB" sz="2800" dirty="0"/>
          </a:p>
        </p:txBody>
      </p:sp>
    </p:spTree>
    <p:extLst>
      <p:ext uri="{BB962C8B-B14F-4D97-AF65-F5344CB8AC3E}">
        <p14:creationId xmlns:p14="http://schemas.microsoft.com/office/powerpoint/2010/main" val="2737498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Social and Emotional Skills Learning Intentions</a:t>
            </a:r>
            <a:endParaRPr lang="en-GB" dirty="0"/>
          </a:p>
        </p:txBody>
      </p:sp>
      <p:sp>
        <p:nvSpPr>
          <p:cNvPr id="3" name="Content Placeholder 2"/>
          <p:cNvSpPr>
            <a:spLocks noGrp="1"/>
          </p:cNvSpPr>
          <p:nvPr>
            <p:ph idx="1"/>
          </p:nvPr>
        </p:nvSpPr>
        <p:spPr/>
        <p:txBody>
          <a:bodyPr>
            <a:normAutofit/>
          </a:bodyPr>
          <a:lstStyle/>
          <a:p>
            <a:pPr>
              <a:buClr>
                <a:schemeClr val="accent2">
                  <a:lumMod val="75000"/>
                </a:schemeClr>
              </a:buClr>
              <a:buFont typeface="Wingdings" panose="05000000000000000000" pitchFamily="2" charset="2"/>
              <a:buChar char="v"/>
            </a:pPr>
            <a:r>
              <a:rPr lang="en-GB" sz="2800" dirty="0" smtClean="0"/>
              <a:t>I </a:t>
            </a:r>
            <a:r>
              <a:rPr lang="en-GB" sz="2800" dirty="0"/>
              <a:t>have an understanding of my own feelings and beliefs about pregnancy and </a:t>
            </a:r>
            <a:r>
              <a:rPr lang="en-GB" sz="2800" dirty="0" smtClean="0"/>
              <a:t>choice</a:t>
            </a:r>
          </a:p>
          <a:p>
            <a:pPr>
              <a:buClr>
                <a:schemeClr val="accent2">
                  <a:lumMod val="75000"/>
                </a:schemeClr>
              </a:buClr>
              <a:buFont typeface="Wingdings" panose="05000000000000000000" pitchFamily="2" charset="2"/>
              <a:buChar char="v"/>
            </a:pPr>
            <a:endParaRPr lang="en-GB" sz="2800" dirty="0"/>
          </a:p>
          <a:p>
            <a:pPr>
              <a:buClr>
                <a:schemeClr val="accent2">
                  <a:lumMod val="75000"/>
                </a:schemeClr>
              </a:buClr>
              <a:buFont typeface="Wingdings" panose="05000000000000000000" pitchFamily="2" charset="2"/>
              <a:buChar char="v"/>
            </a:pPr>
            <a:r>
              <a:rPr lang="en-GB" sz="2800" dirty="0"/>
              <a:t>I understand that there are a range of views and beliefs about contraception and pregnancy and respect that views may differ from my own</a:t>
            </a:r>
          </a:p>
          <a:p>
            <a:pPr>
              <a:buClr>
                <a:schemeClr val="accent2">
                  <a:lumMod val="75000"/>
                </a:schemeClr>
              </a:buClr>
              <a:buFont typeface="Wingdings" panose="05000000000000000000" pitchFamily="2" charset="2"/>
              <a:buChar char="v"/>
            </a:pPr>
            <a:endParaRPr lang="en-GB" sz="2800" dirty="0"/>
          </a:p>
        </p:txBody>
      </p:sp>
    </p:spTree>
    <p:extLst>
      <p:ext uri="{BB962C8B-B14F-4D97-AF65-F5344CB8AC3E}">
        <p14:creationId xmlns:p14="http://schemas.microsoft.com/office/powerpoint/2010/main" val="958402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Century Gothic" panose="020B0502020202020204" pitchFamily="34" charset="0"/>
              </a:rPr>
              <a:t>Ground </a:t>
            </a:r>
            <a:r>
              <a:rPr lang="en-GB" sz="4400" b="1" dirty="0" smtClean="0">
                <a:latin typeface="Century Gothic" panose="020B0502020202020204" pitchFamily="34" charset="0"/>
              </a:rPr>
              <a:t>Rules</a:t>
            </a:r>
            <a:endParaRPr lang="en-GB" sz="4400" b="1" dirty="0">
              <a:latin typeface="Century Gothic" panose="020B0502020202020204" pitchFamily="34" charset="0"/>
            </a:endParaRPr>
          </a:p>
        </p:txBody>
      </p:sp>
      <p:sp>
        <p:nvSpPr>
          <p:cNvPr id="5" name="TextBox 4"/>
          <p:cNvSpPr txBox="1"/>
          <p:nvPr/>
        </p:nvSpPr>
        <p:spPr>
          <a:xfrm>
            <a:off x="2228850" y="1333236"/>
            <a:ext cx="3631624" cy="4524315"/>
          </a:xfrm>
          <a:prstGeom prst="rect">
            <a:avLst/>
          </a:prstGeom>
          <a:noFill/>
          <a:ln>
            <a:noFill/>
          </a:ln>
        </p:spPr>
        <p:txBody>
          <a:bodyPr wrap="square" rtlCol="0">
            <a:spAutoFit/>
          </a:bodyPr>
          <a:lstStyle/>
          <a:p>
            <a:r>
              <a:rPr lang="en-GB" sz="2400" b="1" dirty="0" smtClean="0">
                <a:solidFill>
                  <a:schemeClr val="accent2">
                    <a:lumMod val="75000"/>
                  </a:schemeClr>
                </a:solidFill>
                <a:latin typeface="Century Gothic" panose="020B0502020202020204" pitchFamily="34" charset="0"/>
                <a:ea typeface="Lato" panose="020F0502020204030203" pitchFamily="34" charset="0"/>
                <a:cs typeface="Lato" panose="020F0502020204030203" pitchFamily="34" charset="0"/>
              </a:rPr>
              <a:t>Everyone has the right to…</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Participate or pass</a:t>
            </a:r>
          </a:p>
          <a:p>
            <a:pPr marL="457200" indent="-457200">
              <a:buFont typeface="+mj-lt"/>
              <a:buAutoNum type="arabicPeriod"/>
            </a:pPr>
            <a:endParaRPr lang="en-US" sz="2400" b="1" dirty="0" smtClean="0">
              <a:latin typeface="Century Gothic" panose="020B0502020202020204" pitchFamily="34" charset="0"/>
              <a:ea typeface="Lato" panose="020F0502020204030203" pitchFamily="34" charset="0"/>
              <a:cs typeface="Lato" panose="020F0502020204030203" pitchFamily="34" charset="0"/>
            </a:endParaRP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Listen and speak</a:t>
            </a:r>
          </a:p>
          <a:p>
            <a:pPr marL="457200" indent="-457200">
              <a:buFont typeface="+mj-lt"/>
              <a:buAutoNum type="arabicPeriod"/>
            </a:pPr>
            <a:endParaRPr lang="en-US" sz="2400" b="1" dirty="0">
              <a:latin typeface="Century Gothic" panose="020B0502020202020204" pitchFamily="34" charset="0"/>
              <a:ea typeface="Lato" panose="020F0502020204030203" pitchFamily="34" charset="0"/>
              <a:cs typeface="Lato" panose="020F0502020204030203" pitchFamily="34" charset="0"/>
            </a:endParaRP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Privacy</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An opinion</a:t>
            </a:r>
          </a:p>
          <a:p>
            <a:pPr marL="457200" indent="-457200">
              <a:buFont typeface="+mj-lt"/>
              <a:buAutoNum type="arabicPeriod"/>
            </a:pPr>
            <a:endParaRPr lang="en-US" sz="2400" b="1" dirty="0" smtClean="0">
              <a:latin typeface="Century Gothic" panose="020B0502020202020204" pitchFamily="34" charset="0"/>
              <a:ea typeface="Lato" panose="020F0502020204030203" pitchFamily="34" charset="0"/>
              <a:cs typeface="Lato" panose="020F0502020204030203" pitchFamily="34" charset="0"/>
            </a:endParaRP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Learn</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Respect each other</a:t>
            </a:r>
            <a:endParaRPr lang="en-GB" sz="2400" b="1" dirty="0">
              <a:solidFill>
                <a:srgbClr val="CC99FF"/>
              </a:solidFill>
              <a:latin typeface="Century Gothic" panose="020B0502020202020204" pitchFamily="34" charset="0"/>
            </a:endParaRPr>
          </a:p>
          <a:p>
            <a:endParaRPr lang="en-GB" sz="2400" b="1" dirty="0">
              <a:solidFill>
                <a:srgbClr val="CC99FF"/>
              </a:solidFill>
              <a:latin typeface="Century Gothic" panose="020B0502020202020204" pitchFamily="34" charset="0"/>
            </a:endParaRPr>
          </a:p>
        </p:txBody>
      </p:sp>
      <p:sp>
        <p:nvSpPr>
          <p:cNvPr id="8" name="TextBox 7"/>
          <p:cNvSpPr txBox="1"/>
          <p:nvPr/>
        </p:nvSpPr>
        <p:spPr>
          <a:xfrm>
            <a:off x="5914261" y="1333236"/>
            <a:ext cx="4050009" cy="4524315"/>
          </a:xfrm>
          <a:prstGeom prst="rect">
            <a:avLst/>
          </a:prstGeom>
          <a:noFill/>
          <a:ln>
            <a:noFill/>
          </a:ln>
        </p:spPr>
        <p:txBody>
          <a:bodyPr wrap="square" rtlCol="0">
            <a:spAutoFit/>
          </a:bodyPr>
          <a:lstStyle/>
          <a:p>
            <a:r>
              <a:rPr lang="en-GB" sz="2400" b="1" dirty="0" smtClean="0">
                <a:solidFill>
                  <a:schemeClr val="accent2">
                    <a:lumMod val="75000"/>
                  </a:schemeClr>
                </a:solidFill>
                <a:latin typeface="Century Gothic" panose="020B0502020202020204" pitchFamily="34" charset="0"/>
                <a:ea typeface="Lato" panose="020F0502020204030203" pitchFamily="34" charset="0"/>
                <a:cs typeface="Lato" panose="020F0502020204030203" pitchFamily="34" charset="0"/>
              </a:rPr>
              <a:t>Everyone has the responsibility to…</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Allows others to participate or pass</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Listen and allow others to speak</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Maintain privacy</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Respect difference of opinion</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Allows </a:t>
            </a:r>
            <a:r>
              <a:rPr lang="en-US" sz="2400" b="1" dirty="0">
                <a:latin typeface="Century Gothic" panose="020B0502020202020204" pitchFamily="34" charset="0"/>
                <a:ea typeface="Lato" panose="020F0502020204030203" pitchFamily="34" charset="0"/>
                <a:cs typeface="Lato" panose="020F0502020204030203" pitchFamily="34" charset="0"/>
              </a:rPr>
              <a:t>o</a:t>
            </a:r>
            <a:r>
              <a:rPr lang="en-US" sz="2400" b="1" dirty="0" smtClean="0">
                <a:latin typeface="Century Gothic" panose="020B0502020202020204" pitchFamily="34" charset="0"/>
                <a:ea typeface="Lato" panose="020F0502020204030203" pitchFamily="34" charset="0"/>
                <a:cs typeface="Lato" panose="020F0502020204030203" pitchFamily="34" charset="0"/>
              </a:rPr>
              <a:t>thers to learn</a:t>
            </a:r>
          </a:p>
          <a:p>
            <a:pPr marL="457200" indent="-457200">
              <a:buFont typeface="+mj-lt"/>
              <a:buAutoNum type="arabicPeriod"/>
            </a:pPr>
            <a:r>
              <a:rPr lang="en-US" sz="2400" b="1" dirty="0" smtClean="0">
                <a:latin typeface="Century Gothic" panose="020B0502020202020204" pitchFamily="34" charset="0"/>
                <a:ea typeface="Lato" panose="020F0502020204030203" pitchFamily="34" charset="0"/>
                <a:cs typeface="Lato" panose="020F0502020204030203" pitchFamily="34" charset="0"/>
              </a:rPr>
              <a:t>Shows respect to each other</a:t>
            </a:r>
            <a:endParaRPr lang="en-GB" sz="2400" b="1" dirty="0">
              <a:solidFill>
                <a:srgbClr val="CC99FF"/>
              </a:solidFill>
              <a:latin typeface="Century Gothic" panose="020B0502020202020204" pitchFamily="34" charset="0"/>
            </a:endParaRPr>
          </a:p>
        </p:txBody>
      </p:sp>
    </p:spTree>
    <p:extLst>
      <p:ext uri="{BB962C8B-B14F-4D97-AF65-F5344CB8AC3E}">
        <p14:creationId xmlns:p14="http://schemas.microsoft.com/office/powerpoint/2010/main" val="662591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having a baby always your </a:t>
            </a:r>
            <a:r>
              <a:rPr lang="en-US" dirty="0" smtClean="0"/>
              <a:t>choice? [5mins class discussion]</a:t>
            </a:r>
            <a:endParaRPr lang="en-GB" dirty="0"/>
          </a:p>
        </p:txBody>
      </p:sp>
      <p:pic>
        <p:nvPicPr>
          <p:cNvPr id="5" name="Picture 4"/>
          <p:cNvPicPr>
            <a:picLocks noChangeAspect="1"/>
          </p:cNvPicPr>
          <p:nvPr/>
        </p:nvPicPr>
        <p:blipFill rotWithShape="1">
          <a:blip r:embed="rId3"/>
          <a:srcRect l="5592" t="11503" r="8844" b="12539"/>
          <a:stretch/>
        </p:blipFill>
        <p:spPr>
          <a:xfrm>
            <a:off x="2717074" y="1897492"/>
            <a:ext cx="6818812" cy="4387300"/>
          </a:xfrm>
          <a:prstGeom prst="rect">
            <a:avLst/>
          </a:prstGeom>
          <a:ln w="76200">
            <a:solidFill>
              <a:schemeClr val="accent2">
                <a:lumMod val="75000"/>
              </a:schemeClr>
            </a:solidFill>
          </a:ln>
        </p:spPr>
      </p:pic>
    </p:spTree>
    <p:extLst>
      <p:ext uri="{BB962C8B-B14F-4D97-AF65-F5344CB8AC3E}">
        <p14:creationId xmlns:p14="http://schemas.microsoft.com/office/powerpoint/2010/main" val="3539465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Forum Post [5mins]</a:t>
            </a:r>
            <a:endParaRPr lang="en-GB" dirty="0"/>
          </a:p>
        </p:txBody>
      </p:sp>
      <p:sp>
        <p:nvSpPr>
          <p:cNvPr id="3" name="Content Placeholder 2"/>
          <p:cNvSpPr>
            <a:spLocks noGrp="1"/>
          </p:cNvSpPr>
          <p:nvPr>
            <p:ph idx="1"/>
          </p:nvPr>
        </p:nvSpPr>
        <p:spPr>
          <a:xfrm>
            <a:off x="1097280" y="2061028"/>
            <a:ext cx="3953691" cy="4175125"/>
          </a:xfrm>
        </p:spPr>
        <p:txBody>
          <a:bodyPr>
            <a:normAutofit lnSpcReduction="10000"/>
          </a:bodyPr>
          <a:lstStyle/>
          <a:p>
            <a:r>
              <a:rPr lang="en-GB" dirty="0" smtClean="0"/>
              <a:t>In pairs, complete the form post. What advise would you give under the following headings:</a:t>
            </a:r>
          </a:p>
          <a:p>
            <a:endParaRPr lang="en-GB" dirty="0" smtClean="0"/>
          </a:p>
          <a:p>
            <a:pPr>
              <a:buClr>
                <a:schemeClr val="accent2">
                  <a:lumMod val="75000"/>
                </a:schemeClr>
              </a:buClr>
              <a:buFont typeface="Wingdings" panose="05000000000000000000" pitchFamily="2" charset="2"/>
              <a:buChar char="v"/>
            </a:pPr>
            <a:r>
              <a:rPr lang="en-GB" dirty="0"/>
              <a:t>I expect you and your partner must be feeling…</a:t>
            </a:r>
          </a:p>
          <a:p>
            <a:pPr>
              <a:buClr>
                <a:schemeClr val="accent2">
                  <a:lumMod val="75000"/>
                </a:schemeClr>
              </a:buClr>
              <a:buFont typeface="Wingdings" panose="05000000000000000000" pitchFamily="2" charset="2"/>
              <a:buChar char="v"/>
            </a:pPr>
            <a:r>
              <a:rPr lang="en-GB" dirty="0"/>
              <a:t>The first thing you should do is…</a:t>
            </a:r>
          </a:p>
          <a:p>
            <a:pPr>
              <a:buClr>
                <a:schemeClr val="accent2">
                  <a:lumMod val="75000"/>
                </a:schemeClr>
              </a:buClr>
              <a:buFont typeface="Wingdings" panose="05000000000000000000" pitchFamily="2" charset="2"/>
              <a:buChar char="v"/>
            </a:pPr>
            <a:r>
              <a:rPr lang="en-GB" dirty="0"/>
              <a:t>The laws around abortion say that…</a:t>
            </a:r>
          </a:p>
          <a:p>
            <a:pPr>
              <a:buClr>
                <a:schemeClr val="accent2">
                  <a:lumMod val="75000"/>
                </a:schemeClr>
              </a:buClr>
              <a:buFont typeface="Wingdings" panose="05000000000000000000" pitchFamily="2" charset="2"/>
              <a:buChar char="v"/>
            </a:pPr>
            <a:r>
              <a:rPr lang="en-GB" dirty="0"/>
              <a:t>To get some more advice, help or support you could…</a:t>
            </a:r>
          </a:p>
        </p:txBody>
      </p:sp>
      <p:pic>
        <p:nvPicPr>
          <p:cNvPr id="4" name="Picture 3"/>
          <p:cNvPicPr>
            <a:picLocks noChangeAspect="1"/>
          </p:cNvPicPr>
          <p:nvPr/>
        </p:nvPicPr>
        <p:blipFill>
          <a:blip r:embed="rId2"/>
          <a:stretch>
            <a:fillRect/>
          </a:stretch>
        </p:blipFill>
        <p:spPr>
          <a:xfrm>
            <a:off x="5355998" y="2061028"/>
            <a:ext cx="6240917" cy="4056920"/>
          </a:xfrm>
          <a:prstGeom prst="rect">
            <a:avLst/>
          </a:prstGeom>
        </p:spPr>
      </p:pic>
    </p:spTree>
    <p:extLst>
      <p:ext uri="{BB962C8B-B14F-4D97-AF65-F5344CB8AC3E}">
        <p14:creationId xmlns:p14="http://schemas.microsoft.com/office/powerpoint/2010/main" val="2939151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Pregnancy choice in the UK</a:t>
            </a:r>
            <a:endParaRPr lang="en-GB" dirty="0"/>
          </a:p>
        </p:txBody>
      </p:sp>
      <p:sp>
        <p:nvSpPr>
          <p:cNvPr id="3" name="Content Placeholder 2"/>
          <p:cNvSpPr>
            <a:spLocks noGrp="1"/>
          </p:cNvSpPr>
          <p:nvPr>
            <p:ph idx="1"/>
          </p:nvPr>
        </p:nvSpPr>
        <p:spPr>
          <a:xfrm>
            <a:off x="1097280" y="1966505"/>
            <a:ext cx="6804516" cy="3446702"/>
          </a:xfrm>
        </p:spPr>
        <p:txBody>
          <a:bodyPr>
            <a:noAutofit/>
          </a:bodyPr>
          <a:lstStyle/>
          <a:p>
            <a:pPr>
              <a:buClr>
                <a:schemeClr val="accent2">
                  <a:lumMod val="75000"/>
                </a:schemeClr>
              </a:buClr>
              <a:buFont typeface="Wingdings" panose="05000000000000000000" pitchFamily="2" charset="2"/>
              <a:buChar char="v"/>
            </a:pPr>
            <a:r>
              <a:rPr lang="en-US" sz="2400" dirty="0" smtClean="0"/>
              <a:t>Emergency contraception (this is a preventative method that can be used if there is a chance that contraception has failed or has not been used and there is a risk of pregnancy)</a:t>
            </a:r>
          </a:p>
          <a:p>
            <a:pPr>
              <a:buClr>
                <a:schemeClr val="accent2">
                  <a:lumMod val="75000"/>
                </a:schemeClr>
              </a:buClr>
              <a:buFont typeface="Wingdings" panose="05000000000000000000" pitchFamily="2" charset="2"/>
              <a:buChar char="v"/>
            </a:pPr>
            <a:r>
              <a:rPr lang="en-US" sz="2400" dirty="0" smtClean="0"/>
              <a:t>Medical abortion (abortion pill)</a:t>
            </a:r>
          </a:p>
          <a:p>
            <a:pPr>
              <a:buClr>
                <a:schemeClr val="accent2">
                  <a:lumMod val="75000"/>
                </a:schemeClr>
              </a:buClr>
              <a:buFont typeface="Wingdings" panose="05000000000000000000" pitchFamily="2" charset="2"/>
              <a:buChar char="v"/>
            </a:pPr>
            <a:r>
              <a:rPr lang="en-US" sz="2400" dirty="0" smtClean="0"/>
              <a:t>Surgical abortion (minor medical procedure under local or general anesthetic)</a:t>
            </a:r>
          </a:p>
          <a:p>
            <a:pPr>
              <a:buClr>
                <a:schemeClr val="accent2">
                  <a:lumMod val="75000"/>
                </a:schemeClr>
              </a:buClr>
              <a:buFont typeface="Wingdings" panose="05000000000000000000" pitchFamily="2" charset="2"/>
              <a:buChar char="v"/>
            </a:pPr>
            <a:r>
              <a:rPr lang="en-US" sz="2400" dirty="0" smtClean="0"/>
              <a:t>Both methods can be used up to 24 weeks of pregnancy  other than in exceptional circumstances.</a:t>
            </a:r>
            <a:endParaRPr lang="en-GB" sz="2400" dirty="0"/>
          </a:p>
        </p:txBody>
      </p:sp>
      <p:pic>
        <p:nvPicPr>
          <p:cNvPr id="4" name="Picture 3"/>
          <p:cNvPicPr>
            <a:picLocks noChangeAspect="1"/>
          </p:cNvPicPr>
          <p:nvPr/>
        </p:nvPicPr>
        <p:blipFill rotWithShape="1">
          <a:blip r:embed="rId2"/>
          <a:srcRect l="3724" t="3290" r="2751" b="2809"/>
          <a:stretch/>
        </p:blipFill>
        <p:spPr>
          <a:xfrm>
            <a:off x="8171145" y="3899140"/>
            <a:ext cx="3325552" cy="2295514"/>
          </a:xfrm>
          <a:prstGeom prst="rect">
            <a:avLst/>
          </a:prstGeom>
          <a:ln w="76200">
            <a:solidFill>
              <a:schemeClr val="accent2">
                <a:lumMod val="75000"/>
              </a:schemeClr>
            </a:solidFill>
          </a:ln>
        </p:spPr>
      </p:pic>
    </p:spTree>
    <p:extLst>
      <p:ext uri="{BB962C8B-B14F-4D97-AF65-F5344CB8AC3E}">
        <p14:creationId xmlns:p14="http://schemas.microsoft.com/office/powerpoint/2010/main" val="850782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UK Law on Abortion</a:t>
            </a:r>
            <a:endParaRPr lang="en-GB" dirty="0"/>
          </a:p>
        </p:txBody>
      </p:sp>
      <p:sp>
        <p:nvSpPr>
          <p:cNvPr id="3" name="Content Placeholder 2"/>
          <p:cNvSpPr>
            <a:spLocks noGrp="1"/>
          </p:cNvSpPr>
          <p:nvPr>
            <p:ph idx="1"/>
          </p:nvPr>
        </p:nvSpPr>
        <p:spPr>
          <a:xfrm>
            <a:off x="1097280" y="1845734"/>
            <a:ext cx="10058400" cy="1830527"/>
          </a:xfrm>
          <a:ln w="38100">
            <a:solidFill>
              <a:schemeClr val="accent2">
                <a:lumMod val="75000"/>
              </a:schemeClr>
            </a:solidFill>
          </a:ln>
        </p:spPr>
        <p:txBody>
          <a:bodyPr>
            <a:normAutofit fontScale="92500" lnSpcReduction="10000"/>
          </a:bodyPr>
          <a:lstStyle/>
          <a:p>
            <a:r>
              <a:rPr lang="en-GB" sz="2400" dirty="0"/>
              <a:t>The </a:t>
            </a:r>
            <a:r>
              <a:rPr lang="en-GB" sz="2400" b="1" dirty="0"/>
              <a:t>Abortion Act 1967 (as amended by the Human Fertilisation and Embryology Act 1990) </a:t>
            </a:r>
            <a:r>
              <a:rPr lang="en-GB" sz="2400" dirty="0"/>
              <a:t>states that an abortion is legal if it is performed by a registered medical practitioner (a doctor), and that it is authorised by two doctors, acting in good faith, on one (or more) of the following grounds (with each needing to agree that at least one and the same ground is met</a:t>
            </a:r>
            <a:r>
              <a:rPr lang="en-GB" sz="2400" dirty="0" smtClean="0"/>
              <a:t>):</a:t>
            </a:r>
          </a:p>
        </p:txBody>
      </p:sp>
      <p:sp>
        <p:nvSpPr>
          <p:cNvPr id="4" name="Rectangle 3"/>
          <p:cNvSpPr/>
          <p:nvPr/>
        </p:nvSpPr>
        <p:spPr>
          <a:xfrm>
            <a:off x="6332845" y="6485299"/>
            <a:ext cx="5573016" cy="276999"/>
          </a:xfrm>
          <a:prstGeom prst="rect">
            <a:avLst/>
          </a:prstGeom>
        </p:spPr>
        <p:txBody>
          <a:bodyPr wrap="square">
            <a:spAutoFit/>
          </a:bodyPr>
          <a:lstStyle/>
          <a:p>
            <a:r>
              <a:rPr lang="en-GB" sz="1200" dirty="0">
                <a:latin typeface="Century Gothic" panose="020B0502020202020204" pitchFamily="34" charset="0"/>
              </a:rPr>
              <a:t>https://www.bpas.org/get-involved/campaigns/briefings/abortion-law/</a:t>
            </a:r>
          </a:p>
        </p:txBody>
      </p:sp>
      <p:sp>
        <p:nvSpPr>
          <p:cNvPr id="5" name="Rectangle 4"/>
          <p:cNvSpPr/>
          <p:nvPr/>
        </p:nvSpPr>
        <p:spPr>
          <a:xfrm>
            <a:off x="1097280" y="3899976"/>
            <a:ext cx="10058400" cy="2369880"/>
          </a:xfrm>
          <a:prstGeom prst="rect">
            <a:avLst/>
          </a:prstGeom>
          <a:ln w="28575">
            <a:solidFill>
              <a:schemeClr val="accent2">
                <a:lumMod val="75000"/>
              </a:schemeClr>
            </a:solidFill>
          </a:ln>
        </p:spPr>
        <p:txBody>
          <a:bodyPr wrap="square">
            <a:spAutoFit/>
          </a:bodyPr>
          <a:lstStyle/>
          <a:p>
            <a:pPr>
              <a:buClr>
                <a:schemeClr val="accent2">
                  <a:lumMod val="75000"/>
                </a:schemeClr>
              </a:buClr>
              <a:buFont typeface="Wingdings" panose="05000000000000000000" pitchFamily="2" charset="2"/>
              <a:buChar char="v"/>
            </a:pPr>
            <a:r>
              <a:rPr lang="en-GB" sz="1600" dirty="0">
                <a:latin typeface="Century Gothic" panose="020B0502020202020204" pitchFamily="34" charset="0"/>
              </a:rPr>
              <a:t>a) that the pregnancy has not exceeded its twenty-fourth week and that the continuance of the pregnancy would involve risk, greater than if the pregnancy were terminated, of injury to the physical or mental health of the pregnant woman or any existing children of her family; or</a:t>
            </a:r>
          </a:p>
          <a:p>
            <a:pPr>
              <a:buClr>
                <a:schemeClr val="accent2">
                  <a:lumMod val="75000"/>
                </a:schemeClr>
              </a:buClr>
              <a:buFont typeface="Wingdings" panose="05000000000000000000" pitchFamily="2" charset="2"/>
              <a:buChar char="v"/>
            </a:pPr>
            <a:r>
              <a:rPr lang="en-GB" sz="1600" dirty="0">
                <a:latin typeface="Century Gothic" panose="020B0502020202020204" pitchFamily="34" charset="0"/>
              </a:rPr>
              <a:t>(b) that the termination is necessary to prevent grave permanent injury to the physical or mental health of the pregnant woman; or</a:t>
            </a:r>
          </a:p>
          <a:p>
            <a:pPr>
              <a:buClr>
                <a:schemeClr val="accent2">
                  <a:lumMod val="75000"/>
                </a:schemeClr>
              </a:buClr>
              <a:buFont typeface="Wingdings" panose="05000000000000000000" pitchFamily="2" charset="2"/>
              <a:buChar char="v"/>
            </a:pPr>
            <a:r>
              <a:rPr lang="en-GB" sz="1600" dirty="0">
                <a:latin typeface="Century Gothic" panose="020B0502020202020204" pitchFamily="34" charset="0"/>
              </a:rPr>
              <a:t>(c) that the continuance of the pregnancy would involve risk to the life of the pregnant woman, greater than if the pregnancy were terminated; or</a:t>
            </a:r>
          </a:p>
          <a:p>
            <a:pPr>
              <a:buClr>
                <a:schemeClr val="accent2">
                  <a:lumMod val="75000"/>
                </a:schemeClr>
              </a:buClr>
              <a:buFont typeface="Wingdings" panose="05000000000000000000" pitchFamily="2" charset="2"/>
              <a:buChar char="v"/>
            </a:pPr>
            <a:r>
              <a:rPr lang="en-GB" sz="1600" dirty="0">
                <a:latin typeface="Century Gothic" panose="020B0502020202020204" pitchFamily="34" charset="0"/>
              </a:rPr>
              <a:t>(d) that there is a substantial risk that if the child were born it would suffer from such physical or mental abnormalities as to be seriously handicapped.</a:t>
            </a:r>
          </a:p>
        </p:txBody>
      </p:sp>
    </p:spTree>
    <p:extLst>
      <p:ext uri="{BB962C8B-B14F-4D97-AF65-F5344CB8AC3E}">
        <p14:creationId xmlns:p14="http://schemas.microsoft.com/office/powerpoint/2010/main" val="2236204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One Word Count on Abortion – what is yours?</a:t>
            </a:r>
            <a:endParaRPr lang="en-GB" dirty="0"/>
          </a:p>
        </p:txBody>
      </p:sp>
      <p:pic>
        <p:nvPicPr>
          <p:cNvPr id="4" name="Picture 3">
            <a:hlinkClick r:id="rId3"/>
          </p:cNvPr>
          <p:cNvPicPr>
            <a:picLocks noChangeAspect="1"/>
          </p:cNvPicPr>
          <p:nvPr/>
        </p:nvPicPr>
        <p:blipFill>
          <a:blip r:embed="rId4"/>
          <a:stretch>
            <a:fillRect/>
          </a:stretch>
        </p:blipFill>
        <p:spPr>
          <a:xfrm>
            <a:off x="1727200" y="1845734"/>
            <a:ext cx="9103360" cy="4395800"/>
          </a:xfrm>
          <a:prstGeom prst="rect">
            <a:avLst/>
          </a:prstGeom>
        </p:spPr>
      </p:pic>
    </p:spTree>
    <p:extLst>
      <p:ext uri="{BB962C8B-B14F-4D97-AF65-F5344CB8AC3E}">
        <p14:creationId xmlns:p14="http://schemas.microsoft.com/office/powerpoint/2010/main" val="1765801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Abortion – Different opinions &amp; Feedback [10mins]</a:t>
            </a:r>
            <a:endParaRPr lang="en-GB" dirty="0"/>
          </a:p>
        </p:txBody>
      </p:sp>
      <p:sp>
        <p:nvSpPr>
          <p:cNvPr id="3" name="Content Placeholder 2"/>
          <p:cNvSpPr>
            <a:spLocks noGrp="1"/>
          </p:cNvSpPr>
          <p:nvPr>
            <p:ph idx="1"/>
          </p:nvPr>
        </p:nvSpPr>
        <p:spPr>
          <a:xfrm>
            <a:off x="1097280" y="1963710"/>
            <a:ext cx="4287520" cy="4152610"/>
          </a:xfrm>
        </p:spPr>
        <p:txBody>
          <a:bodyPr>
            <a:normAutofit fontScale="77500" lnSpcReduction="20000"/>
          </a:bodyPr>
          <a:lstStyle/>
          <a:p>
            <a:pPr>
              <a:buClr>
                <a:schemeClr val="accent2">
                  <a:lumMod val="75000"/>
                </a:schemeClr>
              </a:buClr>
              <a:buFont typeface="Wingdings" panose="05000000000000000000" pitchFamily="2" charset="2"/>
              <a:buChar char="v"/>
            </a:pPr>
            <a:r>
              <a:rPr lang="en-US" sz="2400" dirty="0" smtClean="0"/>
              <a:t>Abortion is a topic which divides people</a:t>
            </a:r>
          </a:p>
          <a:p>
            <a:pPr>
              <a:buClr>
                <a:schemeClr val="accent2">
                  <a:lumMod val="75000"/>
                </a:schemeClr>
              </a:buClr>
              <a:buFont typeface="Wingdings" panose="05000000000000000000" pitchFamily="2" charset="2"/>
              <a:buChar char="v"/>
            </a:pPr>
            <a:endParaRPr lang="en-US" sz="2400" dirty="0" smtClean="0"/>
          </a:p>
          <a:p>
            <a:pPr>
              <a:buClr>
                <a:schemeClr val="accent2">
                  <a:lumMod val="75000"/>
                </a:schemeClr>
              </a:buClr>
              <a:buFont typeface="Wingdings" panose="05000000000000000000" pitchFamily="2" charset="2"/>
              <a:buChar char="v"/>
            </a:pPr>
            <a:r>
              <a:rPr lang="en-US" sz="2400" dirty="0" smtClean="0"/>
              <a:t>Some people think that life begins at conception (when the sperm fertilizers the egg) – for them, life is a gift and therefore abortion is wrong.</a:t>
            </a:r>
          </a:p>
          <a:p>
            <a:pPr>
              <a:buClr>
                <a:schemeClr val="accent2">
                  <a:lumMod val="75000"/>
                </a:schemeClr>
              </a:buClr>
              <a:buFont typeface="Wingdings" panose="05000000000000000000" pitchFamily="2" charset="2"/>
              <a:buChar char="v"/>
            </a:pPr>
            <a:endParaRPr lang="en-US" sz="2400" dirty="0" smtClean="0"/>
          </a:p>
          <a:p>
            <a:pPr>
              <a:buClr>
                <a:schemeClr val="accent2">
                  <a:lumMod val="75000"/>
                </a:schemeClr>
              </a:buClr>
              <a:buFont typeface="Wingdings" panose="05000000000000000000" pitchFamily="2" charset="2"/>
              <a:buChar char="v"/>
            </a:pPr>
            <a:r>
              <a:rPr lang="en-US" sz="2400" dirty="0" smtClean="0"/>
              <a:t>Others think that the life of the mother is more important as the fetus is not independent – they think the woman should chose what happens to her body. Abortion for them is the mother’s right.</a:t>
            </a:r>
          </a:p>
          <a:p>
            <a:endParaRPr lang="en-US" sz="2400" dirty="0"/>
          </a:p>
          <a:p>
            <a:endParaRPr lang="en-US" sz="2400" dirty="0" smtClean="0"/>
          </a:p>
        </p:txBody>
      </p:sp>
      <p:pic>
        <p:nvPicPr>
          <p:cNvPr id="4" name="Picture 3">
            <a:hlinkClick r:id="rId3"/>
          </p:cNvPr>
          <p:cNvPicPr>
            <a:picLocks noChangeAspect="1"/>
          </p:cNvPicPr>
          <p:nvPr/>
        </p:nvPicPr>
        <p:blipFill>
          <a:blip r:embed="rId4"/>
          <a:stretch>
            <a:fillRect/>
          </a:stretch>
        </p:blipFill>
        <p:spPr>
          <a:xfrm>
            <a:off x="5589905" y="1963710"/>
            <a:ext cx="5848350" cy="3028950"/>
          </a:xfrm>
          <a:prstGeom prst="rect">
            <a:avLst/>
          </a:prstGeom>
        </p:spPr>
      </p:pic>
      <p:sp>
        <p:nvSpPr>
          <p:cNvPr id="5" name="Rectangle 4"/>
          <p:cNvSpPr/>
          <p:nvPr/>
        </p:nvSpPr>
        <p:spPr>
          <a:xfrm>
            <a:off x="5589905" y="5219010"/>
            <a:ext cx="5848350" cy="646331"/>
          </a:xfrm>
          <a:prstGeom prst="rect">
            <a:avLst/>
          </a:prstGeom>
        </p:spPr>
        <p:txBody>
          <a:bodyPr wrap="square">
            <a:spAutoFit/>
          </a:bodyPr>
          <a:lstStyle/>
          <a:p>
            <a:pPr algn="ctr"/>
            <a:r>
              <a:rPr lang="en-GB" dirty="0">
                <a:latin typeface="Century Gothic" panose="020B0502020202020204" pitchFamily="34" charset="0"/>
              </a:rPr>
              <a:t>Two women's stories of abortion - BBC </a:t>
            </a:r>
            <a:r>
              <a:rPr lang="en-GB" dirty="0" smtClean="0">
                <a:latin typeface="Century Gothic" panose="020B0502020202020204" pitchFamily="34" charset="0"/>
              </a:rPr>
              <a:t>Newsnight</a:t>
            </a:r>
          </a:p>
          <a:p>
            <a:pPr algn="ctr"/>
            <a:r>
              <a:rPr lang="en-US" b="0" i="0" dirty="0" smtClean="0">
                <a:effectLst/>
                <a:latin typeface="Century Gothic" panose="020B0502020202020204" pitchFamily="34" charset="0"/>
              </a:rPr>
              <a:t>Click on the image to watch the clip</a:t>
            </a:r>
            <a:endParaRPr lang="en-GB" b="0" i="0" dirty="0">
              <a:effectLst/>
              <a:latin typeface="Century Gothic" panose="020B0502020202020204" pitchFamily="34" charset="0"/>
            </a:endParaRPr>
          </a:p>
        </p:txBody>
      </p:sp>
    </p:spTree>
    <p:extLst>
      <p:ext uri="{BB962C8B-B14F-4D97-AF65-F5344CB8AC3E}">
        <p14:creationId xmlns:p14="http://schemas.microsoft.com/office/powerpoint/2010/main" val="1021492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Abortion Fact or Fiction [5mins]</a:t>
            </a:r>
            <a:endParaRPr lang="en-GB" dirty="0"/>
          </a:p>
        </p:txBody>
      </p:sp>
      <p:sp>
        <p:nvSpPr>
          <p:cNvPr id="3" name="Content Placeholder 2"/>
          <p:cNvSpPr>
            <a:spLocks noGrp="1"/>
          </p:cNvSpPr>
          <p:nvPr>
            <p:ph idx="1"/>
          </p:nvPr>
        </p:nvSpPr>
        <p:spPr>
          <a:xfrm>
            <a:off x="1374371" y="1945178"/>
            <a:ext cx="4250575" cy="4023360"/>
          </a:xfrm>
        </p:spPr>
        <p:txBody>
          <a:bodyPr/>
          <a:lstStyle/>
          <a:p>
            <a:r>
              <a:rPr lang="en-GB" dirty="0"/>
              <a:t>In pairs, </a:t>
            </a:r>
            <a:r>
              <a:rPr lang="en-GB" dirty="0" smtClean="0"/>
              <a:t>assess </a:t>
            </a:r>
            <a:r>
              <a:rPr lang="en-GB" dirty="0"/>
              <a:t>whether a variety of statements about abortion </a:t>
            </a:r>
            <a:r>
              <a:rPr lang="en-GB" dirty="0" smtClean="0"/>
              <a:t>are true </a:t>
            </a:r>
            <a:r>
              <a:rPr lang="en-GB" dirty="0"/>
              <a:t>or false.</a:t>
            </a:r>
          </a:p>
        </p:txBody>
      </p:sp>
      <p:pic>
        <p:nvPicPr>
          <p:cNvPr id="4" name="Picture 3"/>
          <p:cNvPicPr>
            <a:picLocks noChangeAspect="1"/>
          </p:cNvPicPr>
          <p:nvPr/>
        </p:nvPicPr>
        <p:blipFill>
          <a:blip r:embed="rId2"/>
          <a:stretch>
            <a:fillRect/>
          </a:stretch>
        </p:blipFill>
        <p:spPr>
          <a:xfrm>
            <a:off x="6386946" y="1945178"/>
            <a:ext cx="3980324" cy="4072319"/>
          </a:xfrm>
          <a:prstGeom prst="rect">
            <a:avLst/>
          </a:prstGeom>
        </p:spPr>
      </p:pic>
    </p:spTree>
    <p:extLst>
      <p:ext uri="{BB962C8B-B14F-4D97-AF65-F5344CB8AC3E}">
        <p14:creationId xmlns:p14="http://schemas.microsoft.com/office/powerpoint/2010/main" val="1386456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about adoption?</a:t>
            </a:r>
            <a:endParaRPr lang="en-GB" dirty="0"/>
          </a:p>
        </p:txBody>
      </p:sp>
      <p:sp>
        <p:nvSpPr>
          <p:cNvPr id="3" name="Content Placeholder 2"/>
          <p:cNvSpPr>
            <a:spLocks noGrp="1"/>
          </p:cNvSpPr>
          <p:nvPr>
            <p:ph idx="1"/>
          </p:nvPr>
        </p:nvSpPr>
        <p:spPr>
          <a:xfrm>
            <a:off x="1097280" y="2153090"/>
            <a:ext cx="5159829" cy="3366346"/>
          </a:xfrm>
        </p:spPr>
        <p:txBody>
          <a:bodyPr>
            <a:noAutofit/>
          </a:bodyPr>
          <a:lstStyle/>
          <a:p>
            <a:r>
              <a:rPr lang="en-US" sz="2400" b="1" dirty="0" smtClean="0">
                <a:solidFill>
                  <a:schemeClr val="accent2">
                    <a:lumMod val="75000"/>
                  </a:schemeClr>
                </a:solidFill>
              </a:rPr>
              <a:t>What is adoption: </a:t>
            </a:r>
            <a:r>
              <a:rPr lang="en-GB" sz="2400" dirty="0"/>
              <a:t>Adoption is a way of providing the security, permanency and the love of a new family when it is not possible for a child to be raised by his/her birth parents or within the birth family.</a:t>
            </a:r>
          </a:p>
          <a:p>
            <a:r>
              <a:rPr lang="en-GB" sz="2400" dirty="0"/>
              <a:t>After adoption, all rights and responsibilities are transferred from the original parents to the adoptive </a:t>
            </a:r>
            <a:r>
              <a:rPr lang="en-GB" sz="2400" dirty="0" smtClean="0"/>
              <a:t>parents</a:t>
            </a:r>
          </a:p>
          <a:p>
            <a:endParaRPr lang="en-GB" sz="2400" dirty="0"/>
          </a:p>
          <a:p>
            <a:endParaRPr lang="en-GB" sz="2400" dirty="0"/>
          </a:p>
        </p:txBody>
      </p:sp>
      <p:pic>
        <p:nvPicPr>
          <p:cNvPr id="3074" name="Picture 2" descr="What is adop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7109" y="2349031"/>
            <a:ext cx="5195909" cy="3463939"/>
          </a:xfrm>
          <a:prstGeom prst="rect">
            <a:avLst/>
          </a:prstGeom>
          <a:noFill/>
          <a:ln w="76200">
            <a:solidFill>
              <a:schemeClr val="accent2">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66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Adoption Rules</a:t>
            </a:r>
            <a:endParaRPr lang="en-GB" dirty="0"/>
          </a:p>
        </p:txBody>
      </p:sp>
      <p:sp>
        <p:nvSpPr>
          <p:cNvPr id="3" name="Content Placeholder 2"/>
          <p:cNvSpPr>
            <a:spLocks noGrp="1"/>
          </p:cNvSpPr>
          <p:nvPr>
            <p:ph idx="1"/>
          </p:nvPr>
        </p:nvSpPr>
        <p:spPr/>
        <p:txBody>
          <a:bodyPr>
            <a:normAutofit fontScale="92500" lnSpcReduction="10000"/>
          </a:bodyPr>
          <a:lstStyle/>
          <a:p>
            <a:r>
              <a:rPr lang="en-US" sz="2600" dirty="0" smtClean="0"/>
              <a:t>You are able to adopt:</a:t>
            </a:r>
          </a:p>
          <a:p>
            <a:endParaRPr lang="en-US" sz="2600" dirty="0" smtClean="0"/>
          </a:p>
          <a:p>
            <a:pPr lvl="1">
              <a:buClr>
                <a:schemeClr val="accent2">
                  <a:lumMod val="75000"/>
                </a:schemeClr>
              </a:buClr>
              <a:buFont typeface="Wingdings" panose="05000000000000000000" pitchFamily="2" charset="2"/>
              <a:buChar char="v"/>
            </a:pPr>
            <a:r>
              <a:rPr lang="en-US" sz="2400" dirty="0" smtClean="0"/>
              <a:t>Single or married</a:t>
            </a:r>
          </a:p>
          <a:p>
            <a:pPr lvl="1">
              <a:buClr>
                <a:schemeClr val="accent2">
                  <a:lumMod val="75000"/>
                </a:schemeClr>
              </a:buClr>
              <a:buFont typeface="Wingdings" panose="05000000000000000000" pitchFamily="2" charset="2"/>
              <a:buChar char="v"/>
            </a:pPr>
            <a:r>
              <a:rPr lang="en-US" sz="2400" dirty="0" smtClean="0"/>
              <a:t>Regardless of your sexual orientation</a:t>
            </a:r>
          </a:p>
          <a:p>
            <a:pPr lvl="1">
              <a:buClr>
                <a:schemeClr val="accent2">
                  <a:lumMod val="75000"/>
                </a:schemeClr>
              </a:buClr>
              <a:buFont typeface="Wingdings" panose="05000000000000000000" pitchFamily="2" charset="2"/>
              <a:buChar char="v"/>
            </a:pPr>
            <a:r>
              <a:rPr lang="en-US" sz="2400" dirty="0" smtClean="0"/>
              <a:t>If you are from any ethnic or religious background</a:t>
            </a:r>
          </a:p>
          <a:p>
            <a:pPr lvl="1">
              <a:buClr>
                <a:schemeClr val="accent2">
                  <a:lumMod val="75000"/>
                </a:schemeClr>
              </a:buClr>
              <a:buFont typeface="Wingdings" panose="05000000000000000000" pitchFamily="2" charset="2"/>
              <a:buChar char="v"/>
            </a:pPr>
            <a:r>
              <a:rPr lang="en-US" sz="2400" dirty="0" smtClean="0"/>
              <a:t>If you have your own children or not</a:t>
            </a:r>
          </a:p>
          <a:p>
            <a:pPr lvl="1">
              <a:buClr>
                <a:schemeClr val="accent2">
                  <a:lumMod val="75000"/>
                </a:schemeClr>
              </a:buClr>
              <a:buFont typeface="Wingdings" panose="05000000000000000000" pitchFamily="2" charset="2"/>
              <a:buChar char="v"/>
            </a:pPr>
            <a:r>
              <a:rPr lang="en-US" sz="2400" dirty="0" smtClean="0"/>
              <a:t>If you are a homeowner or if you are rent</a:t>
            </a:r>
          </a:p>
          <a:p>
            <a:pPr lvl="1">
              <a:buClr>
                <a:schemeClr val="accent2">
                  <a:lumMod val="75000"/>
                </a:schemeClr>
              </a:buClr>
              <a:buFont typeface="Wingdings" panose="05000000000000000000" pitchFamily="2" charset="2"/>
              <a:buChar char="v"/>
            </a:pPr>
            <a:r>
              <a:rPr lang="en-US" sz="2400" dirty="0" smtClean="0"/>
              <a:t>If you have already adopted</a:t>
            </a:r>
          </a:p>
          <a:p>
            <a:pPr lvl="1">
              <a:buClr>
                <a:schemeClr val="accent2">
                  <a:lumMod val="75000"/>
                </a:schemeClr>
              </a:buClr>
              <a:buFont typeface="Wingdings" panose="05000000000000000000" pitchFamily="2" charset="2"/>
              <a:buChar char="v"/>
            </a:pPr>
            <a:r>
              <a:rPr lang="en-US" sz="2400" dirty="0" smtClean="0"/>
              <a:t>If you are disabled</a:t>
            </a:r>
          </a:p>
          <a:p>
            <a:r>
              <a:rPr lang="en-US" dirty="0" smtClean="0"/>
              <a:t>You will not be eligible to adopt if you are under the age of 21, have a criminal record for offences against children or for a serious sexual offences.</a:t>
            </a:r>
          </a:p>
          <a:p>
            <a:endParaRPr lang="en-GB" dirty="0"/>
          </a:p>
        </p:txBody>
      </p:sp>
      <p:sp>
        <p:nvSpPr>
          <p:cNvPr id="4" name="Rectangle 3"/>
          <p:cNvSpPr/>
          <p:nvPr/>
        </p:nvSpPr>
        <p:spPr>
          <a:xfrm>
            <a:off x="8487312" y="6379420"/>
            <a:ext cx="2832827" cy="276999"/>
          </a:xfrm>
          <a:prstGeom prst="rect">
            <a:avLst/>
          </a:prstGeom>
        </p:spPr>
        <p:txBody>
          <a:bodyPr wrap="none">
            <a:spAutoFit/>
          </a:bodyPr>
          <a:lstStyle/>
          <a:p>
            <a:r>
              <a:rPr lang="en-GB" sz="1200" dirty="0">
                <a:latin typeface="Century Gothic" panose="020B0502020202020204" pitchFamily="34" charset="0"/>
              </a:rPr>
              <a:t>https://www.gov.uk/child-adoption</a:t>
            </a:r>
          </a:p>
        </p:txBody>
      </p:sp>
    </p:spTree>
    <p:extLst>
      <p:ext uri="{BB962C8B-B14F-4D97-AF65-F5344CB8AC3E}">
        <p14:creationId xmlns:p14="http://schemas.microsoft.com/office/powerpoint/2010/main" val="281837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surrogacy?</a:t>
            </a:r>
            <a:endParaRPr lang="en-GB" dirty="0"/>
          </a:p>
        </p:txBody>
      </p:sp>
      <p:sp>
        <p:nvSpPr>
          <p:cNvPr id="3" name="Content Placeholder 2"/>
          <p:cNvSpPr>
            <a:spLocks noGrp="1"/>
          </p:cNvSpPr>
          <p:nvPr>
            <p:ph idx="1"/>
          </p:nvPr>
        </p:nvSpPr>
        <p:spPr>
          <a:xfrm>
            <a:off x="1097280" y="1845734"/>
            <a:ext cx="10058400" cy="1710266"/>
          </a:xfrm>
        </p:spPr>
        <p:txBody>
          <a:bodyPr>
            <a:normAutofit/>
          </a:bodyPr>
          <a:lstStyle/>
          <a:p>
            <a:r>
              <a:rPr lang="en-GB" sz="2400" dirty="0"/>
              <a:t>Surrogacy is when a woman carries and gives birth to a baby for another person or couple. Find out more about what surrogacy involves and if it might be right for you. Please note we don’t regulate most aspects of surrogacy.</a:t>
            </a:r>
          </a:p>
        </p:txBody>
      </p:sp>
      <p:sp>
        <p:nvSpPr>
          <p:cNvPr id="4" name="Rectangle 3"/>
          <p:cNvSpPr/>
          <p:nvPr/>
        </p:nvSpPr>
        <p:spPr>
          <a:xfrm>
            <a:off x="1097280" y="3535680"/>
            <a:ext cx="6096000" cy="2862322"/>
          </a:xfrm>
          <a:prstGeom prst="rect">
            <a:avLst/>
          </a:prstGeom>
        </p:spPr>
        <p:txBody>
          <a:bodyPr>
            <a:spAutoFit/>
          </a:bodyPr>
          <a:lstStyle/>
          <a:p>
            <a:r>
              <a:rPr lang="en-GB" sz="2000" b="1" dirty="0">
                <a:solidFill>
                  <a:schemeClr val="accent2">
                    <a:lumMod val="75000"/>
                  </a:schemeClr>
                </a:solidFill>
                <a:latin typeface="Century Gothic" panose="020B0502020202020204" pitchFamily="34" charset="0"/>
              </a:rPr>
              <a:t>Who might have surrogacy?</a:t>
            </a:r>
          </a:p>
          <a:p>
            <a:r>
              <a:rPr lang="en-GB" sz="2000" dirty="0">
                <a:solidFill>
                  <a:srgbClr val="000000"/>
                </a:solidFill>
                <a:latin typeface="Century Gothic" panose="020B0502020202020204" pitchFamily="34" charset="0"/>
              </a:rPr>
              <a:t>Surrogacy may be appropriate for women with a medical condition that makes it impossible or dangerous for them to get pregnant and give birth. These include:</a:t>
            </a:r>
          </a:p>
          <a:p>
            <a:pPr marL="285750" indent="-285750">
              <a:buClr>
                <a:schemeClr val="accent2">
                  <a:lumMod val="75000"/>
                </a:schemeClr>
              </a:buClr>
              <a:buFont typeface="Wingdings" panose="05000000000000000000" pitchFamily="2" charset="2"/>
              <a:buChar char="v"/>
            </a:pPr>
            <a:r>
              <a:rPr lang="en-GB" sz="2000" dirty="0">
                <a:solidFill>
                  <a:srgbClr val="000000"/>
                </a:solidFill>
                <a:latin typeface="Century Gothic" panose="020B0502020202020204" pitchFamily="34" charset="0"/>
              </a:rPr>
              <a:t>absence or malformation of the womb</a:t>
            </a:r>
          </a:p>
          <a:p>
            <a:pPr marL="285750" indent="-285750">
              <a:buClr>
                <a:schemeClr val="accent2">
                  <a:lumMod val="75000"/>
                </a:schemeClr>
              </a:buClr>
              <a:buFont typeface="Wingdings" panose="05000000000000000000" pitchFamily="2" charset="2"/>
              <a:buChar char="v"/>
            </a:pPr>
            <a:r>
              <a:rPr lang="en-GB" sz="2000" dirty="0">
                <a:solidFill>
                  <a:srgbClr val="000000"/>
                </a:solidFill>
                <a:latin typeface="Century Gothic" panose="020B0502020202020204" pitchFamily="34" charset="0"/>
              </a:rPr>
              <a:t>recurrent pregnancy loss</a:t>
            </a:r>
          </a:p>
          <a:p>
            <a:pPr marL="285750" indent="-285750">
              <a:buClr>
                <a:schemeClr val="accent2">
                  <a:lumMod val="75000"/>
                </a:schemeClr>
              </a:buClr>
              <a:buFont typeface="Wingdings" panose="05000000000000000000" pitchFamily="2" charset="2"/>
              <a:buChar char="v"/>
            </a:pPr>
            <a:r>
              <a:rPr lang="en-GB" sz="2000" dirty="0">
                <a:solidFill>
                  <a:srgbClr val="000000"/>
                </a:solidFill>
                <a:latin typeface="Century Gothic" panose="020B0502020202020204" pitchFamily="34" charset="0"/>
              </a:rPr>
              <a:t>repeated in vitro fertilisation (IVF) implantation failures.</a:t>
            </a:r>
            <a:endParaRPr lang="en-GB" sz="2000" b="0" i="0" dirty="0">
              <a:solidFill>
                <a:srgbClr val="000000"/>
              </a:solidFill>
              <a:effectLst/>
              <a:latin typeface="Century Gothic" panose="020B0502020202020204" pitchFamily="34" charset="0"/>
            </a:endParaRPr>
          </a:p>
        </p:txBody>
      </p:sp>
      <p:pic>
        <p:nvPicPr>
          <p:cNvPr id="1026" name="Picture 2" descr="https://encrypted-tbn0.gstatic.com/images?q=tbn:ANd9GcTFFYOISjUOT6XeYRVcxOvH6kNsCBbyot_s33iwFVgd-dQKLHKYyTj63Yi3_A:https://static.onecms.io/wp-content/uploads/sites/38/2018/10/12232702/shutterstock_1095105704_0.jpg&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094" y="3535680"/>
            <a:ext cx="3900961" cy="2600643"/>
          </a:xfrm>
          <a:prstGeom prst="rect">
            <a:avLst/>
          </a:prstGeom>
          <a:noFill/>
          <a:ln w="57150">
            <a:solidFill>
              <a:schemeClr val="accent2">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334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Lets have a baby! [5mins]</a:t>
            </a:r>
            <a:endParaRPr lang="en-GB" dirty="0"/>
          </a:p>
        </p:txBody>
      </p:sp>
      <p:sp>
        <p:nvSpPr>
          <p:cNvPr id="3" name="Content Placeholder 2"/>
          <p:cNvSpPr>
            <a:spLocks noGrp="1"/>
          </p:cNvSpPr>
          <p:nvPr>
            <p:ph idx="1"/>
          </p:nvPr>
        </p:nvSpPr>
        <p:spPr>
          <a:xfrm>
            <a:off x="1097280" y="1845733"/>
            <a:ext cx="6685280" cy="1710267"/>
          </a:xfrm>
          <a:solidFill>
            <a:schemeClr val="accent2">
              <a:lumMod val="75000"/>
            </a:schemeClr>
          </a:solidFill>
        </p:spPr>
        <p:txBody>
          <a:bodyPr>
            <a:noAutofit/>
          </a:bodyPr>
          <a:lstStyle/>
          <a:p>
            <a:pPr algn="ctr"/>
            <a:r>
              <a:rPr lang="en-US" sz="2200" dirty="0" smtClean="0">
                <a:solidFill>
                  <a:schemeClr val="bg1"/>
                </a:solidFill>
              </a:rPr>
              <a:t>Lisa and Liam have been going out with each other for two years, they are happy together and feel that they will be together forever.  They both like children and feel that they would like their own baby.</a:t>
            </a:r>
          </a:p>
          <a:p>
            <a:pPr algn="ctr"/>
            <a:endParaRPr lang="en-GB" sz="2200" dirty="0">
              <a:solidFill>
                <a:schemeClr val="bg1"/>
              </a:solidFill>
            </a:endParaRPr>
          </a:p>
        </p:txBody>
      </p:sp>
      <p:pic>
        <p:nvPicPr>
          <p:cNvPr id="4" name="Picture 3"/>
          <p:cNvPicPr>
            <a:picLocks noChangeAspect="1"/>
          </p:cNvPicPr>
          <p:nvPr/>
        </p:nvPicPr>
        <p:blipFill>
          <a:blip r:embed="rId2"/>
          <a:stretch>
            <a:fillRect/>
          </a:stretch>
        </p:blipFill>
        <p:spPr>
          <a:xfrm>
            <a:off x="8072845" y="1927013"/>
            <a:ext cx="3735977" cy="4323235"/>
          </a:xfrm>
          <a:prstGeom prst="rect">
            <a:avLst/>
          </a:prstGeom>
          <a:ln w="76200">
            <a:solidFill>
              <a:schemeClr val="accent2">
                <a:lumMod val="75000"/>
              </a:schemeClr>
            </a:solidFill>
          </a:ln>
        </p:spPr>
      </p:pic>
      <p:sp>
        <p:nvSpPr>
          <p:cNvPr id="5" name="TextBox 4">
            <a:extLst>
              <a:ext uri="{FF2B5EF4-FFF2-40B4-BE49-F238E27FC236}">
                <a16:creationId xmlns:a16="http://schemas.microsoft.com/office/drawing/2014/main" id="{8DCDB813-3DC9-4B3B-800F-A24884537E36}"/>
              </a:ext>
            </a:extLst>
          </p:cNvPr>
          <p:cNvSpPr txBox="1"/>
          <p:nvPr/>
        </p:nvSpPr>
        <p:spPr>
          <a:xfrm>
            <a:off x="1097279" y="3664373"/>
            <a:ext cx="6685281" cy="1323439"/>
          </a:xfrm>
          <a:prstGeom prst="rect">
            <a:avLst/>
          </a:prstGeom>
          <a:noFill/>
          <a:ln w="38100">
            <a:solidFill>
              <a:schemeClr val="accent2">
                <a:lumMod val="75000"/>
              </a:schemeClr>
            </a:solidFill>
          </a:ln>
        </p:spPr>
        <p:txBody>
          <a:bodyPr wrap="square" rtlCol="0">
            <a:spAutoFit/>
          </a:bodyPr>
          <a:lstStyle/>
          <a:p>
            <a:r>
              <a:rPr lang="en-GB" sz="2000" b="1" dirty="0" smtClean="0">
                <a:solidFill>
                  <a:schemeClr val="accent2">
                    <a:lumMod val="75000"/>
                  </a:schemeClr>
                </a:solidFill>
                <a:latin typeface="Century Gothic" panose="020B0502020202020204" pitchFamily="34" charset="0"/>
                <a:ea typeface="Lato" panose="020B0604020202020204" charset="0"/>
                <a:cs typeface="Lato" panose="020B0604020202020204" charset="0"/>
              </a:rPr>
              <a:t>Task 3: Worksheet 3 - </a:t>
            </a:r>
            <a:r>
              <a:rPr lang="en-GB" sz="2000" dirty="0" smtClean="0">
                <a:latin typeface="Century Gothic" panose="020B0502020202020204" pitchFamily="34" charset="0"/>
                <a:ea typeface="Lato" panose="020B0604020202020204" charset="0"/>
                <a:cs typeface="Lato" panose="020B0604020202020204" charset="0"/>
              </a:rPr>
              <a:t>In </a:t>
            </a:r>
            <a:r>
              <a:rPr lang="en-GB" sz="2000" dirty="0">
                <a:latin typeface="Century Gothic" panose="020B0502020202020204" pitchFamily="34" charset="0"/>
                <a:ea typeface="Lato" panose="020B0604020202020204" charset="0"/>
                <a:cs typeface="Lato" panose="020B0604020202020204" charset="0"/>
              </a:rPr>
              <a:t>pairs, come up with ten different factors that might influence the decisions someone makes about </a:t>
            </a:r>
            <a:endParaRPr lang="en-GB" sz="2000" dirty="0" smtClean="0">
              <a:latin typeface="Century Gothic" panose="020B0502020202020204" pitchFamily="34" charset="0"/>
              <a:ea typeface="Lato" panose="020B0604020202020204" charset="0"/>
              <a:cs typeface="Lato" panose="020B0604020202020204" charset="0"/>
            </a:endParaRPr>
          </a:p>
          <a:p>
            <a:r>
              <a:rPr lang="en-GB" sz="2000" dirty="0" smtClean="0">
                <a:latin typeface="Century Gothic" panose="020B0502020202020204" pitchFamily="34" charset="0"/>
                <a:ea typeface="Lato" panose="020B0604020202020204" charset="0"/>
                <a:cs typeface="Lato" panose="020B0604020202020204" charset="0"/>
              </a:rPr>
              <a:t>wanting to have a child. </a:t>
            </a:r>
            <a:endParaRPr lang="en-GB" sz="2000" dirty="0">
              <a:latin typeface="Century Gothic" panose="020B0502020202020204" pitchFamily="34" charset="0"/>
              <a:ea typeface="Lato" panose="020B0604020202020204" charset="0"/>
              <a:cs typeface="Lato" panose="020B0604020202020204" charset="0"/>
            </a:endParaRPr>
          </a:p>
        </p:txBody>
      </p:sp>
      <p:pic>
        <p:nvPicPr>
          <p:cNvPr id="6" name="Picture 5">
            <a:extLst>
              <a:ext uri="{FF2B5EF4-FFF2-40B4-BE49-F238E27FC236}">
                <a16:creationId xmlns:a16="http://schemas.microsoft.com/office/drawing/2014/main" id="{BFC1F1EC-E09F-4BDD-9440-F82D7DC96BA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205521" y="286603"/>
            <a:ext cx="1603301" cy="1296928"/>
          </a:xfrm>
          <a:prstGeom prst="rect">
            <a:avLst/>
          </a:prstGeom>
        </p:spPr>
      </p:pic>
      <p:pic>
        <p:nvPicPr>
          <p:cNvPr id="8" name="Picture 7"/>
          <p:cNvPicPr>
            <a:picLocks noChangeAspect="1"/>
          </p:cNvPicPr>
          <p:nvPr/>
        </p:nvPicPr>
        <p:blipFill>
          <a:blip r:embed="rId4"/>
          <a:stretch>
            <a:fillRect/>
          </a:stretch>
        </p:blipFill>
        <p:spPr>
          <a:xfrm>
            <a:off x="4555756" y="4322705"/>
            <a:ext cx="3141448" cy="2138723"/>
          </a:xfrm>
          <a:prstGeom prst="rect">
            <a:avLst/>
          </a:prstGeom>
        </p:spPr>
      </p:pic>
    </p:spTree>
    <p:extLst>
      <p:ext uri="{BB962C8B-B14F-4D97-AF65-F5344CB8AC3E}">
        <p14:creationId xmlns:p14="http://schemas.microsoft.com/office/powerpoint/2010/main" val="211413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Did you think of</a:t>
            </a:r>
            <a:r>
              <a:rPr lang="en-GB" dirty="0" smtClean="0"/>
              <a:t>..?</a:t>
            </a:r>
            <a:endParaRPr lang="en-GB" dirty="0"/>
          </a:p>
        </p:txBody>
      </p:sp>
      <p:sp>
        <p:nvSpPr>
          <p:cNvPr id="4" name="Rectangle 3"/>
          <p:cNvSpPr/>
          <p:nvPr/>
        </p:nvSpPr>
        <p:spPr>
          <a:xfrm>
            <a:off x="6479458" y="1968192"/>
            <a:ext cx="5068529" cy="2616101"/>
          </a:xfrm>
          <a:prstGeom prst="rect">
            <a:avLst/>
          </a:prstGeom>
        </p:spPr>
        <p:txBody>
          <a:bodyPr wrap="square">
            <a:spAutoFit/>
          </a:bodyPr>
          <a:lstStyle/>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religion or culture </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plans for the future, career goals, aspirations</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personal goals or aspirations</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education or employment</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physical or mental health</a:t>
            </a:r>
          </a:p>
        </p:txBody>
      </p:sp>
      <p:sp>
        <p:nvSpPr>
          <p:cNvPr id="5" name="Rectangle 4"/>
          <p:cNvSpPr/>
          <p:nvPr/>
        </p:nvSpPr>
        <p:spPr>
          <a:xfrm>
            <a:off x="1097279" y="1968192"/>
            <a:ext cx="5229779" cy="3354765"/>
          </a:xfrm>
          <a:prstGeom prst="rect">
            <a:avLst/>
          </a:prstGeom>
        </p:spPr>
        <p:txBody>
          <a:bodyPr wrap="square">
            <a:spAutoFit/>
          </a:bodyPr>
          <a:lstStyle/>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attitudes toward/feelings about having a baby (own and partner’s) </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relationship status, </a:t>
            </a:r>
            <a:r>
              <a:rPr lang="en-GB" sz="2400" dirty="0" smtClean="0">
                <a:latin typeface="Century Gothic" panose="020B0502020202020204" pitchFamily="34" charset="0"/>
              </a:rPr>
              <a:t>e.g. </a:t>
            </a:r>
            <a:r>
              <a:rPr lang="en-GB" sz="2400" dirty="0">
                <a:latin typeface="Century Gothic" panose="020B0502020202020204" pitchFamily="34" charset="0"/>
              </a:rPr>
              <a:t>wedlock</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opinions of their family and friends</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community attitudes</a:t>
            </a:r>
          </a:p>
          <a:p>
            <a:pPr>
              <a:spcAft>
                <a:spcPts val="600"/>
              </a:spcAft>
              <a:buClr>
                <a:schemeClr val="accent2">
                  <a:lumMod val="75000"/>
                </a:schemeClr>
              </a:buClr>
              <a:buFont typeface="Wingdings" panose="05000000000000000000" pitchFamily="2" charset="2"/>
              <a:buChar char="v"/>
            </a:pPr>
            <a:r>
              <a:rPr lang="en-GB" sz="2400" dirty="0">
                <a:latin typeface="Century Gothic" panose="020B0502020202020204" pitchFamily="34" charset="0"/>
              </a:rPr>
              <a:t>financial </a:t>
            </a:r>
            <a:r>
              <a:rPr lang="en-GB" sz="2400" dirty="0" smtClean="0">
                <a:latin typeface="Century Gothic" panose="020B0502020202020204" pitchFamily="34" charset="0"/>
              </a:rPr>
              <a:t>considerations</a:t>
            </a:r>
            <a:endParaRPr lang="en-GB" sz="2400" dirty="0">
              <a:latin typeface="Century Gothic" panose="020B0502020202020204" pitchFamily="34" charset="0"/>
            </a:endParaRPr>
          </a:p>
        </p:txBody>
      </p:sp>
    </p:spTree>
    <p:extLst>
      <p:ext uri="{BB962C8B-B14F-4D97-AF65-F5344CB8AC3E}">
        <p14:creationId xmlns:p14="http://schemas.microsoft.com/office/powerpoint/2010/main" val="1635160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Pregnancy, the myths and reality [5mins]</a:t>
            </a:r>
            <a:endParaRPr lang="en-GB" dirty="0"/>
          </a:p>
        </p:txBody>
      </p:sp>
      <p:sp>
        <p:nvSpPr>
          <p:cNvPr id="3" name="Content Placeholder 2"/>
          <p:cNvSpPr>
            <a:spLocks noGrp="1"/>
          </p:cNvSpPr>
          <p:nvPr>
            <p:ph idx="1"/>
          </p:nvPr>
        </p:nvSpPr>
        <p:spPr>
          <a:xfrm>
            <a:off x="1097280" y="2080664"/>
            <a:ext cx="5080000" cy="2238587"/>
          </a:xfrm>
          <a:ln>
            <a:solidFill>
              <a:schemeClr val="accent2">
                <a:lumMod val="75000"/>
              </a:schemeClr>
            </a:solidFill>
          </a:ln>
        </p:spPr>
        <p:txBody>
          <a:bodyPr>
            <a:noAutofit/>
          </a:bodyPr>
          <a:lstStyle/>
          <a:p>
            <a:r>
              <a:rPr lang="en-US" sz="2800" b="1" dirty="0">
                <a:solidFill>
                  <a:schemeClr val="accent2">
                    <a:lumMod val="75000"/>
                  </a:schemeClr>
                </a:solidFill>
              </a:rPr>
              <a:t>T</a:t>
            </a:r>
            <a:r>
              <a:rPr lang="en-US" sz="2800" b="1" dirty="0" smtClean="0">
                <a:solidFill>
                  <a:schemeClr val="accent2">
                    <a:lumMod val="75000"/>
                  </a:schemeClr>
                </a:solidFill>
              </a:rPr>
              <a:t>ask 4: </a:t>
            </a:r>
            <a:r>
              <a:rPr lang="en-US" sz="2800" dirty="0" smtClean="0"/>
              <a:t>On the worksheet 4, read through the following statements about pregnancy and decide if they are myth or reality</a:t>
            </a:r>
            <a:endParaRPr lang="en-GB" sz="2800" dirty="0"/>
          </a:p>
        </p:txBody>
      </p:sp>
      <p:pic>
        <p:nvPicPr>
          <p:cNvPr id="4" name="Picture 3"/>
          <p:cNvPicPr>
            <a:picLocks noChangeAspect="1"/>
          </p:cNvPicPr>
          <p:nvPr/>
        </p:nvPicPr>
        <p:blipFill>
          <a:blip r:embed="rId2"/>
          <a:stretch>
            <a:fillRect/>
          </a:stretch>
        </p:blipFill>
        <p:spPr>
          <a:xfrm>
            <a:off x="5760786" y="2779858"/>
            <a:ext cx="5607429" cy="3378765"/>
          </a:xfrm>
          <a:prstGeom prst="rect">
            <a:avLst/>
          </a:prstGeom>
        </p:spPr>
      </p:pic>
    </p:spTree>
    <p:extLst>
      <p:ext uri="{BB962C8B-B14F-4D97-AF65-F5344CB8AC3E}">
        <p14:creationId xmlns:p14="http://schemas.microsoft.com/office/powerpoint/2010/main" val="33003410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Giving </a:t>
            </a:r>
            <a:r>
              <a:rPr lang="en-GB" dirty="0" smtClean="0"/>
              <a:t>advice [5mins]</a:t>
            </a:r>
            <a:endParaRPr lang="en-GB" dirty="0"/>
          </a:p>
        </p:txBody>
      </p:sp>
      <p:sp>
        <p:nvSpPr>
          <p:cNvPr id="3" name="Content Placeholder 2"/>
          <p:cNvSpPr>
            <a:spLocks noGrp="1"/>
          </p:cNvSpPr>
          <p:nvPr>
            <p:ph idx="1"/>
          </p:nvPr>
        </p:nvSpPr>
        <p:spPr>
          <a:xfrm>
            <a:off x="1097280" y="1845734"/>
            <a:ext cx="9966960" cy="1250163"/>
          </a:xfrm>
        </p:spPr>
        <p:txBody>
          <a:bodyPr>
            <a:noAutofit/>
          </a:bodyPr>
          <a:lstStyle/>
          <a:p>
            <a:r>
              <a:rPr lang="en-US" sz="2400" dirty="0">
                <a:ea typeface="Lato" panose="020B0604020202020204" charset="0"/>
                <a:cs typeface="Lato" panose="020B0604020202020204" charset="0"/>
              </a:rPr>
              <a:t>Return to Lisa and Liam’s scenario.  </a:t>
            </a:r>
            <a:r>
              <a:rPr lang="en-GB" sz="2400" dirty="0">
                <a:ea typeface="Lato" panose="020B0604020202020204" charset="0"/>
                <a:cs typeface="Lato" panose="020B0604020202020204" charset="0"/>
              </a:rPr>
              <a:t>At the bottom of the </a:t>
            </a:r>
            <a:r>
              <a:rPr lang="en-GB" sz="2400" b="1" i="1" dirty="0" smtClean="0">
                <a:solidFill>
                  <a:schemeClr val="accent2">
                    <a:lumMod val="75000"/>
                  </a:schemeClr>
                </a:solidFill>
                <a:ea typeface="Lato" panose="020B0604020202020204" charset="0"/>
                <a:cs typeface="Lato" panose="020B0604020202020204" charset="0"/>
              </a:rPr>
              <a:t>Task 1 Worksheet, </a:t>
            </a:r>
            <a:r>
              <a:rPr lang="en-GB" sz="2400" b="1" dirty="0">
                <a:solidFill>
                  <a:schemeClr val="accent2">
                    <a:lumMod val="75000"/>
                  </a:schemeClr>
                </a:solidFill>
                <a:ea typeface="Lato" panose="020B0604020202020204" charset="0"/>
                <a:cs typeface="Lato" panose="020B0604020202020204" charset="0"/>
              </a:rPr>
              <a:t>Task </a:t>
            </a:r>
            <a:r>
              <a:rPr lang="en-GB" sz="2400" b="1" dirty="0" smtClean="0">
                <a:solidFill>
                  <a:schemeClr val="accent2">
                    <a:lumMod val="75000"/>
                  </a:schemeClr>
                </a:solidFill>
                <a:ea typeface="Lato" panose="020B0604020202020204" charset="0"/>
                <a:cs typeface="Lato" panose="020B0604020202020204" charset="0"/>
              </a:rPr>
              <a:t>4: write </a:t>
            </a:r>
            <a:r>
              <a:rPr lang="en-GB" sz="2400" b="1" dirty="0">
                <a:solidFill>
                  <a:schemeClr val="accent2">
                    <a:lumMod val="75000"/>
                  </a:schemeClr>
                </a:solidFill>
                <a:ea typeface="Lato" panose="020B0604020202020204" charset="0"/>
                <a:cs typeface="Lato" panose="020B0604020202020204" charset="0"/>
              </a:rPr>
              <a:t>a paragraph</a:t>
            </a:r>
            <a:r>
              <a:rPr lang="en-GB" sz="2400" dirty="0">
                <a:solidFill>
                  <a:schemeClr val="accent2">
                    <a:lumMod val="75000"/>
                  </a:schemeClr>
                </a:solidFill>
                <a:ea typeface="Lato" panose="020B0604020202020204" charset="0"/>
                <a:cs typeface="Lato" panose="020B0604020202020204" charset="0"/>
              </a:rPr>
              <a:t> </a:t>
            </a:r>
            <a:r>
              <a:rPr lang="en-GB" sz="2400" dirty="0">
                <a:ea typeface="Lato" panose="020B0604020202020204" charset="0"/>
                <a:cs typeface="Lato" panose="020B0604020202020204" charset="0"/>
              </a:rPr>
              <a:t>of advice to Lisa and Liam explaining what they could do next and where they could go to access further help and support. </a:t>
            </a:r>
          </a:p>
          <a:p>
            <a:endParaRPr lang="en-GB" sz="2400" dirty="0"/>
          </a:p>
        </p:txBody>
      </p:sp>
      <p:sp>
        <p:nvSpPr>
          <p:cNvPr id="4" name="Rectangle 3">
            <a:extLst>
              <a:ext uri="{FF2B5EF4-FFF2-40B4-BE49-F238E27FC236}">
                <a16:creationId xmlns:a16="http://schemas.microsoft.com/office/drawing/2014/main" id="{A58D3A86-D8BC-4C7E-8356-D9F342E432CD}"/>
              </a:ext>
            </a:extLst>
          </p:cNvPr>
          <p:cNvSpPr/>
          <p:nvPr/>
        </p:nvSpPr>
        <p:spPr>
          <a:xfrm>
            <a:off x="1097280" y="3605348"/>
            <a:ext cx="5904411" cy="2308324"/>
          </a:xfrm>
          <a:prstGeom prst="rect">
            <a:avLst/>
          </a:prstGeom>
        </p:spPr>
        <p:txBody>
          <a:bodyPr wrap="square">
            <a:spAutoFit/>
          </a:bodyPr>
          <a:lstStyle/>
          <a:p>
            <a:r>
              <a:rPr lang="en-GB" sz="2400" dirty="0" smtClean="0">
                <a:latin typeface="Century Gothic" panose="020B0502020202020204" pitchFamily="34" charset="0"/>
                <a:ea typeface="Lato" panose="020B0604020202020204" charset="0"/>
                <a:cs typeface="Lato" panose="020B0604020202020204" charset="0"/>
              </a:rPr>
              <a:t>Now</a:t>
            </a:r>
            <a:r>
              <a:rPr lang="en-GB" sz="2400" dirty="0">
                <a:latin typeface="Century Gothic" panose="020B0502020202020204" pitchFamily="34" charset="0"/>
                <a:ea typeface="Lato" panose="020B0604020202020204" charset="0"/>
                <a:cs typeface="Lato" panose="020B0604020202020204" charset="0"/>
              </a:rPr>
              <a:t>, share your ideas in small groups, and together decide what you think is the single most important piece of advice you could give someone in </a:t>
            </a:r>
            <a:r>
              <a:rPr lang="en-GB" sz="2400" dirty="0" smtClean="0">
                <a:latin typeface="Century Gothic" panose="020B0502020202020204" pitchFamily="34" charset="0"/>
                <a:ea typeface="Lato" panose="020B0604020202020204" charset="0"/>
                <a:cs typeface="Lato" panose="020B0604020202020204" charset="0"/>
              </a:rPr>
              <a:t>Lisa </a:t>
            </a:r>
            <a:r>
              <a:rPr lang="en-GB" sz="2400" dirty="0">
                <a:latin typeface="Century Gothic" panose="020B0502020202020204" pitchFamily="34" charset="0"/>
                <a:ea typeface="Lato" panose="020B0604020202020204" charset="0"/>
                <a:cs typeface="Lato" panose="020B0604020202020204" charset="0"/>
              </a:rPr>
              <a:t>and </a:t>
            </a:r>
            <a:r>
              <a:rPr lang="en-GB" sz="2400" dirty="0" smtClean="0">
                <a:latin typeface="Century Gothic" panose="020B0502020202020204" pitchFamily="34" charset="0"/>
                <a:ea typeface="Lato" panose="020B0604020202020204" charset="0"/>
                <a:cs typeface="Lato" panose="020B0604020202020204" charset="0"/>
              </a:rPr>
              <a:t>Liam’s </a:t>
            </a:r>
            <a:r>
              <a:rPr lang="en-GB" sz="2400" dirty="0">
                <a:latin typeface="Century Gothic" panose="020B0502020202020204" pitchFamily="34" charset="0"/>
                <a:ea typeface="Lato" panose="020B0604020202020204" charset="0"/>
                <a:cs typeface="Lato" panose="020B0604020202020204" charset="0"/>
              </a:rPr>
              <a:t>position — write this on a post-it and stick it on the board.</a:t>
            </a:r>
          </a:p>
        </p:txBody>
      </p:sp>
      <p:pic>
        <p:nvPicPr>
          <p:cNvPr id="6" name="Picture 5"/>
          <p:cNvPicPr>
            <a:picLocks noChangeAspect="1"/>
          </p:cNvPicPr>
          <p:nvPr/>
        </p:nvPicPr>
        <p:blipFill>
          <a:blip r:embed="rId2"/>
          <a:stretch>
            <a:fillRect/>
          </a:stretch>
        </p:blipFill>
        <p:spPr>
          <a:xfrm>
            <a:off x="7001691" y="3641813"/>
            <a:ext cx="4202327" cy="1475017"/>
          </a:xfrm>
          <a:prstGeom prst="rect">
            <a:avLst/>
          </a:prstGeom>
        </p:spPr>
      </p:pic>
      <p:pic>
        <p:nvPicPr>
          <p:cNvPr id="9" name="Picture 8">
            <a:extLst>
              <a:ext uri="{FF2B5EF4-FFF2-40B4-BE49-F238E27FC236}">
                <a16:creationId xmlns:a16="http://schemas.microsoft.com/office/drawing/2014/main" id="{27BB1565-CB9B-46AE-81CD-992CDB0364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23977" y="3947360"/>
            <a:ext cx="2563223" cy="2338941"/>
          </a:xfrm>
          <a:prstGeom prst="rect">
            <a:avLst/>
          </a:prstGeom>
        </p:spPr>
      </p:pic>
    </p:spTree>
    <p:extLst>
      <p:ext uri="{BB962C8B-B14F-4D97-AF65-F5344CB8AC3E}">
        <p14:creationId xmlns:p14="http://schemas.microsoft.com/office/powerpoint/2010/main" val="343840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359119"/>
            <a:ext cx="10058400" cy="1450757"/>
          </a:xfrm>
        </p:spPr>
        <p:txBody>
          <a:bodyPr>
            <a:normAutofit fontScale="90000"/>
          </a:bodyPr>
          <a:lstStyle/>
          <a:p>
            <a:r>
              <a:rPr lang="en-US" dirty="0" smtClean="0"/>
              <a:t>Summary Points: </a:t>
            </a:r>
            <a:r>
              <a:rPr lang="en-GB" sz="4400" dirty="0"/>
              <a:t>Pregnancy Choices: Raising the Baby, Abortion and Adoption</a:t>
            </a:r>
          </a:p>
        </p:txBody>
      </p:sp>
      <p:sp>
        <p:nvSpPr>
          <p:cNvPr id="3" name="Content Placeholder 2"/>
          <p:cNvSpPr>
            <a:spLocks noGrp="1"/>
          </p:cNvSpPr>
          <p:nvPr>
            <p:ph idx="1"/>
          </p:nvPr>
        </p:nvSpPr>
        <p:spPr>
          <a:xfrm>
            <a:off x="1097280" y="2008294"/>
            <a:ext cx="10058400" cy="4023360"/>
          </a:xfrm>
        </p:spPr>
        <p:txBody>
          <a:bodyPr/>
          <a:lstStyle/>
          <a:p>
            <a:pPr>
              <a:buClr>
                <a:schemeClr val="accent2">
                  <a:lumMod val="75000"/>
                </a:schemeClr>
              </a:buClr>
              <a:buFont typeface="Wingdings" panose="05000000000000000000" pitchFamily="2" charset="2"/>
              <a:buChar char="v"/>
            </a:pPr>
            <a:r>
              <a:rPr lang="en-US" dirty="0" smtClean="0"/>
              <a:t>Having a baby is huge decision whatever the age of the parents, but it can be even more challenging for young people. We often assume that pregnancy is a choice that everyone has but its not quite straight forward as we think.</a:t>
            </a:r>
          </a:p>
          <a:p>
            <a:pPr>
              <a:buClr>
                <a:schemeClr val="accent2">
                  <a:lumMod val="75000"/>
                </a:schemeClr>
              </a:buClr>
              <a:buFont typeface="Wingdings" panose="05000000000000000000" pitchFamily="2" charset="2"/>
              <a:buChar char="v"/>
            </a:pPr>
            <a:r>
              <a:rPr lang="en-US" dirty="0" smtClean="0"/>
              <a:t>Infertility is a problem for many people. Some people might chose to IVF methods and adoption instead.</a:t>
            </a:r>
          </a:p>
          <a:p>
            <a:pPr>
              <a:buClr>
                <a:schemeClr val="accent2">
                  <a:lumMod val="75000"/>
                </a:schemeClr>
              </a:buClr>
              <a:buFont typeface="Wingdings" panose="05000000000000000000" pitchFamily="2" charset="2"/>
              <a:buChar char="v"/>
            </a:pPr>
            <a:r>
              <a:rPr lang="en-US" dirty="0" smtClean="0"/>
              <a:t>Whatever the choice, the effect on physical and mental health can be long term and sometime is something that may not be forgotten.</a:t>
            </a:r>
          </a:p>
          <a:p>
            <a:pPr>
              <a:buClr>
                <a:schemeClr val="accent2">
                  <a:lumMod val="75000"/>
                </a:schemeClr>
              </a:buClr>
              <a:buFont typeface="Wingdings" panose="05000000000000000000" pitchFamily="2" charset="2"/>
              <a:buChar char="v"/>
            </a:pPr>
            <a:r>
              <a:rPr lang="en-US" dirty="0"/>
              <a:t>Being aware of effect methods of contraception, what to do if there is any problem with contraception and who to speak to for help and advise is information that all young people need to be aware.</a:t>
            </a:r>
          </a:p>
          <a:p>
            <a:pPr>
              <a:buClr>
                <a:schemeClr val="accent2">
                  <a:lumMod val="75000"/>
                </a:schemeClr>
              </a:buClr>
              <a:buFont typeface="Wingdings" panose="05000000000000000000" pitchFamily="2" charset="2"/>
              <a:buChar char="v"/>
            </a:pPr>
            <a:endParaRPr lang="en-US" dirty="0" smtClean="0"/>
          </a:p>
        </p:txBody>
      </p:sp>
    </p:spTree>
    <p:extLst>
      <p:ext uri="{BB962C8B-B14F-4D97-AF65-F5344CB8AC3E}">
        <p14:creationId xmlns:p14="http://schemas.microsoft.com/office/powerpoint/2010/main" val="1707984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a:t>
            </a:r>
            <a:r>
              <a:rPr lang="en-GB" dirty="0" smtClean="0"/>
              <a:t>support</a:t>
            </a:r>
            <a:endParaRPr lang="en-GB" dirty="0"/>
          </a:p>
        </p:txBody>
      </p:sp>
      <p:sp>
        <p:nvSpPr>
          <p:cNvPr id="4" name="TextBox 3"/>
          <p:cNvSpPr txBox="1"/>
          <p:nvPr/>
        </p:nvSpPr>
        <p:spPr>
          <a:xfrm>
            <a:off x="1097280" y="2113878"/>
            <a:ext cx="10216179" cy="2923877"/>
          </a:xfrm>
          <a:prstGeom prst="rect">
            <a:avLst/>
          </a:prstGeom>
          <a:noFill/>
        </p:spPr>
        <p:txBody>
          <a:bodyPr wrap="square" rtlCol="0">
            <a:spAutoFit/>
          </a:bodyPr>
          <a:lstStyle/>
          <a:p>
            <a:pPr marL="457200" lvl="0" indent="-457200">
              <a:buClr>
                <a:schemeClr val="accent2">
                  <a:lumMod val="75000"/>
                </a:schemeClr>
              </a:buClr>
              <a:buFont typeface="Wingdings" panose="05000000000000000000" pitchFamily="2" charset="2"/>
              <a:buChar char="v"/>
            </a:pPr>
            <a:r>
              <a:rPr lang="en-GB" sz="2600" dirty="0">
                <a:latin typeface="Century Gothic" panose="020B0502020202020204" pitchFamily="34" charset="0"/>
                <a:ea typeface="Lato" panose="020B0604020202020204" charset="0"/>
                <a:cs typeface="Lato" panose="020B0604020202020204" charset="0"/>
              </a:rPr>
              <a:t>Speak to a tutor, head of year, school nurse or other trusted member of staff in the school</a:t>
            </a:r>
          </a:p>
          <a:p>
            <a:pPr marL="457200" lvl="0" indent="-457200">
              <a:buClr>
                <a:schemeClr val="accent2">
                  <a:lumMod val="75000"/>
                </a:schemeClr>
              </a:buClr>
              <a:buFont typeface="Wingdings" panose="05000000000000000000" pitchFamily="2" charset="2"/>
              <a:buChar char="v"/>
            </a:pPr>
            <a:endParaRPr lang="en-GB" dirty="0">
              <a:latin typeface="Century Gothic" panose="020B0502020202020204" pitchFamily="34" charset="0"/>
              <a:ea typeface="Lato" panose="020B0604020202020204" charset="0"/>
              <a:cs typeface="Lato" panose="020B0604020202020204" charset="0"/>
            </a:endParaRPr>
          </a:p>
          <a:p>
            <a:pPr marL="457200" lvl="0" indent="-457200">
              <a:buClr>
                <a:schemeClr val="accent2">
                  <a:lumMod val="75000"/>
                </a:schemeClr>
              </a:buClr>
              <a:buFont typeface="Wingdings" panose="05000000000000000000" pitchFamily="2" charset="2"/>
              <a:buChar char="v"/>
            </a:pPr>
            <a:r>
              <a:rPr lang="en-GB" sz="2600" dirty="0">
                <a:latin typeface="Century Gothic" panose="020B0502020202020204" pitchFamily="34" charset="0"/>
                <a:ea typeface="Lato" panose="020B0604020202020204" charset="0"/>
                <a:cs typeface="Lato" panose="020B0604020202020204" charset="0"/>
              </a:rPr>
              <a:t>Contact GP surgery or local sexual health clinic</a:t>
            </a:r>
          </a:p>
          <a:p>
            <a:pPr marL="457200" lvl="0" indent="-457200">
              <a:buClr>
                <a:schemeClr val="accent2">
                  <a:lumMod val="75000"/>
                </a:schemeClr>
              </a:buClr>
              <a:buFont typeface="Wingdings" panose="05000000000000000000" pitchFamily="2" charset="2"/>
              <a:buChar char="v"/>
            </a:pPr>
            <a:endParaRPr lang="en-GB" dirty="0">
              <a:latin typeface="Century Gothic" panose="020B0502020202020204" pitchFamily="34" charset="0"/>
              <a:ea typeface="Lato" panose="020B0604020202020204" charset="0"/>
              <a:cs typeface="Lato" panose="020B0604020202020204" charset="0"/>
            </a:endParaRPr>
          </a:p>
          <a:p>
            <a:pPr marL="457200" lvl="0" indent="-457200">
              <a:buClr>
                <a:schemeClr val="accent2">
                  <a:lumMod val="75000"/>
                </a:schemeClr>
              </a:buClr>
              <a:buFont typeface="Wingdings" panose="05000000000000000000" pitchFamily="2" charset="2"/>
              <a:buChar char="v"/>
            </a:pPr>
            <a:r>
              <a:rPr lang="en-GB" sz="2600" dirty="0">
                <a:latin typeface="Century Gothic" panose="020B0502020202020204" pitchFamily="34" charset="0"/>
                <a:ea typeface="Lato" panose="020B0604020202020204" charset="0"/>
                <a:cs typeface="Lato" panose="020B0604020202020204" charset="0"/>
              </a:rPr>
              <a:t>Contact Childline </a:t>
            </a:r>
            <a:r>
              <a:rPr lang="en-GB" sz="2600" u="sng" dirty="0">
                <a:latin typeface="Century Gothic" panose="020B0502020202020204" pitchFamily="34" charset="0"/>
                <a:ea typeface="Lato" panose="020B0604020202020204" charset="0"/>
                <a:cs typeface="Lato" panose="020B0604020202020204" charset="0"/>
                <a:hlinkClick r:id="rId3"/>
              </a:rPr>
              <a:t>www.childline.org.uk</a:t>
            </a:r>
            <a:r>
              <a:rPr lang="en-GB" sz="2600" dirty="0">
                <a:latin typeface="Century Gothic" panose="020B0502020202020204" pitchFamily="34" charset="0"/>
                <a:ea typeface="Lato" panose="020B0604020202020204" charset="0"/>
                <a:cs typeface="Lato" panose="020B0604020202020204" charset="0"/>
              </a:rPr>
              <a:t> 0800 1111</a:t>
            </a:r>
          </a:p>
          <a:p>
            <a:pPr marL="457200" lvl="0" indent="-457200">
              <a:buClr>
                <a:schemeClr val="accent2">
                  <a:lumMod val="75000"/>
                </a:schemeClr>
              </a:buClr>
              <a:buFont typeface="Wingdings" panose="05000000000000000000" pitchFamily="2" charset="2"/>
              <a:buChar char="v"/>
            </a:pPr>
            <a:endParaRPr lang="en-GB" dirty="0">
              <a:latin typeface="Century Gothic" panose="020B0502020202020204" pitchFamily="34" charset="0"/>
              <a:ea typeface="Lato" panose="020B0604020202020204" charset="0"/>
              <a:cs typeface="Lato" panose="020B0604020202020204" charset="0"/>
            </a:endParaRPr>
          </a:p>
          <a:p>
            <a:pPr marL="457200" lvl="0" indent="-457200">
              <a:buClr>
                <a:schemeClr val="accent2">
                  <a:lumMod val="75000"/>
                </a:schemeClr>
              </a:buClr>
              <a:buFont typeface="Wingdings" panose="05000000000000000000" pitchFamily="2" charset="2"/>
              <a:buChar char="v"/>
            </a:pPr>
            <a:r>
              <a:rPr lang="en-GB" sz="2600" dirty="0" smtClean="0">
                <a:latin typeface="Century Gothic" panose="020B0502020202020204" pitchFamily="34" charset="0"/>
                <a:ea typeface="Lato" panose="020B0604020202020204" charset="0"/>
                <a:cs typeface="Lato" panose="020B0604020202020204" charset="0"/>
              </a:rPr>
              <a:t>Visit  </a:t>
            </a:r>
            <a:r>
              <a:rPr lang="en-GB" sz="2600" u="sng" dirty="0">
                <a:latin typeface="Century Gothic" panose="020B0502020202020204" pitchFamily="34" charset="0"/>
                <a:ea typeface="Lato" panose="020B0604020202020204" charset="0"/>
                <a:cs typeface="Lato" panose="020B0604020202020204" charset="0"/>
                <a:hlinkClick r:id="rId4"/>
              </a:rPr>
              <a:t>www.nhs.uk/SERVICE-SEARCH/sexual-health</a:t>
            </a:r>
            <a:r>
              <a:rPr lang="en-GB" sz="2600" dirty="0">
                <a:latin typeface="Century Gothic" panose="020B0502020202020204" pitchFamily="34" charset="0"/>
                <a:ea typeface="Lato" panose="020B0604020202020204" charset="0"/>
                <a:cs typeface="Lato" panose="020B0604020202020204" charset="0"/>
              </a:rPr>
              <a:t> </a:t>
            </a:r>
          </a:p>
        </p:txBody>
      </p:sp>
    </p:spTree>
    <p:extLst>
      <p:ext uri="{BB962C8B-B14F-4D97-AF65-F5344CB8AC3E}">
        <p14:creationId xmlns:p14="http://schemas.microsoft.com/office/powerpoint/2010/main" val="3563363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a:t>
            </a:r>
            <a:r>
              <a:rPr lang="en-GB" dirty="0" smtClean="0"/>
              <a:t>activities</a:t>
            </a:r>
            <a:endParaRPr lang="en-GB" dirty="0"/>
          </a:p>
        </p:txBody>
      </p:sp>
      <p:sp>
        <p:nvSpPr>
          <p:cNvPr id="4" name="TextBox 3"/>
          <p:cNvSpPr txBox="1"/>
          <p:nvPr/>
        </p:nvSpPr>
        <p:spPr>
          <a:xfrm>
            <a:off x="1243915" y="2008094"/>
            <a:ext cx="6322298" cy="2985433"/>
          </a:xfrm>
          <a:prstGeom prst="rect">
            <a:avLst/>
          </a:prstGeom>
          <a:noFill/>
        </p:spPr>
        <p:txBody>
          <a:bodyPr wrap="square" rtlCol="0">
            <a:spAutoFit/>
          </a:bodyPr>
          <a:lstStyle/>
          <a:p>
            <a:r>
              <a:rPr lang="en-GB" sz="2400" dirty="0">
                <a:latin typeface="Century Gothic" panose="020B0502020202020204" pitchFamily="34" charset="0"/>
                <a:ea typeface="Lato" panose="020B0604020202020204" charset="0"/>
                <a:cs typeface="Lato" panose="020B0604020202020204" charset="0"/>
              </a:rPr>
              <a:t>Research and create a short fact-file about the service you have been given, ensuring the following are included:</a:t>
            </a:r>
          </a:p>
          <a:p>
            <a:endParaRPr lang="en-GB" sz="2400" dirty="0">
              <a:latin typeface="Century Gothic" panose="020B0502020202020204" pitchFamily="34" charset="0"/>
              <a:ea typeface="Lato" panose="020B0604020202020204" charset="0"/>
              <a:cs typeface="Lato" panose="020B0604020202020204" charset="0"/>
            </a:endParaRPr>
          </a:p>
          <a:p>
            <a:pPr marL="457200" lvl="0" indent="-457200">
              <a:spcAft>
                <a:spcPts val="1200"/>
              </a:spcAft>
              <a:buFont typeface="Wingdings" panose="05000000000000000000" pitchFamily="2" charset="2"/>
              <a:buChar char="ü"/>
            </a:pPr>
            <a:r>
              <a:rPr lang="en-GB" sz="2400" dirty="0">
                <a:latin typeface="Century Gothic" panose="020B0502020202020204" pitchFamily="34" charset="0"/>
                <a:ea typeface="Lato" panose="020B0604020202020204" charset="0"/>
                <a:cs typeface="Lato" panose="020B0604020202020204" charset="0"/>
              </a:rPr>
              <a:t>Name of service and location</a:t>
            </a:r>
          </a:p>
          <a:p>
            <a:pPr marL="457200" lvl="0" indent="-457200">
              <a:spcAft>
                <a:spcPts val="1200"/>
              </a:spcAft>
              <a:buFont typeface="Wingdings" panose="05000000000000000000" pitchFamily="2" charset="2"/>
              <a:buChar char="ü"/>
            </a:pPr>
            <a:r>
              <a:rPr lang="en-GB" sz="2400" dirty="0">
                <a:latin typeface="Century Gothic" panose="020B0502020202020204" pitchFamily="34" charset="0"/>
                <a:ea typeface="Lato" panose="020B0604020202020204" charset="0"/>
                <a:cs typeface="Lato" panose="020B0604020202020204" charset="0"/>
              </a:rPr>
              <a:t> Contact details and opening times</a:t>
            </a:r>
          </a:p>
          <a:p>
            <a:pPr marL="457200" lvl="0" indent="-457200">
              <a:spcAft>
                <a:spcPts val="1200"/>
              </a:spcAft>
              <a:buFont typeface="Wingdings" panose="05000000000000000000" pitchFamily="2" charset="2"/>
              <a:buChar char="ü"/>
            </a:pPr>
            <a:r>
              <a:rPr lang="en-GB" sz="2400" dirty="0">
                <a:latin typeface="Century Gothic" panose="020B0502020202020204" pitchFamily="34" charset="0"/>
                <a:ea typeface="Lato" panose="020B0604020202020204" charset="0"/>
                <a:cs typeface="Lato" panose="020B0604020202020204" charset="0"/>
              </a:rPr>
              <a:t> Services they provide</a:t>
            </a:r>
          </a:p>
        </p:txBody>
      </p:sp>
      <p:pic>
        <p:nvPicPr>
          <p:cNvPr id="5" name="Picture 4">
            <a:extLst>
              <a:ext uri="{FF2B5EF4-FFF2-40B4-BE49-F238E27FC236}">
                <a16:creationId xmlns:a16="http://schemas.microsoft.com/office/drawing/2014/main" id="{81772AB2-D67A-45AC-A788-E74D54B5778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067107" y="2033133"/>
            <a:ext cx="3228422" cy="3085481"/>
          </a:xfrm>
          <a:prstGeom prst="rect">
            <a:avLst/>
          </a:prstGeom>
        </p:spPr>
      </p:pic>
    </p:spTree>
    <p:extLst>
      <p:ext uri="{BB962C8B-B14F-4D97-AF65-F5344CB8AC3E}">
        <p14:creationId xmlns:p14="http://schemas.microsoft.com/office/powerpoint/2010/main" val="310954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A812D09F3F774F85AAF6ABF31EC9AC" ma:contentTypeVersion="12" ma:contentTypeDescription="Create a new document." ma:contentTypeScope="" ma:versionID="1d6a4dc66e3bccc5c81afa8e3b2bc1c5">
  <xsd:schema xmlns:xsd="http://www.w3.org/2001/XMLSchema" xmlns:xs="http://www.w3.org/2001/XMLSchema" xmlns:p="http://schemas.microsoft.com/office/2006/metadata/properties" xmlns:ns3="10484c44-e630-4d9f-ab1b-04845058fcee" xmlns:ns4="6303946d-bbeb-4c85-8a25-46cf806ad64b" targetNamespace="http://schemas.microsoft.com/office/2006/metadata/properties" ma:root="true" ma:fieldsID="b5e4d3b7964b8f3dea9f50278bcedc89" ns3:_="" ns4:_="">
    <xsd:import namespace="10484c44-e630-4d9f-ab1b-04845058fcee"/>
    <xsd:import namespace="6303946d-bbeb-4c85-8a25-46cf806ad64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84c44-e630-4d9f-ab1b-04845058fce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303946d-bbeb-4c85-8a25-46cf806ad64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373408F-ED3E-4033-A01D-F089E8F95D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484c44-e630-4d9f-ab1b-04845058fcee"/>
    <ds:schemaRef ds:uri="6303946d-bbeb-4c85-8a25-46cf806ad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7C367C-CF54-407B-84C9-4FD50850A8DB}">
  <ds:schemaRefs>
    <ds:schemaRef ds:uri="http://schemas.microsoft.com/sharepoint/v3/contenttype/forms"/>
  </ds:schemaRefs>
</ds:datastoreItem>
</file>

<file path=customXml/itemProps3.xml><?xml version="1.0" encoding="utf-8"?>
<ds:datastoreItem xmlns:ds="http://schemas.openxmlformats.org/officeDocument/2006/customXml" ds:itemID="{26350A98-FF94-4259-878D-F4E9A8B74661}">
  <ds:schemaRef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10484c44-e630-4d9f-ab1b-04845058fcee"/>
    <ds:schemaRef ds:uri="6303946d-bbeb-4c85-8a25-46cf806ad64b"/>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Retrospect</Template>
  <TotalTime>525</TotalTime>
  <Words>1833</Words>
  <Application>Microsoft Office PowerPoint</Application>
  <PresentationFormat>Widescreen</PresentationFormat>
  <Paragraphs>188</Paragraphs>
  <Slides>22</Slides>
  <Notes>9</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Century Gothic</vt:lpstr>
      <vt:lpstr>Lato</vt:lpstr>
      <vt:lpstr>Open Sans Light</vt:lpstr>
      <vt:lpstr>Wingdings</vt:lpstr>
      <vt:lpstr>Retrospect</vt:lpstr>
      <vt:lpstr>Pregnancy and Choices</vt:lpstr>
      <vt:lpstr>PowerPoint Presentation</vt:lpstr>
      <vt:lpstr>Lesson Objectives</vt:lpstr>
      <vt:lpstr>Social and Emotional Skills Learning Intentions</vt:lpstr>
      <vt:lpstr>PowerPoint Presentation</vt:lpstr>
      <vt:lpstr>Is having a baby always your choice? [5mins class discussion]</vt:lpstr>
      <vt:lpstr>Forum Post [5mins]</vt:lpstr>
      <vt:lpstr>Pregnancy choice in the UK</vt:lpstr>
      <vt:lpstr>UK Law on Abortion</vt:lpstr>
      <vt:lpstr>One Word Count on Abortion – what is yours?</vt:lpstr>
      <vt:lpstr>Abortion – Different opinions &amp; Feedback [10mins]</vt:lpstr>
      <vt:lpstr>Abortion Fact or Fiction [5mins]</vt:lpstr>
      <vt:lpstr>What about adoption?</vt:lpstr>
      <vt:lpstr>Adoption Rules</vt:lpstr>
      <vt:lpstr>What is surrogacy?</vt:lpstr>
      <vt:lpstr>Lets have a baby! [5mins]</vt:lpstr>
      <vt:lpstr>Did you think of..?</vt:lpstr>
      <vt:lpstr>Pregnancy, the myths and reality [5mins]</vt:lpstr>
      <vt:lpstr>Giving advice [5mins]</vt:lpstr>
      <vt:lpstr>Summary Points: Pregnancy Choices: Raising the Baby, Abortion and Adoption</vt:lpstr>
      <vt:lpstr>Further support</vt:lpstr>
      <vt:lpstr>More activities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Saphina Siddiq</dc:creator>
  <cp:lastModifiedBy>Cassim Ashraff</cp:lastModifiedBy>
  <cp:revision>51</cp:revision>
  <dcterms:created xsi:type="dcterms:W3CDTF">2021-06-25T09:25:01Z</dcterms:created>
  <dcterms:modified xsi:type="dcterms:W3CDTF">2021-06-28T16:02:01Z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0x0101006AA812D09F3F774F85AAF6ABF31EC9AC</vt:lpwstr>
  </property>
</Properties>
</file>