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notesMasterIdLst>
    <p:notesMasterId r:id="rId20"/>
  </p:notesMasterIdLst>
  <p:sldIdLst>
    <p:sldId id="256" r:id="rId2"/>
    <p:sldId id="267" r:id="rId3"/>
    <p:sldId id="268" r:id="rId4"/>
    <p:sldId id="275" r:id="rId5"/>
    <p:sldId id="276" r:id="rId6"/>
    <p:sldId id="277" r:id="rId7"/>
    <p:sldId id="269" r:id="rId8"/>
    <p:sldId id="270" r:id="rId9"/>
    <p:sldId id="271" r:id="rId10"/>
    <p:sldId id="274" r:id="rId11"/>
    <p:sldId id="272" r:id="rId12"/>
    <p:sldId id="273" r:id="rId13"/>
    <p:sldId id="282" r:id="rId14"/>
    <p:sldId id="279" r:id="rId15"/>
    <p:sldId id="280" r:id="rId16"/>
    <p:sldId id="281" r:id="rId17"/>
    <p:sldId id="278" r:id="rId18"/>
    <p:sldId id="266"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70" d="100"/>
          <a:sy n="70" d="100"/>
        </p:scale>
        <p:origin x="15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F91B7E-16C0-4C2E-A35B-E89C7A32613D}" type="datetimeFigureOut">
              <a:rPr lang="en-GB" smtClean="0"/>
              <a:t>03/03/2026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DA51DB-4134-4BF4-87A0-DD54AE49C916}" type="slidenum">
              <a:rPr lang="en-GB" smtClean="0"/>
              <a:t>‹#›</a:t>
            </a:fld>
            <a:endParaRPr lang="en-GB"/>
          </a:p>
        </p:txBody>
      </p:sp>
    </p:spTree>
    <p:extLst>
      <p:ext uri="{BB962C8B-B14F-4D97-AF65-F5344CB8AC3E}">
        <p14:creationId xmlns:p14="http://schemas.microsoft.com/office/powerpoint/2010/main" val="568489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Lesbian, Gay, Bisexual, Transgender and then the + could include:  asexual, questioning, queer, intersex and androgynous</a:t>
            </a:r>
            <a:endParaRPr lang="en-GB" dirty="0"/>
          </a:p>
        </p:txBody>
      </p:sp>
      <p:sp>
        <p:nvSpPr>
          <p:cNvPr id="4" name="Slide Number Placeholder 3"/>
          <p:cNvSpPr>
            <a:spLocks noGrp="1"/>
          </p:cNvSpPr>
          <p:nvPr>
            <p:ph type="sldNum" sz="quarter" idx="10"/>
          </p:nvPr>
        </p:nvSpPr>
        <p:spPr/>
        <p:txBody>
          <a:bodyPr/>
          <a:lstStyle/>
          <a:p>
            <a:fld id="{13DA51DB-4134-4BF4-87A0-DD54AE49C916}" type="slidenum">
              <a:rPr lang="en-GB" smtClean="0"/>
              <a:t>2</a:t>
            </a:fld>
            <a:endParaRPr lang="en-GB"/>
          </a:p>
        </p:txBody>
      </p:sp>
    </p:spTree>
    <p:extLst>
      <p:ext uri="{BB962C8B-B14F-4D97-AF65-F5344CB8AC3E}">
        <p14:creationId xmlns:p14="http://schemas.microsoft.com/office/powerpoint/2010/main" val="1661840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 BBC</a:t>
            </a:r>
          </a:p>
        </p:txBody>
      </p:sp>
      <p:sp>
        <p:nvSpPr>
          <p:cNvPr id="4" name="Slide Number Placeholder 3"/>
          <p:cNvSpPr>
            <a:spLocks noGrp="1"/>
          </p:cNvSpPr>
          <p:nvPr>
            <p:ph type="sldNum" sz="quarter" idx="10"/>
          </p:nvPr>
        </p:nvSpPr>
        <p:spPr/>
        <p:txBody>
          <a:bodyPr/>
          <a:lstStyle/>
          <a:p>
            <a:fld id="{13DA51DB-4134-4BF4-87A0-DD54AE49C916}" type="slidenum">
              <a:rPr lang="en-GB" smtClean="0"/>
              <a:t>12</a:t>
            </a:fld>
            <a:endParaRPr lang="en-GB"/>
          </a:p>
        </p:txBody>
      </p:sp>
    </p:spTree>
    <p:extLst>
      <p:ext uri="{BB962C8B-B14F-4D97-AF65-F5344CB8AC3E}">
        <p14:creationId xmlns:p14="http://schemas.microsoft.com/office/powerpoint/2010/main" val="3066833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8228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8562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858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08950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91559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94483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423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51426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2507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17745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10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814229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92" userDrawn="1">
          <p15:clr>
            <a:srgbClr val="F26B43"/>
          </p15:clr>
        </p15:guide>
        <p15:guide id="2" pos="3929" userDrawn="1">
          <p15:clr>
            <a:srgbClr val="F26B43"/>
          </p15:clr>
        </p15:guide>
        <p15:guide id="3" orient="horz" pos="1008" userDrawn="1">
          <p15:clr>
            <a:srgbClr val="F26B43"/>
          </p15:clr>
        </p15:guide>
        <p15:guide id="4" orient="horz" pos="388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itchboard.lgbt/" TargetMode="External"/><Relationship Id="rId2" Type="http://schemas.openxmlformats.org/officeDocument/2006/relationships/hyperlink" Target="https://www.stonewall.org.uk/" TargetMode="External"/><Relationship Id="rId1" Type="http://schemas.openxmlformats.org/officeDocument/2006/relationships/slideLayout" Target="../slideLayouts/slideLayout2.xml"/><Relationship Id="rId4" Type="http://schemas.openxmlformats.org/officeDocument/2006/relationships/hyperlink" Target="https://www.theproudtrust.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228617"/>
            <a:ext cx="6348248" cy="1463040"/>
          </a:xfrm>
        </p:spPr>
        <p:txBody>
          <a:bodyPr>
            <a:normAutofit/>
          </a:bodyPr>
          <a:lstStyle/>
          <a:p>
            <a:pPr algn="ctr"/>
            <a:r>
              <a:rPr lang="en-GB" sz="3600" u="sng" dirty="0"/>
              <a:t>What are same-sex relationships?</a:t>
            </a:r>
          </a:p>
        </p:txBody>
      </p:sp>
      <p:sp>
        <p:nvSpPr>
          <p:cNvPr id="3" name="Subtitle 2"/>
          <p:cNvSpPr>
            <a:spLocks noGrp="1"/>
          </p:cNvSpPr>
          <p:nvPr>
            <p:ph type="subTitle" idx="1"/>
          </p:nvPr>
        </p:nvSpPr>
        <p:spPr>
          <a:xfrm>
            <a:off x="6457950" y="4960137"/>
            <a:ext cx="2686050" cy="1463040"/>
          </a:xfrm>
        </p:spPr>
        <p:txBody>
          <a:bodyPr/>
          <a:lstStyle/>
          <a:p>
            <a:r>
              <a:rPr lang="en-GB" dirty="0"/>
              <a:t>Year 9 PSHCE – Relationships</a:t>
            </a:r>
          </a:p>
        </p:txBody>
      </p:sp>
      <p:sp>
        <p:nvSpPr>
          <p:cNvPr id="5" name="Subtitle 2"/>
          <p:cNvSpPr txBox="1">
            <a:spLocks/>
          </p:cNvSpPr>
          <p:nvPr/>
        </p:nvSpPr>
        <p:spPr>
          <a:xfrm>
            <a:off x="0" y="5276194"/>
            <a:ext cx="6232634" cy="1581806"/>
          </a:xfrm>
          <a:prstGeom prst="rect">
            <a:avLst/>
          </a:prstGeom>
        </p:spPr>
        <p:txBody>
          <a:bodyPr vert="horz" lIns="91440" tIns="45720" rIns="91440" bIns="45720" rtlCol="0" anchor="ctr">
            <a:noAutofit/>
          </a:bodyPr>
          <a:lstStyle>
            <a:lvl1pPr marL="0" indent="0" algn="l" defTabSz="914377" rtl="0" eaLnBrk="1" latinLnBrk="0" hangingPunct="1">
              <a:lnSpc>
                <a:spcPct val="100000"/>
              </a:lnSpc>
              <a:spcBef>
                <a:spcPts val="0"/>
              </a:spcBef>
              <a:spcAft>
                <a:spcPts val="200"/>
              </a:spcAft>
              <a:buClr>
                <a:schemeClr val="accent2"/>
              </a:buClr>
              <a:buSzPct val="100000"/>
              <a:buFont typeface="Tw Cen MT" panose="020B0602020104020603" pitchFamily="34" charset="0"/>
              <a:buNone/>
              <a:defRPr sz="1600" kern="1200">
                <a:solidFill>
                  <a:schemeClr val="tx1">
                    <a:lumMod val="90000"/>
                    <a:lumOff val="10000"/>
                  </a:schemeClr>
                </a:solidFill>
                <a:latin typeface="+mn-lt"/>
                <a:ea typeface="+mn-ea"/>
                <a:cs typeface="+mn-cs"/>
              </a:defRPr>
            </a:lvl1pPr>
            <a:lvl2pPr marL="45718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2pPr>
            <a:lvl3pPr marL="914377"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3pPr>
            <a:lvl4pPr marL="1371566"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4pPr>
            <a:lvl5pPr marL="1828754"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5pPr>
            <a:lvl6pPr marL="2285943"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6pPr>
            <a:lvl7pPr marL="2743131"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7pPr>
            <a:lvl8pPr marL="3200320"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8pPr>
            <a:lvl9pPr marL="3657509" indent="0" algn="ctr" defTabSz="914377" rtl="0" eaLnBrk="1" latinLnBrk="0" hangingPunct="1">
              <a:lnSpc>
                <a:spcPct val="90000"/>
              </a:lnSpc>
              <a:spcBef>
                <a:spcPts val="200"/>
              </a:spcBef>
              <a:spcAft>
                <a:spcPts val="400"/>
              </a:spcAft>
              <a:buClr>
                <a:schemeClr val="accent2"/>
              </a:buClr>
              <a:buFont typeface="Wingdings 3" pitchFamily="18" charset="2"/>
              <a:buNone/>
              <a:defRPr sz="1600" kern="1200">
                <a:solidFill>
                  <a:schemeClr val="tx1"/>
                </a:solidFill>
                <a:latin typeface="+mn-lt"/>
                <a:ea typeface="+mn-ea"/>
                <a:cs typeface="+mn-cs"/>
              </a:defRPr>
            </a:lvl9pPr>
          </a:lstStyle>
          <a:p>
            <a:r>
              <a:rPr lang="en-GB" sz="1400" dirty="0"/>
              <a:t>Learning Objectives:</a:t>
            </a:r>
          </a:p>
          <a:p>
            <a:pPr marL="285750" lvl="0" indent="-285750">
              <a:buFont typeface="Wingdings" panose="05000000000000000000" pitchFamily="2" charset="2"/>
              <a:buChar char="v"/>
            </a:pPr>
            <a:r>
              <a:rPr lang="en-GB" sz="1400" dirty="0"/>
              <a:t>To be able to explain that there is a spectrum of sexuality and gender in relation to a range of romantic relationships</a:t>
            </a:r>
          </a:p>
          <a:p>
            <a:pPr marL="285750" lvl="0" indent="-285750">
              <a:buFont typeface="Wingdings" panose="05000000000000000000" pitchFamily="2" charset="2"/>
              <a:buChar char="v"/>
            </a:pPr>
            <a:r>
              <a:rPr lang="en-GB" sz="1400" dirty="0"/>
              <a:t>To be able to identify and understand the legislation relating to a range of relationships</a:t>
            </a:r>
          </a:p>
          <a:p>
            <a:pPr marL="285750" indent="-285750">
              <a:buFont typeface="Wingdings" panose="05000000000000000000" pitchFamily="2" charset="2"/>
              <a:buChar char="v"/>
            </a:pPr>
            <a:r>
              <a:rPr lang="en-GB" sz="1400" dirty="0"/>
              <a:t>To be able to identify where to find help and support around sexual identity and gender</a:t>
            </a:r>
          </a:p>
        </p:txBody>
      </p:sp>
    </p:spTree>
    <p:extLst>
      <p:ext uri="{BB962C8B-B14F-4D97-AF65-F5344CB8AC3E}">
        <p14:creationId xmlns:p14="http://schemas.microsoft.com/office/powerpoint/2010/main" val="632682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Starter </a:t>
            </a:r>
          </a:p>
        </p:txBody>
      </p:sp>
      <p:sp>
        <p:nvSpPr>
          <p:cNvPr id="3" name="Content Placeholder 2"/>
          <p:cNvSpPr>
            <a:spLocks noGrp="1"/>
          </p:cNvSpPr>
          <p:nvPr>
            <p:ph idx="1"/>
          </p:nvPr>
        </p:nvSpPr>
        <p:spPr>
          <a:xfrm>
            <a:off x="768096" y="2286000"/>
            <a:ext cx="7290055" cy="1387929"/>
          </a:xfrm>
        </p:spPr>
        <p:txBody>
          <a:bodyPr>
            <a:normAutofit/>
          </a:bodyPr>
          <a:lstStyle/>
          <a:p>
            <a:pPr algn="ctr"/>
            <a:r>
              <a:rPr lang="en-GB" sz="2400" dirty="0"/>
              <a:t>Do you know the definition of the following term –</a:t>
            </a:r>
          </a:p>
        </p:txBody>
      </p:sp>
      <p:sp>
        <p:nvSpPr>
          <p:cNvPr id="4" name="Cloud 3"/>
          <p:cNvSpPr/>
          <p:nvPr/>
        </p:nvSpPr>
        <p:spPr>
          <a:xfrm>
            <a:off x="2873828" y="3461657"/>
            <a:ext cx="3722915" cy="2122715"/>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LGBT+ </a:t>
            </a:r>
          </a:p>
        </p:txBody>
      </p:sp>
    </p:spTree>
    <p:extLst>
      <p:ext uri="{BB962C8B-B14F-4D97-AF65-F5344CB8AC3E}">
        <p14:creationId xmlns:p14="http://schemas.microsoft.com/office/powerpoint/2010/main" val="3105033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same-sex relationship?</a:t>
            </a:r>
          </a:p>
        </p:txBody>
      </p:sp>
      <p:sp>
        <p:nvSpPr>
          <p:cNvPr id="3" name="Content Placeholder 2"/>
          <p:cNvSpPr>
            <a:spLocks noGrp="1"/>
          </p:cNvSpPr>
          <p:nvPr>
            <p:ph idx="1"/>
          </p:nvPr>
        </p:nvSpPr>
        <p:spPr>
          <a:xfrm>
            <a:off x="768096" y="2286000"/>
            <a:ext cx="7290055" cy="1061357"/>
          </a:xfrm>
          <a:solidFill>
            <a:schemeClr val="accent2"/>
          </a:solidFill>
        </p:spPr>
        <p:txBody>
          <a:bodyPr>
            <a:normAutofit lnSpcReduction="10000"/>
          </a:bodyPr>
          <a:lstStyle/>
          <a:p>
            <a:pPr algn="ctr"/>
            <a:r>
              <a:rPr lang="en-GB" sz="2400" dirty="0"/>
              <a:t>The term same-sex relationship is usually used to refer to a romantic relationship between two people of the same sex. </a:t>
            </a:r>
          </a:p>
          <a:p>
            <a:pPr algn="ctr"/>
            <a:endParaRPr lang="en-GB" sz="2400" dirty="0"/>
          </a:p>
        </p:txBody>
      </p:sp>
    </p:spTree>
    <p:extLst>
      <p:ext uri="{BB962C8B-B14F-4D97-AF65-F5344CB8AC3E}">
        <p14:creationId xmlns:p14="http://schemas.microsoft.com/office/powerpoint/2010/main" val="274489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words to understand </a:t>
            </a:r>
          </a:p>
        </p:txBody>
      </p:sp>
      <p:sp>
        <p:nvSpPr>
          <p:cNvPr id="3" name="Content Placeholder 2"/>
          <p:cNvSpPr>
            <a:spLocks noGrp="1"/>
          </p:cNvSpPr>
          <p:nvPr>
            <p:ph idx="1"/>
          </p:nvPr>
        </p:nvSpPr>
        <p:spPr>
          <a:xfrm>
            <a:off x="768096" y="2286001"/>
            <a:ext cx="7290055" cy="2628900"/>
          </a:xfrm>
          <a:solidFill>
            <a:srgbClr val="FFFFCC"/>
          </a:solidFill>
        </p:spPr>
        <p:txBody>
          <a:bodyPr>
            <a:normAutofit/>
          </a:bodyPr>
          <a:lstStyle/>
          <a:p>
            <a:pPr algn="ctr"/>
            <a:r>
              <a:rPr lang="en-GB" sz="2400" dirty="0"/>
              <a:t>Do you know what the following mean –</a:t>
            </a:r>
          </a:p>
          <a:p>
            <a:pPr>
              <a:buFont typeface="Wingdings" panose="05000000000000000000" pitchFamily="2" charset="2"/>
              <a:buChar char="v"/>
            </a:pPr>
            <a:r>
              <a:rPr lang="en-GB" sz="2400" dirty="0"/>
              <a:t>Heterosexual </a:t>
            </a:r>
          </a:p>
          <a:p>
            <a:pPr>
              <a:buFont typeface="Wingdings" panose="05000000000000000000" pitchFamily="2" charset="2"/>
              <a:buChar char="v"/>
            </a:pPr>
            <a:r>
              <a:rPr lang="en-GB" sz="2400" dirty="0"/>
              <a:t>Sexual Orientation </a:t>
            </a:r>
          </a:p>
          <a:p>
            <a:pPr>
              <a:buFont typeface="Wingdings" panose="05000000000000000000" pitchFamily="2" charset="2"/>
              <a:buChar char="v"/>
            </a:pPr>
            <a:r>
              <a:rPr lang="en-GB" sz="2400" dirty="0"/>
              <a:t>Gender Identity </a:t>
            </a:r>
          </a:p>
          <a:p>
            <a:pPr>
              <a:buFont typeface="Wingdings" panose="05000000000000000000" pitchFamily="2" charset="2"/>
              <a:buChar char="v"/>
            </a:pPr>
            <a:r>
              <a:rPr lang="en-GB" sz="2400" dirty="0"/>
              <a:t>Transgender </a:t>
            </a:r>
          </a:p>
        </p:txBody>
      </p:sp>
    </p:spTree>
    <p:extLst>
      <p:ext uri="{BB962C8B-B14F-4D97-AF65-F5344CB8AC3E}">
        <p14:creationId xmlns:p14="http://schemas.microsoft.com/office/powerpoint/2010/main" val="1101162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words to understand </a:t>
            </a:r>
          </a:p>
        </p:txBody>
      </p:sp>
      <p:sp>
        <p:nvSpPr>
          <p:cNvPr id="3" name="Content Placeholder 2"/>
          <p:cNvSpPr>
            <a:spLocks noGrp="1"/>
          </p:cNvSpPr>
          <p:nvPr>
            <p:ph idx="1"/>
          </p:nvPr>
        </p:nvSpPr>
        <p:spPr>
          <a:xfrm>
            <a:off x="768096" y="2286001"/>
            <a:ext cx="7290055" cy="2628900"/>
          </a:xfrm>
          <a:solidFill>
            <a:schemeClr val="accent2">
              <a:lumMod val="20000"/>
              <a:lumOff val="80000"/>
            </a:schemeClr>
          </a:solidFill>
        </p:spPr>
        <p:txBody>
          <a:bodyPr>
            <a:normAutofit fontScale="92500" lnSpcReduction="10000"/>
          </a:bodyPr>
          <a:lstStyle/>
          <a:p>
            <a:pPr>
              <a:buFont typeface="Wingdings" panose="05000000000000000000" pitchFamily="2" charset="2"/>
              <a:buChar char="v"/>
            </a:pPr>
            <a:r>
              <a:rPr lang="en-GB" sz="2400" dirty="0"/>
              <a:t>Heterosexual – A person who is attracted to the opposite sex </a:t>
            </a:r>
          </a:p>
          <a:p>
            <a:pPr>
              <a:buFont typeface="Wingdings" panose="05000000000000000000" pitchFamily="2" charset="2"/>
              <a:buChar char="v"/>
            </a:pPr>
            <a:r>
              <a:rPr lang="en-GB" sz="2400" dirty="0"/>
              <a:t>Sexual Orientation – A term used to describe a person based on who they are attracted to </a:t>
            </a:r>
          </a:p>
          <a:p>
            <a:pPr>
              <a:buFont typeface="Wingdings" panose="05000000000000000000" pitchFamily="2" charset="2"/>
              <a:buChar char="v"/>
            </a:pPr>
            <a:r>
              <a:rPr lang="en-GB" sz="2400" dirty="0"/>
              <a:t>Gender Identity – A person’s internal self-perception or their own gender </a:t>
            </a:r>
          </a:p>
          <a:p>
            <a:pPr>
              <a:buFont typeface="Wingdings" panose="05000000000000000000" pitchFamily="2" charset="2"/>
              <a:buChar char="v"/>
            </a:pPr>
            <a:r>
              <a:rPr lang="en-GB" sz="2400" dirty="0"/>
              <a:t>Transgender - An umbrella term for anyone whose gender isn’t the same as the one they were assigned at birth</a:t>
            </a:r>
          </a:p>
        </p:txBody>
      </p:sp>
    </p:spTree>
    <p:extLst>
      <p:ext uri="{BB962C8B-B14F-4D97-AF65-F5344CB8AC3E}">
        <p14:creationId xmlns:p14="http://schemas.microsoft.com/office/powerpoint/2010/main" val="3244437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gender/sexuality spectrum</a:t>
            </a:r>
          </a:p>
        </p:txBody>
      </p:sp>
      <p:pic>
        <p:nvPicPr>
          <p:cNvPr id="5" name="Picture 4"/>
          <p:cNvPicPr>
            <a:picLocks noChangeAspect="1"/>
          </p:cNvPicPr>
          <p:nvPr/>
        </p:nvPicPr>
        <p:blipFill rotWithShape="1">
          <a:blip r:embed="rId2"/>
          <a:srcRect l="3345"/>
          <a:stretch/>
        </p:blipFill>
        <p:spPr>
          <a:xfrm>
            <a:off x="127171" y="2084832"/>
            <a:ext cx="6473738" cy="4231747"/>
          </a:xfrm>
          <a:prstGeom prst="rect">
            <a:avLst/>
          </a:prstGeom>
        </p:spPr>
      </p:pic>
      <p:sp>
        <p:nvSpPr>
          <p:cNvPr id="6" name="TextBox 5"/>
          <p:cNvSpPr txBox="1"/>
          <p:nvPr/>
        </p:nvSpPr>
        <p:spPr>
          <a:xfrm>
            <a:off x="4751615" y="2084832"/>
            <a:ext cx="3306536" cy="658368"/>
          </a:xfrm>
          <a:prstGeom prst="rect">
            <a:avLst/>
          </a:prstGeom>
          <a:noFill/>
        </p:spPr>
        <p:txBody>
          <a:bodyPr wrap="square" rtlCol="0">
            <a:spAutoFit/>
          </a:bodyPr>
          <a:lstStyle/>
          <a:p>
            <a:endParaRPr lang="en-GB" dirty="0"/>
          </a:p>
        </p:txBody>
      </p:sp>
      <p:sp>
        <p:nvSpPr>
          <p:cNvPr id="12" name="TextBox 11"/>
          <p:cNvSpPr txBox="1"/>
          <p:nvPr/>
        </p:nvSpPr>
        <p:spPr>
          <a:xfrm>
            <a:off x="6280484" y="1538438"/>
            <a:ext cx="2863516" cy="5324535"/>
          </a:xfrm>
          <a:prstGeom prst="rect">
            <a:avLst/>
          </a:prstGeom>
          <a:solidFill>
            <a:schemeClr val="bg1"/>
          </a:solidFill>
        </p:spPr>
        <p:txBody>
          <a:bodyPr wrap="square" rtlCol="0">
            <a:spAutoFit/>
          </a:bodyPr>
          <a:lstStyle/>
          <a:p>
            <a:pPr algn="ctr"/>
            <a:r>
              <a:rPr lang="en-GB" sz="1700" dirty="0">
                <a:solidFill>
                  <a:srgbClr val="00B0F0"/>
                </a:solidFill>
              </a:rPr>
              <a:t>Gender identity is someone’s personal perception and can be either male, female, both or neither. </a:t>
            </a:r>
          </a:p>
          <a:p>
            <a:pPr algn="ctr"/>
            <a:r>
              <a:rPr lang="en-GB" sz="1700" dirty="0">
                <a:solidFill>
                  <a:srgbClr val="FFCC66"/>
                </a:solidFill>
              </a:rPr>
              <a:t>Gender expression is how someone communicates their gender based on societal factors. There are ‘stereotypical’ male and female gender expressions but this is something quite fluid.</a:t>
            </a:r>
          </a:p>
          <a:p>
            <a:pPr algn="ctr"/>
            <a:r>
              <a:rPr lang="en-GB" sz="1700" dirty="0">
                <a:solidFill>
                  <a:srgbClr val="7030A0"/>
                </a:solidFill>
              </a:rPr>
              <a:t>Biological sex is often used to refer to the sex that was assigned at birth</a:t>
            </a:r>
          </a:p>
          <a:p>
            <a:pPr algn="ctr"/>
            <a:r>
              <a:rPr lang="en-GB" sz="1700" dirty="0">
                <a:solidFill>
                  <a:srgbClr val="FF0000"/>
                </a:solidFill>
              </a:rPr>
              <a:t>People can be attracted to the opposite sex or gender, or the same. Or sometimes people are attracted to both or none. This can also be fluid and sometimes might change. </a:t>
            </a:r>
          </a:p>
        </p:txBody>
      </p:sp>
    </p:spTree>
    <p:extLst>
      <p:ext uri="{BB962C8B-B14F-4D97-AF65-F5344CB8AC3E}">
        <p14:creationId xmlns:p14="http://schemas.microsoft.com/office/powerpoint/2010/main" val="245223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755418" cy="1499616"/>
          </a:xfrm>
        </p:spPr>
        <p:txBody>
          <a:bodyPr/>
          <a:lstStyle/>
          <a:p>
            <a:r>
              <a:rPr lang="en-GB" dirty="0"/>
              <a:t>Understanding same-sex relationships</a:t>
            </a:r>
          </a:p>
        </p:txBody>
      </p:sp>
      <p:sp>
        <p:nvSpPr>
          <p:cNvPr id="3" name="Content Placeholder 2"/>
          <p:cNvSpPr>
            <a:spLocks noGrp="1"/>
          </p:cNvSpPr>
          <p:nvPr>
            <p:ph idx="1"/>
          </p:nvPr>
        </p:nvSpPr>
        <p:spPr>
          <a:xfrm>
            <a:off x="94329" y="1961146"/>
            <a:ext cx="6175842" cy="4245429"/>
          </a:xfrm>
        </p:spPr>
        <p:txBody>
          <a:bodyPr>
            <a:noAutofit/>
          </a:bodyPr>
          <a:lstStyle/>
          <a:p>
            <a:pPr algn="ctr"/>
            <a:r>
              <a:rPr lang="en-GB" sz="2400" dirty="0"/>
              <a:t>It is a common mistake that all people in a same-sex relationship identify as gay or as a lesbian. </a:t>
            </a:r>
          </a:p>
          <a:p>
            <a:pPr algn="ctr"/>
            <a:r>
              <a:rPr lang="en-GB" sz="2400" dirty="0"/>
              <a:t>Sometimes, people in same-sex relationships identify as bisexual or pansexual.</a:t>
            </a:r>
          </a:p>
          <a:p>
            <a:pPr algn="ctr"/>
            <a:r>
              <a:rPr lang="en-GB" sz="2400" dirty="0"/>
              <a:t>Equally, transgender people may not want to use the term ‘same-sex relationships’ because there can sometimes be a difference between a person’s biological sex and their gender identity. </a:t>
            </a:r>
          </a:p>
          <a:p>
            <a:pPr algn="ctr"/>
            <a:r>
              <a:rPr lang="en-GB" sz="2400" dirty="0"/>
              <a:t>It is important to remember that there are, therefore, different types of relationships which might be deemed ‘same-sex’. </a:t>
            </a:r>
          </a:p>
        </p:txBody>
      </p:sp>
      <p:sp>
        <p:nvSpPr>
          <p:cNvPr id="4" name="Content Placeholder 2"/>
          <p:cNvSpPr txBox="1">
            <a:spLocks/>
          </p:cNvSpPr>
          <p:nvPr/>
        </p:nvSpPr>
        <p:spPr>
          <a:xfrm>
            <a:off x="6521113" y="2084832"/>
            <a:ext cx="2451437" cy="2862725"/>
          </a:xfrm>
          <a:prstGeom prst="rect">
            <a:avLst/>
          </a:prstGeom>
          <a:solidFill>
            <a:schemeClr val="accent2">
              <a:lumMod val="20000"/>
              <a:lumOff val="80000"/>
            </a:schemeClr>
          </a:solidFill>
        </p:spPr>
        <p:txBody>
          <a:bodyPr vert="horz" lIns="45720" tIns="45720" rIns="45720" bIns="45720" rtlCol="0">
            <a:noAutofit/>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marL="0" indent="0">
              <a:buNone/>
            </a:pPr>
            <a:r>
              <a:rPr lang="en-GB" sz="1800" dirty="0"/>
              <a:t>Key words</a:t>
            </a:r>
          </a:p>
          <a:p>
            <a:pPr>
              <a:buFont typeface="Wingdings" panose="05000000000000000000" pitchFamily="2" charset="2"/>
              <a:buChar char="v"/>
            </a:pPr>
            <a:r>
              <a:rPr lang="en-GB" sz="1800" dirty="0"/>
              <a:t> Bisexual – being attracted to both genders</a:t>
            </a:r>
          </a:p>
          <a:p>
            <a:pPr>
              <a:buFont typeface="Wingdings" panose="05000000000000000000" pitchFamily="2" charset="2"/>
              <a:buChar char="v"/>
            </a:pPr>
            <a:r>
              <a:rPr lang="en-GB" sz="1800" dirty="0"/>
              <a:t>Pansexual – when someone is not limited in sexual choice with regard to biological sex, gender, or gender identity.</a:t>
            </a:r>
          </a:p>
        </p:txBody>
      </p:sp>
    </p:spTree>
    <p:extLst>
      <p:ext uri="{BB962C8B-B14F-4D97-AF65-F5344CB8AC3E}">
        <p14:creationId xmlns:p14="http://schemas.microsoft.com/office/powerpoint/2010/main" val="3335633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law regarding same-sex relationships?</a:t>
            </a:r>
          </a:p>
        </p:txBody>
      </p:sp>
      <p:sp>
        <p:nvSpPr>
          <p:cNvPr id="3" name="Content Placeholder 2"/>
          <p:cNvSpPr>
            <a:spLocks noGrp="1"/>
          </p:cNvSpPr>
          <p:nvPr>
            <p:ph idx="1"/>
          </p:nvPr>
        </p:nvSpPr>
        <p:spPr>
          <a:xfrm>
            <a:off x="768096" y="2286000"/>
            <a:ext cx="7290055" cy="2563586"/>
          </a:xfrm>
        </p:spPr>
        <p:txBody>
          <a:bodyPr>
            <a:noAutofit/>
          </a:bodyPr>
          <a:lstStyle/>
          <a:p>
            <a:pPr algn="ctr"/>
            <a:r>
              <a:rPr lang="en-GB" sz="2400" dirty="0"/>
              <a:t>There have been same-sex relationships throughout history and some historical figures were in same-sex relationships including King Edward II. Historically, they were very common in the Ancient Greek world too.</a:t>
            </a:r>
          </a:p>
          <a:p>
            <a:pPr algn="ctr"/>
            <a:r>
              <a:rPr lang="en-GB" sz="2400" dirty="0"/>
              <a:t>However, the law regarding same-sex relationships and in particular, around same-sex marriage has only changed in recent years … lets see how much you know about this! </a:t>
            </a:r>
          </a:p>
        </p:txBody>
      </p:sp>
    </p:spTree>
    <p:extLst>
      <p:ext uri="{BB962C8B-B14F-4D97-AF65-F5344CB8AC3E}">
        <p14:creationId xmlns:p14="http://schemas.microsoft.com/office/powerpoint/2010/main" val="3220176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law regarding same-sex relationships?</a:t>
            </a:r>
          </a:p>
        </p:txBody>
      </p:sp>
      <p:sp>
        <p:nvSpPr>
          <p:cNvPr id="3" name="Content Placeholder 2"/>
          <p:cNvSpPr>
            <a:spLocks noGrp="1"/>
          </p:cNvSpPr>
          <p:nvPr>
            <p:ph idx="1"/>
          </p:nvPr>
        </p:nvSpPr>
        <p:spPr>
          <a:xfrm>
            <a:off x="388456" y="2302329"/>
            <a:ext cx="8049333" cy="555171"/>
          </a:xfrm>
          <a:solidFill>
            <a:srgbClr val="FFFFCC"/>
          </a:solidFill>
        </p:spPr>
        <p:txBody>
          <a:bodyPr>
            <a:noAutofit/>
          </a:bodyPr>
          <a:lstStyle/>
          <a:p>
            <a:pPr algn="ctr"/>
            <a:r>
              <a:rPr lang="en-GB" sz="2400" dirty="0"/>
              <a:t>Do you know when the following were legalised?</a:t>
            </a:r>
          </a:p>
          <a:p>
            <a:pPr algn="ctr"/>
            <a:endParaRPr lang="en-GB" sz="2400" dirty="0"/>
          </a:p>
          <a:p>
            <a:pPr marL="457200" indent="-457200">
              <a:buFont typeface="+mj-lt"/>
              <a:buAutoNum type="arabicPeriod"/>
            </a:pPr>
            <a:r>
              <a:rPr lang="en-GB" sz="2400" dirty="0"/>
              <a:t>Homosexual couples were allowed to adopt?   2002</a:t>
            </a:r>
          </a:p>
          <a:p>
            <a:pPr marL="457200" indent="-457200">
              <a:buFont typeface="+mj-lt"/>
              <a:buAutoNum type="arabicPeriod"/>
            </a:pPr>
            <a:r>
              <a:rPr lang="en-GB" sz="2400" dirty="0"/>
              <a:t>Gay Marriage was made legal in England and Wales.  2013</a:t>
            </a:r>
          </a:p>
          <a:p>
            <a:pPr marL="457200" indent="-457200">
              <a:buFont typeface="+mj-lt"/>
              <a:buAutoNum type="arabicPeriod"/>
            </a:pPr>
            <a:r>
              <a:rPr lang="en-GB" sz="2400" dirty="0"/>
              <a:t>Gay Marriage was made legal in Ireland.  2015 </a:t>
            </a:r>
          </a:p>
        </p:txBody>
      </p:sp>
      <p:sp>
        <p:nvSpPr>
          <p:cNvPr id="4" name="Rectangle 3"/>
          <p:cNvSpPr/>
          <p:nvPr/>
        </p:nvSpPr>
        <p:spPr>
          <a:xfrm>
            <a:off x="6482443" y="3249386"/>
            <a:ext cx="865414" cy="4572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 name="Rectangle 4"/>
          <p:cNvSpPr/>
          <p:nvPr/>
        </p:nvSpPr>
        <p:spPr>
          <a:xfrm>
            <a:off x="7625443" y="3750346"/>
            <a:ext cx="865414" cy="4572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6" name="Rectangle 5"/>
          <p:cNvSpPr/>
          <p:nvPr/>
        </p:nvSpPr>
        <p:spPr>
          <a:xfrm>
            <a:off x="6049736" y="4310743"/>
            <a:ext cx="865414" cy="4572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7" name="Content Placeholder 2"/>
          <p:cNvSpPr txBox="1">
            <a:spLocks/>
          </p:cNvSpPr>
          <p:nvPr/>
        </p:nvSpPr>
        <p:spPr>
          <a:xfrm>
            <a:off x="388455" y="5372100"/>
            <a:ext cx="8049333" cy="979714"/>
          </a:xfrm>
          <a:prstGeom prst="rect">
            <a:avLst/>
          </a:prstGeom>
          <a:solidFill>
            <a:srgbClr val="FFFFCC"/>
          </a:solidFill>
        </p:spPr>
        <p:txBody>
          <a:bodyPr vert="horz" lIns="45720" tIns="45720" rIns="45720" bIns="45720" rtlCol="0">
            <a:noAutofit/>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algn="ctr"/>
            <a:r>
              <a:rPr lang="en-GB" sz="2400" dirty="0"/>
              <a:t>Do you think these dates are surprising?</a:t>
            </a:r>
          </a:p>
          <a:p>
            <a:pPr algn="ctr"/>
            <a:r>
              <a:rPr lang="en-GB" sz="2400" dirty="0"/>
              <a:t>Why might this be?</a:t>
            </a:r>
          </a:p>
        </p:txBody>
      </p:sp>
    </p:spTree>
    <p:extLst>
      <p:ext uri="{BB962C8B-B14F-4D97-AF65-F5344CB8AC3E}">
        <p14:creationId xmlns:p14="http://schemas.microsoft.com/office/powerpoint/2010/main" val="1792053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The first step – civil partnerships</a:t>
            </a:r>
          </a:p>
        </p:txBody>
      </p:sp>
      <p:sp>
        <p:nvSpPr>
          <p:cNvPr id="3" name="Content Placeholder 2"/>
          <p:cNvSpPr>
            <a:spLocks noGrp="1"/>
          </p:cNvSpPr>
          <p:nvPr>
            <p:ph idx="1"/>
          </p:nvPr>
        </p:nvSpPr>
        <p:spPr>
          <a:xfrm>
            <a:off x="768096" y="2286000"/>
            <a:ext cx="7290055" cy="3777916"/>
          </a:xfrm>
          <a:noFill/>
        </p:spPr>
        <p:txBody>
          <a:bodyPr>
            <a:noAutofit/>
          </a:bodyPr>
          <a:lstStyle/>
          <a:p>
            <a:pPr algn="ctr"/>
            <a:r>
              <a:rPr lang="en-GB" sz="2400" dirty="0"/>
              <a:t>Civil partnerships were legalised in 2004. Nearly 140,000 people entered into civil partnerships between 2005 and 2015. </a:t>
            </a:r>
          </a:p>
          <a:p>
            <a:pPr algn="ctr"/>
            <a:r>
              <a:rPr lang="en-GB" sz="2400" dirty="0"/>
              <a:t>Across the UK, same-sex couples were granted many of the same rights as married heterosexual couples, albeit with a few differences around issues like private-sector pensions.</a:t>
            </a:r>
          </a:p>
          <a:p>
            <a:pPr algn="ctr" fontAlgn="base"/>
            <a:r>
              <a:rPr lang="en-GB" sz="2400" dirty="0"/>
              <a:t>It meant that couples could no longer be kept out of hospital rooms when their partner was sick, they would no longer lose their home or business because of tax laws, and they had parental rights over children.</a:t>
            </a:r>
          </a:p>
          <a:p>
            <a:pPr marL="0" indent="0" algn="ctr">
              <a:buNone/>
            </a:pPr>
            <a:endParaRPr lang="en-GB" sz="2400" dirty="0"/>
          </a:p>
          <a:p>
            <a:pPr algn="ctr"/>
            <a:endParaRPr lang="en-GB" sz="2400" dirty="0"/>
          </a:p>
        </p:txBody>
      </p:sp>
    </p:spTree>
    <p:extLst>
      <p:ext uri="{BB962C8B-B14F-4D97-AF65-F5344CB8AC3E}">
        <p14:creationId xmlns:p14="http://schemas.microsoft.com/office/powerpoint/2010/main" val="405107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The second step - Same-sex marriages </a:t>
            </a:r>
          </a:p>
        </p:txBody>
      </p:sp>
      <p:sp>
        <p:nvSpPr>
          <p:cNvPr id="3" name="Content Placeholder 2"/>
          <p:cNvSpPr>
            <a:spLocks noGrp="1"/>
          </p:cNvSpPr>
          <p:nvPr>
            <p:ph idx="1"/>
          </p:nvPr>
        </p:nvSpPr>
        <p:spPr>
          <a:xfrm>
            <a:off x="538844" y="2286000"/>
            <a:ext cx="7984670" cy="4147458"/>
          </a:xfrm>
        </p:spPr>
        <p:txBody>
          <a:bodyPr>
            <a:normAutofit fontScale="92500" lnSpcReduction="20000"/>
          </a:bodyPr>
          <a:lstStyle/>
          <a:p>
            <a:pPr algn="ctr"/>
            <a:r>
              <a:rPr lang="en-GB" sz="2400" dirty="0"/>
              <a:t>Same-sex marriage was then legalised a decade later, with the first ceremonies taking place in England, Wales and Scotland in 2014. According to official estimates about 60,000 people were in same-sex marriages in 2016.</a:t>
            </a:r>
          </a:p>
          <a:p>
            <a:pPr algn="ctr"/>
            <a:r>
              <a:rPr lang="en-GB" sz="2400" dirty="0"/>
              <a:t>Same-sex marriage (typically referred to as ‘Gay Marriage’) is legal in many countries today including the </a:t>
            </a:r>
            <a:r>
              <a:rPr lang="en-GB" sz="2400" i="1" dirty="0"/>
              <a:t>UK, USA, Canada, Argentina, Australia, Belgium, Brazil, Columbia, Denmark, Finland, France, Germany, Iceland, Ireland, </a:t>
            </a:r>
            <a:r>
              <a:rPr lang="en-GB" sz="2400" i="1" dirty="0" err="1"/>
              <a:t>Luxumberg</a:t>
            </a:r>
            <a:r>
              <a:rPr lang="en-GB" sz="2400" i="1" dirty="0"/>
              <a:t>, Malta, Mexico, the Netherlands, Norway, Portugal, South Africa, Spain, Sweden and </a:t>
            </a:r>
            <a:r>
              <a:rPr lang="en-GB" sz="2400" i="1" dirty="0" err="1"/>
              <a:t>Urugway</a:t>
            </a:r>
            <a:r>
              <a:rPr lang="en-GB" sz="2400" i="1" dirty="0"/>
              <a:t> </a:t>
            </a:r>
            <a:r>
              <a:rPr lang="en-GB" sz="2400" dirty="0"/>
              <a:t>and is growing in recognition in other countries such as </a:t>
            </a:r>
            <a:r>
              <a:rPr lang="en-GB" sz="2400" i="1" dirty="0"/>
              <a:t>Taiwan, Austria, </a:t>
            </a:r>
            <a:r>
              <a:rPr lang="en-GB" sz="2400" i="1" dirty="0" err="1"/>
              <a:t>Isreal</a:t>
            </a:r>
            <a:r>
              <a:rPr lang="en-GB" sz="2400" i="1" dirty="0"/>
              <a:t> and Armenia. </a:t>
            </a:r>
          </a:p>
          <a:p>
            <a:pPr algn="ctr"/>
            <a:r>
              <a:rPr lang="en-GB" sz="2400" dirty="0"/>
              <a:t>However, this is not the case everywhere and many countries still have large penalties for being homosexual. </a:t>
            </a:r>
          </a:p>
          <a:p>
            <a:pPr algn="ctr"/>
            <a:r>
              <a:rPr lang="en-GB" sz="2400" dirty="0"/>
              <a:t>In 26 countries, it is also legal for same-sex couples to adopt, including the UK. </a:t>
            </a:r>
          </a:p>
        </p:txBody>
      </p:sp>
    </p:spTree>
    <p:extLst>
      <p:ext uri="{BB962C8B-B14F-4D97-AF65-F5344CB8AC3E}">
        <p14:creationId xmlns:p14="http://schemas.microsoft.com/office/powerpoint/2010/main" val="1275775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the wider history of legislation - </a:t>
            </a:r>
          </a:p>
        </p:txBody>
      </p:sp>
      <p:sp>
        <p:nvSpPr>
          <p:cNvPr id="3" name="Content Placeholder 2"/>
          <p:cNvSpPr>
            <a:spLocks noGrp="1"/>
          </p:cNvSpPr>
          <p:nvPr>
            <p:ph idx="1"/>
          </p:nvPr>
        </p:nvSpPr>
        <p:spPr>
          <a:xfrm>
            <a:off x="678885" y="1995480"/>
            <a:ext cx="7941007" cy="4628343"/>
          </a:xfrm>
        </p:spPr>
        <p:txBody>
          <a:bodyPr>
            <a:noAutofit/>
          </a:bodyPr>
          <a:lstStyle/>
          <a:p>
            <a:pPr fontAlgn="base"/>
            <a:r>
              <a:rPr lang="en-GB" sz="1600" b="1" dirty="0"/>
              <a:t>1967 </a:t>
            </a:r>
            <a:r>
              <a:rPr lang="en-GB" sz="1600" dirty="0"/>
              <a:t>- Sex between two men over 21 and "in private" is decriminalised (no longer illegal)</a:t>
            </a:r>
          </a:p>
          <a:p>
            <a:pPr fontAlgn="base"/>
            <a:r>
              <a:rPr lang="en-GB" sz="1600" b="1" dirty="0"/>
              <a:t>1980 </a:t>
            </a:r>
            <a:r>
              <a:rPr lang="en-GB" sz="1600" dirty="0"/>
              <a:t>- Decriminalisation in Scotland</a:t>
            </a:r>
          </a:p>
          <a:p>
            <a:pPr fontAlgn="base"/>
            <a:r>
              <a:rPr lang="en-GB" sz="1600" b="1" dirty="0"/>
              <a:t>1982 </a:t>
            </a:r>
            <a:r>
              <a:rPr lang="en-GB" sz="1600" dirty="0"/>
              <a:t>- Decriminalisation in Northern Ireland</a:t>
            </a:r>
          </a:p>
          <a:p>
            <a:pPr fontAlgn="base"/>
            <a:r>
              <a:rPr lang="en-GB" sz="1600" b="1" dirty="0"/>
              <a:t>1994 </a:t>
            </a:r>
            <a:r>
              <a:rPr lang="en-GB" sz="1600" dirty="0"/>
              <a:t>- The age of consent for two male partners is lowered to 18</a:t>
            </a:r>
          </a:p>
          <a:p>
            <a:pPr fontAlgn="base"/>
            <a:r>
              <a:rPr lang="en-GB" sz="1600" b="1" dirty="0"/>
              <a:t>2000 </a:t>
            </a:r>
            <a:r>
              <a:rPr lang="en-GB" sz="1600" dirty="0"/>
              <a:t>- The ban on gay and bisexual people serving in the armed forces is lifted; the age of consent is equalised for same- and opposite-sex partners at 16</a:t>
            </a:r>
          </a:p>
          <a:p>
            <a:pPr fontAlgn="base"/>
            <a:r>
              <a:rPr lang="en-GB" sz="1600" b="1" dirty="0"/>
              <a:t>2002 </a:t>
            </a:r>
            <a:r>
              <a:rPr lang="en-GB" sz="1600" dirty="0"/>
              <a:t>- Same-sex couples are given equal rights when it comes to adoption</a:t>
            </a:r>
          </a:p>
          <a:p>
            <a:pPr fontAlgn="base"/>
            <a:r>
              <a:rPr lang="en-GB" sz="1600" b="1" dirty="0"/>
              <a:t>2004 </a:t>
            </a:r>
            <a:r>
              <a:rPr lang="en-GB" sz="1600" dirty="0"/>
              <a:t>- A law allowing </a:t>
            </a:r>
            <a:r>
              <a:rPr lang="en-GB" sz="1600" b="1" dirty="0"/>
              <a:t>civil partnerships</a:t>
            </a:r>
            <a:r>
              <a:rPr lang="en-GB" sz="1600" dirty="0"/>
              <a:t> is passed</a:t>
            </a:r>
          </a:p>
          <a:p>
            <a:pPr fontAlgn="base"/>
            <a:r>
              <a:rPr lang="en-GB" sz="1600" b="1" dirty="0"/>
              <a:t>2007 </a:t>
            </a:r>
            <a:r>
              <a:rPr lang="en-GB" sz="1600" dirty="0"/>
              <a:t>- Discrimination on the basis of sexual orientation is banned</a:t>
            </a:r>
          </a:p>
          <a:p>
            <a:pPr fontAlgn="base"/>
            <a:r>
              <a:rPr lang="en-GB" sz="1600" b="1" dirty="0"/>
              <a:t>2010 </a:t>
            </a:r>
            <a:r>
              <a:rPr lang="en-GB" sz="1600" dirty="0"/>
              <a:t>- Gender reassignment is added as a protected characteristic in equality legislation ( more on this in the next slide!) </a:t>
            </a:r>
          </a:p>
          <a:p>
            <a:pPr fontAlgn="base"/>
            <a:r>
              <a:rPr lang="en-GB" sz="1600" b="1" dirty="0"/>
              <a:t>2014 </a:t>
            </a:r>
            <a:r>
              <a:rPr lang="en-GB" sz="1600" dirty="0"/>
              <a:t>- Gay marriage becomes legal in England, Wales and Scotland</a:t>
            </a:r>
          </a:p>
        </p:txBody>
      </p:sp>
    </p:spTree>
    <p:extLst>
      <p:ext uri="{BB962C8B-B14F-4D97-AF65-F5344CB8AC3E}">
        <p14:creationId xmlns:p14="http://schemas.microsoft.com/office/powerpoint/2010/main" val="2104012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B3019-F07B-4925-A67F-F4E7F460A5C4}"/>
              </a:ext>
            </a:extLst>
          </p:cNvPr>
          <p:cNvSpPr>
            <a:spLocks noGrp="1"/>
          </p:cNvSpPr>
          <p:nvPr>
            <p:ph type="title"/>
          </p:nvPr>
        </p:nvSpPr>
        <p:spPr/>
        <p:txBody>
          <a:bodyPr/>
          <a:lstStyle/>
          <a:p>
            <a:r>
              <a:rPr lang="en-GB" dirty="0"/>
              <a:t>The equality act and protected characteristics</a:t>
            </a:r>
          </a:p>
        </p:txBody>
      </p:sp>
      <p:sp>
        <p:nvSpPr>
          <p:cNvPr id="3" name="Content Placeholder 2">
            <a:extLst>
              <a:ext uri="{FF2B5EF4-FFF2-40B4-BE49-F238E27FC236}">
                <a16:creationId xmlns:a16="http://schemas.microsoft.com/office/drawing/2014/main" id="{44AC31B3-096E-4730-B561-8D94B2706BEA}"/>
              </a:ext>
            </a:extLst>
          </p:cNvPr>
          <p:cNvSpPr>
            <a:spLocks noGrp="1"/>
          </p:cNvSpPr>
          <p:nvPr>
            <p:ph idx="1"/>
          </p:nvPr>
        </p:nvSpPr>
        <p:spPr/>
        <p:txBody>
          <a:bodyPr>
            <a:normAutofit fontScale="77500" lnSpcReduction="20000"/>
          </a:bodyPr>
          <a:lstStyle/>
          <a:p>
            <a:r>
              <a:rPr lang="en-GB" dirty="0"/>
              <a:t>In 2010 the Equality Act was passed by the UK government which identified 9 protected characteristics. These include: </a:t>
            </a:r>
          </a:p>
          <a:p>
            <a:endParaRPr lang="en-GB" dirty="0"/>
          </a:p>
          <a:p>
            <a:r>
              <a:rPr lang="en-GB" dirty="0"/>
              <a:t>- Age </a:t>
            </a:r>
          </a:p>
          <a:p>
            <a:r>
              <a:rPr lang="en-GB" dirty="0"/>
              <a:t>- Disability</a:t>
            </a:r>
          </a:p>
          <a:p>
            <a:r>
              <a:rPr lang="en-GB" dirty="0"/>
              <a:t>-Gender identity </a:t>
            </a:r>
          </a:p>
          <a:p>
            <a:r>
              <a:rPr lang="en-GB" dirty="0"/>
              <a:t>- Marriage and civil partnership</a:t>
            </a:r>
          </a:p>
          <a:p>
            <a:r>
              <a:rPr lang="en-GB" dirty="0"/>
              <a:t>- pregnancy and maternity </a:t>
            </a:r>
          </a:p>
          <a:p>
            <a:r>
              <a:rPr lang="en-GB" dirty="0"/>
              <a:t>- race</a:t>
            </a:r>
          </a:p>
          <a:p>
            <a:r>
              <a:rPr lang="en-GB" dirty="0"/>
              <a:t>- religion or belief </a:t>
            </a:r>
          </a:p>
          <a:p>
            <a:r>
              <a:rPr lang="en-GB" dirty="0"/>
              <a:t>- Sex ( biological) </a:t>
            </a:r>
          </a:p>
          <a:p>
            <a:r>
              <a:rPr lang="en-GB" dirty="0"/>
              <a:t>- Sexual orientation </a:t>
            </a:r>
          </a:p>
          <a:p>
            <a:endParaRPr lang="en-GB" dirty="0"/>
          </a:p>
          <a:p>
            <a:pPr marL="0" indent="0">
              <a:buNone/>
            </a:pPr>
            <a:endParaRPr lang="en-GB" dirty="0"/>
          </a:p>
        </p:txBody>
      </p:sp>
      <p:sp>
        <p:nvSpPr>
          <p:cNvPr id="4" name="Rectangle 3">
            <a:extLst>
              <a:ext uri="{FF2B5EF4-FFF2-40B4-BE49-F238E27FC236}">
                <a16:creationId xmlns:a16="http://schemas.microsoft.com/office/drawing/2014/main" id="{E44FDBC9-31AD-4C4D-A983-4ACEA633DEFC}"/>
              </a:ext>
            </a:extLst>
          </p:cNvPr>
          <p:cNvSpPr/>
          <p:nvPr/>
        </p:nvSpPr>
        <p:spPr>
          <a:xfrm>
            <a:off x="5127813" y="3449619"/>
            <a:ext cx="2375646" cy="2859741"/>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dirty="0"/>
              <a:t>Treating anyone with prejudice due to one of these characteristics is therefore a criminal offence and can result in a criminal records, fines or prison time depending on the severity of the action against them. </a:t>
            </a:r>
          </a:p>
        </p:txBody>
      </p:sp>
    </p:spTree>
    <p:extLst>
      <p:ext uri="{BB962C8B-B14F-4D97-AF65-F5344CB8AC3E}">
        <p14:creationId xmlns:p14="http://schemas.microsoft.com/office/powerpoint/2010/main" val="4249451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 is the law about same-sex marriages?</a:t>
            </a:r>
          </a:p>
        </p:txBody>
      </p:sp>
      <p:sp>
        <p:nvSpPr>
          <p:cNvPr id="3" name="Content Placeholder 2"/>
          <p:cNvSpPr>
            <a:spLocks noGrp="1"/>
          </p:cNvSpPr>
          <p:nvPr>
            <p:ph idx="1"/>
          </p:nvPr>
        </p:nvSpPr>
        <p:spPr>
          <a:xfrm>
            <a:off x="768096" y="2286000"/>
            <a:ext cx="7290055" cy="3624146"/>
          </a:xfrm>
          <a:solidFill>
            <a:srgbClr val="FFFFCC"/>
          </a:solidFill>
        </p:spPr>
        <p:txBody>
          <a:bodyPr>
            <a:noAutofit/>
          </a:bodyPr>
          <a:lstStyle/>
          <a:p>
            <a:pPr algn="ctr"/>
            <a:r>
              <a:rPr lang="en-GB" sz="2400" dirty="0"/>
              <a:t>Using the previous information, answer the following questions – </a:t>
            </a:r>
          </a:p>
          <a:p>
            <a:pPr marL="457200" indent="-457200">
              <a:buFont typeface="+mj-lt"/>
              <a:buAutoNum type="arabicPeriod"/>
            </a:pPr>
            <a:r>
              <a:rPr lang="en-GB" sz="2400" dirty="0"/>
              <a:t>When were ‘Civil Partnerships’ legalised in the UK and what did this change? </a:t>
            </a:r>
          </a:p>
          <a:p>
            <a:pPr marL="457200" indent="-457200">
              <a:buFont typeface="+mj-lt"/>
              <a:buAutoNum type="arabicPeriod"/>
            </a:pPr>
            <a:r>
              <a:rPr lang="en-GB" sz="2400" dirty="0"/>
              <a:t>When was ‘same-sex marriage’ legalised in the UK?</a:t>
            </a:r>
          </a:p>
          <a:p>
            <a:pPr marL="457200" indent="-457200">
              <a:buFont typeface="+mj-lt"/>
              <a:buAutoNum type="arabicPeriod"/>
            </a:pPr>
            <a:r>
              <a:rPr lang="en-GB" sz="2400" dirty="0"/>
              <a:t>How was ‘same-sex marriage’ a progression from Civil Partnerships?</a:t>
            </a:r>
          </a:p>
          <a:p>
            <a:pPr marL="457200" indent="-457200">
              <a:buFont typeface="+mj-lt"/>
              <a:buAutoNum type="arabicPeriod"/>
            </a:pPr>
            <a:r>
              <a:rPr lang="en-GB" sz="2400" dirty="0"/>
              <a:t>Is this legal everywhere?</a:t>
            </a:r>
          </a:p>
        </p:txBody>
      </p:sp>
    </p:spTree>
    <p:extLst>
      <p:ext uri="{BB962C8B-B14F-4D97-AF65-F5344CB8AC3E}">
        <p14:creationId xmlns:p14="http://schemas.microsoft.com/office/powerpoint/2010/main" val="2081953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Same-sex relationships – </a:t>
            </a:r>
            <a:br>
              <a:rPr lang="en-GB" dirty="0"/>
            </a:br>
            <a:r>
              <a:rPr lang="en-GB" dirty="0"/>
              <a:t>key discussion</a:t>
            </a:r>
          </a:p>
        </p:txBody>
      </p:sp>
      <p:sp>
        <p:nvSpPr>
          <p:cNvPr id="3" name="Content Placeholder 2"/>
          <p:cNvSpPr>
            <a:spLocks noGrp="1"/>
          </p:cNvSpPr>
          <p:nvPr>
            <p:ph idx="1"/>
          </p:nvPr>
        </p:nvSpPr>
        <p:spPr>
          <a:xfrm>
            <a:off x="768096" y="2286000"/>
            <a:ext cx="7290055" cy="1371600"/>
          </a:xfrm>
          <a:solidFill>
            <a:srgbClr val="FFFFCC"/>
          </a:solidFill>
        </p:spPr>
        <p:txBody>
          <a:bodyPr>
            <a:normAutofit/>
          </a:bodyPr>
          <a:lstStyle/>
          <a:p>
            <a:pPr algn="ctr"/>
            <a:r>
              <a:rPr lang="en-GB" sz="2400" dirty="0"/>
              <a:t>In pairs, discuss the following – </a:t>
            </a:r>
          </a:p>
          <a:p>
            <a:pPr marL="0" indent="0" algn="ctr">
              <a:buNone/>
            </a:pPr>
            <a:r>
              <a:rPr lang="en-GB" sz="2400" dirty="0"/>
              <a:t>What challenges might same-sex couples face that perhaps a heterosexual couple may not? Why?</a:t>
            </a:r>
          </a:p>
        </p:txBody>
      </p:sp>
    </p:spTree>
    <p:extLst>
      <p:ext uri="{BB962C8B-B14F-4D97-AF65-F5344CB8AC3E}">
        <p14:creationId xmlns:p14="http://schemas.microsoft.com/office/powerpoint/2010/main" val="2871118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normAutofit fontScale="90000"/>
          </a:bodyPr>
          <a:lstStyle/>
          <a:p>
            <a:pPr algn="ctr"/>
            <a:r>
              <a:rPr lang="en-GB" dirty="0"/>
              <a:t>What challenges might same-sex couples face that perhaps a heterosexual couple may not?</a:t>
            </a:r>
          </a:p>
        </p:txBody>
      </p:sp>
      <p:sp>
        <p:nvSpPr>
          <p:cNvPr id="3" name="Content Placeholder 2"/>
          <p:cNvSpPr>
            <a:spLocks noGrp="1"/>
          </p:cNvSpPr>
          <p:nvPr>
            <p:ph idx="1"/>
          </p:nvPr>
        </p:nvSpPr>
        <p:spPr>
          <a:xfrm>
            <a:off x="768096" y="2286000"/>
            <a:ext cx="7290055" cy="2720898"/>
          </a:xfrm>
          <a:noFill/>
        </p:spPr>
        <p:txBody>
          <a:bodyPr>
            <a:noAutofit/>
          </a:bodyPr>
          <a:lstStyle/>
          <a:p>
            <a:pPr marL="0" indent="0">
              <a:buNone/>
            </a:pPr>
            <a:r>
              <a:rPr lang="en-GB" sz="2400" dirty="0"/>
              <a:t>This could include – </a:t>
            </a:r>
          </a:p>
          <a:p>
            <a:pPr>
              <a:buFont typeface="Wingdings" panose="05000000000000000000" pitchFamily="2" charset="2"/>
              <a:buChar char="v"/>
            </a:pPr>
            <a:r>
              <a:rPr lang="en-GB" sz="2400" dirty="0"/>
              <a:t> Obstacles to getting married, depending on where there were living </a:t>
            </a:r>
            <a:r>
              <a:rPr lang="en-GB" sz="2400" dirty="0">
                <a:solidFill>
                  <a:schemeClr val="accent2">
                    <a:lumMod val="75000"/>
                  </a:schemeClr>
                </a:solidFill>
              </a:rPr>
              <a:t>BUT this is improving, as you saw with the history of legal developments</a:t>
            </a:r>
            <a:endParaRPr lang="en-GB" sz="2400" dirty="0"/>
          </a:p>
          <a:p>
            <a:pPr>
              <a:buFont typeface="Wingdings" panose="05000000000000000000" pitchFamily="2" charset="2"/>
              <a:buChar char="v"/>
            </a:pPr>
            <a:r>
              <a:rPr lang="en-GB" sz="2400" dirty="0"/>
              <a:t> Difficulty in having a child naturally </a:t>
            </a:r>
            <a:r>
              <a:rPr lang="en-GB" sz="2400" dirty="0">
                <a:solidFill>
                  <a:schemeClr val="accent2">
                    <a:lumMod val="75000"/>
                  </a:schemeClr>
                </a:solidFill>
              </a:rPr>
              <a:t>BUT there are many solutions to this</a:t>
            </a:r>
          </a:p>
          <a:p>
            <a:pPr>
              <a:buFont typeface="Wingdings" panose="05000000000000000000" pitchFamily="2" charset="2"/>
              <a:buChar char="v"/>
            </a:pPr>
            <a:r>
              <a:rPr lang="en-GB" sz="2400" dirty="0"/>
              <a:t> Other people’s perceptions of their relationship adding complications </a:t>
            </a:r>
            <a:r>
              <a:rPr lang="en-GB" sz="2400" dirty="0">
                <a:solidFill>
                  <a:schemeClr val="accent2">
                    <a:lumMod val="75000"/>
                  </a:schemeClr>
                </a:solidFill>
              </a:rPr>
              <a:t>BUT gradually, this is developing, helped perhaps by the legal changes </a:t>
            </a:r>
            <a:endParaRPr lang="en-GB" sz="2400" dirty="0"/>
          </a:p>
        </p:txBody>
      </p:sp>
    </p:spTree>
    <p:extLst>
      <p:ext uri="{BB962C8B-B14F-4D97-AF65-F5344CB8AC3E}">
        <p14:creationId xmlns:p14="http://schemas.microsoft.com/office/powerpoint/2010/main" val="3926688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Plenary</a:t>
            </a:r>
          </a:p>
        </p:txBody>
      </p:sp>
      <p:sp>
        <p:nvSpPr>
          <p:cNvPr id="3" name="Content Placeholder 2"/>
          <p:cNvSpPr>
            <a:spLocks noGrp="1"/>
          </p:cNvSpPr>
          <p:nvPr>
            <p:ph idx="1"/>
          </p:nvPr>
        </p:nvSpPr>
        <p:spPr>
          <a:xfrm>
            <a:off x="768096" y="2285999"/>
            <a:ext cx="7290055" cy="2044461"/>
          </a:xfrm>
          <a:solidFill>
            <a:srgbClr val="FFFFCC"/>
          </a:solidFill>
        </p:spPr>
        <p:txBody>
          <a:bodyPr>
            <a:normAutofit/>
          </a:bodyPr>
          <a:lstStyle/>
          <a:p>
            <a:pPr algn="ctr"/>
            <a:r>
              <a:rPr lang="en-GB" sz="2400" dirty="0"/>
              <a:t>In thinking back to our lesson on healthy romantic relationships, regardless of what type of relationship you are in, what is the most important thing to remember?</a:t>
            </a:r>
          </a:p>
          <a:p>
            <a:pPr algn="ctr"/>
            <a:r>
              <a:rPr lang="en-GB" sz="2400" dirty="0"/>
              <a:t>Why is this important regardless of whether the relationship is same-sex or not? </a:t>
            </a:r>
          </a:p>
        </p:txBody>
      </p:sp>
    </p:spTree>
    <p:extLst>
      <p:ext uri="{BB962C8B-B14F-4D97-AF65-F5344CB8AC3E}">
        <p14:creationId xmlns:p14="http://schemas.microsoft.com/office/powerpoint/2010/main" val="2728304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Available help - </a:t>
            </a:r>
          </a:p>
        </p:txBody>
      </p:sp>
      <p:sp>
        <p:nvSpPr>
          <p:cNvPr id="3" name="Content Placeholder 2"/>
          <p:cNvSpPr>
            <a:spLocks noGrp="1"/>
          </p:cNvSpPr>
          <p:nvPr>
            <p:ph idx="1"/>
          </p:nvPr>
        </p:nvSpPr>
        <p:spPr>
          <a:xfrm>
            <a:off x="768095" y="2286001"/>
            <a:ext cx="7290055" cy="3624146"/>
          </a:xfrm>
        </p:spPr>
        <p:txBody>
          <a:bodyPr>
            <a:normAutofit/>
          </a:bodyPr>
          <a:lstStyle/>
          <a:p>
            <a:pPr>
              <a:buFont typeface="Wingdings" panose="05000000000000000000" pitchFamily="2" charset="2"/>
              <a:buChar char="v"/>
            </a:pPr>
            <a:r>
              <a:rPr lang="en-GB" b="1" dirty="0"/>
              <a:t>At school: </a:t>
            </a:r>
            <a:r>
              <a:rPr lang="en-GB" dirty="0"/>
              <a:t>Form Tutor, Ms Verrall, Mrs Holman, Ms Kaye, Ms James, Ms Marku or Mrs Carron. We are all here to support you. </a:t>
            </a:r>
          </a:p>
          <a:p>
            <a:pPr>
              <a:buFont typeface="Wingdings" panose="05000000000000000000" pitchFamily="2" charset="2"/>
              <a:buChar char="v"/>
            </a:pPr>
            <a:r>
              <a:rPr lang="en-GB" b="1" dirty="0"/>
              <a:t> Stonewall</a:t>
            </a:r>
            <a:r>
              <a:rPr lang="en-GB" dirty="0"/>
              <a:t> - For further information about LGBT+ and support, please see - </a:t>
            </a:r>
            <a:r>
              <a:rPr lang="en-GB" u="sng" dirty="0">
                <a:hlinkClick r:id="rId2"/>
              </a:rPr>
              <a:t>https://www.stonewall.org.uk/</a:t>
            </a:r>
            <a:endParaRPr lang="en-GB" u="sng" dirty="0"/>
          </a:p>
          <a:p>
            <a:pPr>
              <a:buFont typeface="Wingdings" panose="05000000000000000000" pitchFamily="2" charset="2"/>
              <a:buChar char="v"/>
            </a:pPr>
            <a:r>
              <a:rPr lang="en-GB" b="1" u="sng" dirty="0"/>
              <a:t> </a:t>
            </a:r>
            <a:r>
              <a:rPr lang="en-GB" b="1" dirty="0"/>
              <a:t>Switchboard</a:t>
            </a:r>
            <a:r>
              <a:rPr lang="en-GB" dirty="0"/>
              <a:t> (an LGBT+ Helpline) Accessed on - </a:t>
            </a:r>
            <a:r>
              <a:rPr lang="en-GB" u="sng" dirty="0">
                <a:hlinkClick r:id="rId3"/>
              </a:rPr>
              <a:t>http://switchboard.lgbt/</a:t>
            </a:r>
            <a:endParaRPr lang="en-GB" dirty="0"/>
          </a:p>
          <a:p>
            <a:pPr>
              <a:buFont typeface="Wingdings" panose="05000000000000000000" pitchFamily="2" charset="2"/>
              <a:buChar char="v"/>
            </a:pPr>
            <a:r>
              <a:rPr lang="en-GB" dirty="0"/>
              <a:t> </a:t>
            </a:r>
            <a:r>
              <a:rPr lang="en-GB" b="1" dirty="0"/>
              <a:t>The Proud Trust </a:t>
            </a:r>
            <a:r>
              <a:rPr lang="en-GB" dirty="0"/>
              <a:t>– For information about local support groups. Available on - </a:t>
            </a:r>
            <a:r>
              <a:rPr lang="en-GB" dirty="0">
                <a:hlinkClick r:id="rId4"/>
              </a:rPr>
              <a:t>https://www.theproudtrust.org/</a:t>
            </a:r>
            <a:endParaRPr lang="en-GB" dirty="0"/>
          </a:p>
          <a:p>
            <a:pPr>
              <a:buFont typeface="Wingdings" panose="05000000000000000000" pitchFamily="2" charset="2"/>
              <a:buChar char="v"/>
            </a:pPr>
            <a:r>
              <a:rPr lang="en-GB" dirty="0"/>
              <a:t> The </a:t>
            </a:r>
            <a:r>
              <a:rPr lang="en-GB" b="1" dirty="0"/>
              <a:t>Pride Youth Network </a:t>
            </a:r>
            <a:r>
              <a:rPr lang="en-GB" dirty="0"/>
              <a:t>is run by Miss Keith on Mondays in SF7, 1:30-2pm</a:t>
            </a:r>
          </a:p>
        </p:txBody>
      </p:sp>
    </p:spTree>
    <p:extLst>
      <p:ext uri="{BB962C8B-B14F-4D97-AF65-F5344CB8AC3E}">
        <p14:creationId xmlns:p14="http://schemas.microsoft.com/office/powerpoint/2010/main" val="3548387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386</TotalTime>
  <Words>1404</Words>
  <Application>Microsoft Office PowerPoint</Application>
  <PresentationFormat>On-screen Show (4:3)</PresentationFormat>
  <Paragraphs>106</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Tw Cen MT</vt:lpstr>
      <vt:lpstr>Tw Cen MT Condensed</vt:lpstr>
      <vt:lpstr>Wingdings</vt:lpstr>
      <vt:lpstr>Wingdings 3</vt:lpstr>
      <vt:lpstr>Integral</vt:lpstr>
      <vt:lpstr>What are same-sex relationships?</vt:lpstr>
      <vt:lpstr>Starter </vt:lpstr>
      <vt:lpstr>What is a same-sex relationship?</vt:lpstr>
      <vt:lpstr>Key words to understand </vt:lpstr>
      <vt:lpstr>Key words to understand </vt:lpstr>
      <vt:lpstr>The gender/sexuality spectrum</vt:lpstr>
      <vt:lpstr>Understanding same-sex relationships</vt:lpstr>
      <vt:lpstr>What is the law regarding same-sex relationships?</vt:lpstr>
      <vt:lpstr>What is the law regarding same-sex relationships?</vt:lpstr>
      <vt:lpstr>The first step – civil partnerships</vt:lpstr>
      <vt:lpstr>The second step - Same-sex marriages </vt:lpstr>
      <vt:lpstr>Understanding the wider history of legislation - </vt:lpstr>
      <vt:lpstr>The equality act and protected characteristics</vt:lpstr>
      <vt:lpstr>What is the law about same-sex marriages?</vt:lpstr>
      <vt:lpstr>Same-sex relationships –  key discussion</vt:lpstr>
      <vt:lpstr>What challenges might same-sex couples face that perhaps a heterosexual couple may not?</vt:lpstr>
      <vt:lpstr>Plenary</vt:lpstr>
      <vt:lpstr>Available help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are different types of romantic relations?</dc:title>
  <dc:creator>Lucinda Keith</dc:creator>
  <cp:lastModifiedBy>Rita Del-Giudice</cp:lastModifiedBy>
  <cp:revision>43</cp:revision>
  <dcterms:created xsi:type="dcterms:W3CDTF">2021-02-25T20:15:58Z</dcterms:created>
  <dcterms:modified xsi:type="dcterms:W3CDTF">2026-03-03T14:25:09Z</dcterms:modified>
</cp:coreProperties>
</file>