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64" r:id="rId3"/>
    <p:sldId id="265" r:id="rId4"/>
    <p:sldId id="257" r:id="rId5"/>
    <p:sldId id="262" r:id="rId6"/>
    <p:sldId id="258" r:id="rId7"/>
    <p:sldId id="259" r:id="rId8"/>
    <p:sldId id="260" r:id="rId9"/>
    <p:sldId id="261" r:id="rId10"/>
    <p:sldId id="266" r:id="rId11"/>
    <p:sldId id="263" r:id="rId12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585E8-DF9A-4468-8730-5FCDA6B17811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A19B41-7181-47F0-9336-1EF106CF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7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78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311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52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2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89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28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09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057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122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431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9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DE50A-2E76-4833-B4AA-5501052FB0E4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28BD8-FD73-44A4-8B59-1503B733BC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63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odford.redbridge.sch.uk/page/?title=gcse+sUBJECTS+AT+A+GLANCE&amp;pid=334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odford.redbridge.sch.uk/page/?title=Examinations&amp;pid=87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CURRICULUM, RULES AND REGULATIONS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940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KEY STAGE 4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CORE (OR COMPULSORY) CURRICULUM:</a:t>
            </a:r>
          </a:p>
          <a:p>
            <a:pPr marL="0" indent="0">
              <a:buNone/>
            </a:pPr>
            <a:r>
              <a:rPr lang="en-GB" dirty="0" smtClean="0"/>
              <a:t>Examined:	Biology			Chemistry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English Language		English Literature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Mathematics		Physics</a:t>
            </a:r>
          </a:p>
          <a:p>
            <a:pPr marL="0" indent="0">
              <a:buNone/>
            </a:pPr>
            <a:r>
              <a:rPr lang="en-GB" dirty="0" smtClean="0"/>
              <a:t>Non-Exam:	Physical Education		PSHCE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Religious Studies</a:t>
            </a:r>
          </a:p>
          <a:p>
            <a:pPr marL="0" indent="0">
              <a:buNone/>
            </a:pPr>
            <a:r>
              <a:rPr lang="en-GB" b="1" dirty="0" smtClean="0"/>
              <a:t>NON-CORE (OPTIONAL) CURRICULUM:</a:t>
            </a:r>
          </a:p>
          <a:p>
            <a:pPr marL="0" indent="0">
              <a:buNone/>
            </a:pPr>
            <a:r>
              <a:rPr lang="en-GB" dirty="0" smtClean="0"/>
              <a:t>Four GCSEs, including one Humanities and one Language subject.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622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EXAMINATIONS AND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9984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All grading is by terminal examination at the end of Year 11, with the following exceptions: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Art					40%</a:t>
            </a:r>
          </a:p>
          <a:p>
            <a:pPr marL="0" indent="0">
              <a:buNone/>
            </a:pPr>
            <a:r>
              <a:rPr lang="en-GB" dirty="0" smtClean="0"/>
              <a:t>Design Technology			50%</a:t>
            </a:r>
          </a:p>
          <a:p>
            <a:pPr marL="0" indent="0">
              <a:buNone/>
            </a:pPr>
            <a:r>
              <a:rPr lang="en-GB" dirty="0" smtClean="0"/>
              <a:t>Food Preparation &amp; Nutrition	50%</a:t>
            </a:r>
          </a:p>
          <a:p>
            <a:pPr marL="0" indent="0">
              <a:buNone/>
            </a:pPr>
            <a:r>
              <a:rPr lang="en-GB" dirty="0" smtClean="0"/>
              <a:t>Music					70%</a:t>
            </a:r>
          </a:p>
          <a:p>
            <a:pPr marL="0" indent="0">
              <a:buNone/>
            </a:pPr>
            <a:r>
              <a:rPr lang="en-GB" dirty="0" smtClean="0"/>
              <a:t>Physical Education			60%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974080" y="582409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https://www.woodford.redbridge.sch.uk/page/?</a:t>
            </a:r>
            <a:r>
              <a:rPr lang="en-GB" dirty="0" smtClean="0">
                <a:hlinkClick r:id="rId3"/>
              </a:rPr>
              <a:t>title=gcse+sUBJECTS+AT+A+GLANCE&amp;pid=334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932815" y="2527069"/>
            <a:ext cx="4314305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There will be formal examinations for Year 10 towards the end of the current academic year.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They will also sit mock examinations in January 2024.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There will be other assessments as deemed appropriate on a departmental basis.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6666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WRITTEN EXAMINATIONS &amp; ON-SCREEN TESTS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not bring forbidden items into the exam room.</a:t>
            </a:r>
          </a:p>
          <a:p>
            <a:r>
              <a:rPr lang="en-GB" dirty="0" smtClean="0"/>
              <a:t>Doing so unintentionally is not accepted as a defence.</a:t>
            </a:r>
          </a:p>
          <a:p>
            <a:r>
              <a:rPr lang="en-GB" dirty="0" smtClean="0"/>
              <a:t>Do not communicate (or appear to communicate) in any way with another candidate.</a:t>
            </a:r>
          </a:p>
          <a:p>
            <a:r>
              <a:rPr lang="en-GB" dirty="0" smtClean="0"/>
              <a:t>Inform the school </a:t>
            </a:r>
            <a:r>
              <a:rPr lang="en-GB" b="1" dirty="0" smtClean="0"/>
              <a:t>in advance </a:t>
            </a:r>
            <a:r>
              <a:rPr lang="en-GB" dirty="0" smtClean="0"/>
              <a:t>if there is a medical or any other issue that might seriously affect examination performance.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6122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NON-EXAMINED ASSESSMENT &amp; COURSEWORK </a:t>
            </a:r>
            <a:r>
              <a:rPr lang="en-GB" dirty="0" smtClean="0"/>
              <a:t>(1)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dirty="0"/>
              <a:t>Generic name applied to any form of assessment which contributes to the candidate’s overall grade which does not form part of the terminal examination.</a:t>
            </a:r>
          </a:p>
          <a:p>
            <a:pPr lvl="0"/>
            <a:r>
              <a:rPr lang="en-GB" dirty="0"/>
              <a:t>Takes place in Art, </a:t>
            </a:r>
            <a:r>
              <a:rPr lang="en-GB" dirty="0" smtClean="0"/>
              <a:t>Design </a:t>
            </a:r>
            <a:r>
              <a:rPr lang="en-GB" dirty="0"/>
              <a:t>Technology, Food &amp; Nutrition, Music &amp; PE</a:t>
            </a:r>
          </a:p>
          <a:p>
            <a:pPr lvl="0"/>
            <a:r>
              <a:rPr lang="en-GB" dirty="0"/>
              <a:t>Work usually marked in school, then sent to exam boards for moderation.</a:t>
            </a:r>
          </a:p>
          <a:p>
            <a:pPr lvl="0"/>
            <a:r>
              <a:rPr lang="en-GB" dirty="0"/>
              <a:t>Takes two forms: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/>
              <a:t>In a normal timetabled lesson or other defined session under supervision, just like an exam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/>
              <a:t>Under supervision with controlled access to resources, but not in examined conditions.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467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NON-EXAMINED ASSESSMENT &amp; COURSEWORK (2)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 submitted must be your own.</a:t>
            </a:r>
          </a:p>
          <a:p>
            <a:r>
              <a:rPr lang="en-GB" dirty="0" smtClean="0"/>
              <a:t>Do not copy or paraphrase someone else’s or allow anyone to copy or paraphrase yours.</a:t>
            </a:r>
          </a:p>
          <a:p>
            <a:r>
              <a:rPr lang="en-GB" dirty="0" smtClean="0"/>
              <a:t>Reference properly any sources of information that you have used.</a:t>
            </a:r>
          </a:p>
          <a:p>
            <a:r>
              <a:rPr lang="en-GB" dirty="0" smtClean="0"/>
              <a:t>You must sign an authentication sheet.</a:t>
            </a:r>
          </a:p>
          <a:p>
            <a:pPr marL="0" indent="0">
              <a:buNone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287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MOBILE PHONES &amp; SOCIAL 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Strictly forbidden in all examinations.</a:t>
            </a:r>
          </a:p>
          <a:p>
            <a:r>
              <a:rPr lang="en-GB" dirty="0" smtClean="0"/>
              <a:t>Report any suspicious use of social media – </a:t>
            </a:r>
            <a:r>
              <a:rPr lang="en-GB" dirty="0" err="1" smtClean="0"/>
              <a:t>eg</a:t>
            </a:r>
            <a:r>
              <a:rPr lang="en-GB" dirty="0" smtClean="0"/>
              <a:t> receipt of assessment-related material, rumours about exam content.</a:t>
            </a:r>
          </a:p>
          <a:p>
            <a:r>
              <a:rPr lang="en-GB" dirty="0" smtClean="0"/>
              <a:t>Do not use social media to copy or collaborate beyond what is permitted.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8587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PENALTIES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Disqualification from part of an assessment (</a:t>
            </a:r>
            <a:r>
              <a:rPr lang="en-GB" dirty="0" err="1" smtClean="0"/>
              <a:t>eg</a:t>
            </a:r>
            <a:r>
              <a:rPr lang="en-GB" dirty="0" smtClean="0"/>
              <a:t> a coursework question).</a:t>
            </a:r>
          </a:p>
          <a:p>
            <a:r>
              <a:rPr lang="en-GB" dirty="0" smtClean="0"/>
              <a:t>Disqualification from the whole assessment (</a:t>
            </a:r>
            <a:r>
              <a:rPr lang="en-GB" dirty="0" err="1" smtClean="0"/>
              <a:t>eg</a:t>
            </a:r>
            <a:r>
              <a:rPr lang="en-GB" dirty="0" smtClean="0"/>
              <a:t> the whole piece of coursework or examination paper).</a:t>
            </a:r>
          </a:p>
          <a:p>
            <a:r>
              <a:rPr lang="en-GB" dirty="0" smtClean="0"/>
              <a:t>Disqualification from a whole subject.</a:t>
            </a:r>
          </a:p>
          <a:p>
            <a:r>
              <a:rPr lang="en-GB" dirty="0" smtClean="0"/>
              <a:t>Disqualification from all subjects administered by the relevant examination board.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5936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86702"/>
          </a:xfrm>
        </p:spPr>
        <p:txBody>
          <a:bodyPr/>
          <a:lstStyle/>
          <a:p>
            <a:pPr lvl="0"/>
            <a:r>
              <a:rPr lang="en-GB" dirty="0" smtClean="0"/>
              <a:t>Do not be absent from NEA sessions. Treated </a:t>
            </a:r>
            <a:r>
              <a:rPr lang="en-GB" dirty="0"/>
              <a:t>like a public examination. </a:t>
            </a:r>
            <a:r>
              <a:rPr lang="en-GB" dirty="0" smtClean="0"/>
              <a:t>May </a:t>
            </a:r>
            <a:r>
              <a:rPr lang="en-GB" dirty="0"/>
              <a:t>require a doctor’s </a:t>
            </a:r>
            <a:r>
              <a:rPr lang="en-GB" dirty="0" smtClean="0"/>
              <a:t>note.</a:t>
            </a:r>
            <a:endParaRPr lang="en-GB" dirty="0"/>
          </a:p>
          <a:p>
            <a:pPr lvl="0"/>
            <a:r>
              <a:rPr lang="en-GB" dirty="0"/>
              <a:t>Limited opportunities to make up for lost time, but exam board regulations are strict on how lenient we can be regarding time frames.</a:t>
            </a:r>
          </a:p>
          <a:p>
            <a:r>
              <a:rPr lang="en-GB" dirty="0" smtClean="0"/>
              <a:t>Always err on the side of caution.</a:t>
            </a:r>
          </a:p>
          <a:p>
            <a:r>
              <a:rPr lang="en-GB" dirty="0" smtClean="0"/>
              <a:t>If unsure, ask your teacher.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3977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further information on regulations, follow this link: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https://www.woodford.redbridge.sch.uk/page/?</a:t>
            </a:r>
            <a:r>
              <a:rPr lang="en-GB" dirty="0" smtClean="0">
                <a:hlinkClick r:id="rId3"/>
              </a:rPr>
              <a:t>title=Examinations&amp;pid=87</a:t>
            </a:r>
            <a:endParaRPr lang="en-GB" dirty="0" smtClean="0"/>
          </a:p>
          <a:p>
            <a:r>
              <a:rPr lang="en-GB" dirty="0" smtClean="0"/>
              <a:t>This section of the website is updated regularly.</a:t>
            </a:r>
          </a:p>
          <a:p>
            <a:r>
              <a:rPr lang="en-GB" dirty="0" smtClean="0"/>
              <a:t>Exam briefings will also take place nearer the time.</a:t>
            </a:r>
          </a:p>
          <a:p>
            <a:r>
              <a:rPr lang="en-GB" dirty="0" smtClean="0"/>
              <a:t>Ignorance is not a defence.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078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ADDITIONAL GCSEs &amp; EARLY ENTRY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10 GCSEs quite sufficient. Possible exception home language.</a:t>
            </a:r>
          </a:p>
          <a:p>
            <a:pPr lvl="0"/>
            <a:r>
              <a:rPr lang="en-GB" dirty="0" smtClean="0"/>
              <a:t>Early </a:t>
            </a:r>
            <a:r>
              <a:rPr lang="en-GB" dirty="0"/>
              <a:t>entry disrupts </a:t>
            </a:r>
            <a:r>
              <a:rPr lang="en-GB" dirty="0" smtClean="0"/>
              <a:t>departmental planning of delivery and </a:t>
            </a:r>
            <a:r>
              <a:rPr lang="en-GB" dirty="0"/>
              <a:t>often causes demotivation in lessons, having negative impact on other students.</a:t>
            </a:r>
          </a:p>
          <a:p>
            <a:pPr lvl="0"/>
            <a:r>
              <a:rPr lang="en-GB" dirty="0"/>
              <a:t>Pupils often do not achieve their best grade and have to re-sit. </a:t>
            </a:r>
            <a:endParaRPr lang="en-GB" dirty="0" smtClean="0"/>
          </a:p>
          <a:p>
            <a:pPr lvl="0"/>
            <a:r>
              <a:rPr lang="en-GB" dirty="0" smtClean="0"/>
              <a:t>Failure </a:t>
            </a:r>
            <a:r>
              <a:rPr lang="en-GB" dirty="0"/>
              <a:t>to study the subject properly in Year 11 means they often find it difficult to cope when taking it up again at A Level – particularly in Maths.</a:t>
            </a:r>
          </a:p>
          <a:p>
            <a:pPr lvl="0"/>
            <a:r>
              <a:rPr lang="en-GB" dirty="0"/>
              <a:t>Many HE institutions do not like early entry, </a:t>
            </a:r>
            <a:r>
              <a:rPr lang="en-GB" dirty="0" smtClean="0"/>
              <a:t>especially in Maths and Languages.</a:t>
            </a:r>
            <a:endParaRPr lang="en-GB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94231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666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THE CURRICULUM, RULES AND REGULATIONS</vt:lpstr>
      <vt:lpstr>THE KEY STAGE 4 CURRICULUM</vt:lpstr>
      <vt:lpstr>EXAMINATIONS AND ASSESSMENT</vt:lpstr>
      <vt:lpstr>WRITTEN EXAMINATIONS &amp; ON-SCREEN TESTS</vt:lpstr>
      <vt:lpstr>NON-EXAMINED ASSESSMENT &amp; COURSEWORK (1)</vt:lpstr>
      <vt:lpstr>NON-EXAMINED ASSESSMENT &amp; COURSEWORK (2)</vt:lpstr>
      <vt:lpstr>USE OF MOBILE PHONES &amp; SOCIAL MEDIA</vt:lpstr>
      <vt:lpstr>PENALTIES</vt:lpstr>
      <vt:lpstr>TOP TIPS</vt:lpstr>
      <vt:lpstr>DOCUMENTATION</vt:lpstr>
      <vt:lpstr>ADDITIONAL GCSEs &amp; EARLY ENTRY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RULES AND REGULATIONS</dc:title>
  <dc:creator>Colin Jenkins</dc:creator>
  <cp:lastModifiedBy>Colin Jenkins</cp:lastModifiedBy>
  <cp:revision>10</cp:revision>
  <cp:lastPrinted>2018-09-19T14:52:26Z</cp:lastPrinted>
  <dcterms:created xsi:type="dcterms:W3CDTF">2018-09-19T14:35:10Z</dcterms:created>
  <dcterms:modified xsi:type="dcterms:W3CDTF">2022-09-21T16:37:50Z</dcterms:modified>
</cp:coreProperties>
</file>