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2" r:id="rId3"/>
    <p:sldId id="261" r:id="rId4"/>
    <p:sldId id="263" r:id="rId5"/>
    <p:sldId id="262" r:id="rId6"/>
    <p:sldId id="308" r:id="rId7"/>
    <p:sldId id="410" r:id="rId8"/>
    <p:sldId id="412" r:id="rId9"/>
    <p:sldId id="281" r:id="rId10"/>
    <p:sldId id="288" r:id="rId11"/>
    <p:sldId id="299" r:id="rId12"/>
    <p:sldId id="309" r:id="rId13"/>
    <p:sldId id="293" r:id="rId14"/>
    <p:sldId id="294" r:id="rId15"/>
    <p:sldId id="289" r:id="rId16"/>
    <p:sldId id="306" r:id="rId17"/>
    <p:sldId id="310" r:id="rId18"/>
    <p:sldId id="413" r:id="rId19"/>
    <p:sldId id="311" r:id="rId20"/>
    <p:sldId id="300" r:id="rId21"/>
    <p:sldId id="302" r:id="rId22"/>
    <p:sldId id="301" r:id="rId23"/>
    <p:sldId id="267" r:id="rId24"/>
    <p:sldId id="265" r:id="rId25"/>
    <p:sldId id="257" r:id="rId26"/>
    <p:sldId id="296" r:id="rId27"/>
    <p:sldId id="297" r:id="rId28"/>
    <p:sldId id="258" r:id="rId29"/>
    <p:sldId id="268" r:id="rId30"/>
  </p:sldIdLst>
  <p:sldSz cx="12192000" cy="6858000"/>
  <p:notesSz cx="6865938" cy="9998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76" autoAdjust="0"/>
    <p:restoredTop sz="61254" autoAdjust="0"/>
  </p:normalViewPr>
  <p:slideViewPr>
    <p:cSldViewPr snapToGrid="0">
      <p:cViewPr varScale="1">
        <p:scale>
          <a:sx n="42" d="100"/>
          <a:sy n="42" d="100"/>
        </p:scale>
        <p:origin x="1782" y="42"/>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5240" cy="501640"/>
          </a:xfrm>
          <a:prstGeom prst="rect">
            <a:avLst/>
          </a:prstGeom>
        </p:spPr>
        <p:txBody>
          <a:bodyPr vert="horz" lIns="96359" tIns="48180" rIns="96359" bIns="48180" rtlCol="0"/>
          <a:lstStyle>
            <a:lvl1pPr algn="l">
              <a:defRPr sz="1300"/>
            </a:lvl1pPr>
          </a:lstStyle>
          <a:p>
            <a:endParaRPr lang="en-GB"/>
          </a:p>
        </p:txBody>
      </p:sp>
      <p:sp>
        <p:nvSpPr>
          <p:cNvPr id="3" name="Date Placeholder 2"/>
          <p:cNvSpPr>
            <a:spLocks noGrp="1"/>
          </p:cNvSpPr>
          <p:nvPr>
            <p:ph type="dt" idx="1"/>
          </p:nvPr>
        </p:nvSpPr>
        <p:spPr>
          <a:xfrm>
            <a:off x="3889109" y="0"/>
            <a:ext cx="2975240" cy="501640"/>
          </a:xfrm>
          <a:prstGeom prst="rect">
            <a:avLst/>
          </a:prstGeom>
        </p:spPr>
        <p:txBody>
          <a:bodyPr vert="horz" lIns="96359" tIns="48180" rIns="96359" bIns="48180" rtlCol="0"/>
          <a:lstStyle>
            <a:lvl1pPr algn="r">
              <a:defRPr sz="1300"/>
            </a:lvl1pPr>
          </a:lstStyle>
          <a:p>
            <a:fld id="{E6333222-28E9-4A35-A93B-D95AF55FDB17}" type="datetimeFigureOut">
              <a:rPr lang="en-GB" smtClean="0"/>
              <a:t>09/11/2022</a:t>
            </a:fld>
            <a:endParaRPr lang="en-GB"/>
          </a:p>
        </p:txBody>
      </p:sp>
      <p:sp>
        <p:nvSpPr>
          <p:cNvPr id="4" name="Slide Image Placeholder 3"/>
          <p:cNvSpPr>
            <a:spLocks noGrp="1" noRot="1" noChangeAspect="1"/>
          </p:cNvSpPr>
          <p:nvPr>
            <p:ph type="sldImg" idx="2"/>
          </p:nvPr>
        </p:nvSpPr>
        <p:spPr>
          <a:xfrm>
            <a:off x="434975" y="1249363"/>
            <a:ext cx="5997575" cy="3375025"/>
          </a:xfrm>
          <a:prstGeom prst="rect">
            <a:avLst/>
          </a:prstGeom>
          <a:noFill/>
          <a:ln w="12700">
            <a:solidFill>
              <a:prstClr val="black"/>
            </a:solidFill>
          </a:ln>
        </p:spPr>
        <p:txBody>
          <a:bodyPr vert="horz" lIns="96359" tIns="48180" rIns="96359" bIns="48180" rtlCol="0" anchor="ctr"/>
          <a:lstStyle/>
          <a:p>
            <a:endParaRPr lang="en-GB"/>
          </a:p>
        </p:txBody>
      </p:sp>
      <p:sp>
        <p:nvSpPr>
          <p:cNvPr id="5" name="Notes Placeholder 4"/>
          <p:cNvSpPr>
            <a:spLocks noGrp="1"/>
          </p:cNvSpPr>
          <p:nvPr>
            <p:ph type="body" sz="quarter" idx="3"/>
          </p:nvPr>
        </p:nvSpPr>
        <p:spPr>
          <a:xfrm>
            <a:off x="686594" y="4811574"/>
            <a:ext cx="5492750" cy="3936742"/>
          </a:xfrm>
          <a:prstGeom prst="rect">
            <a:avLst/>
          </a:prstGeom>
        </p:spPr>
        <p:txBody>
          <a:bodyPr vert="horz" lIns="96359" tIns="48180" rIns="96359" bIns="4818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96437"/>
            <a:ext cx="2975240" cy="501639"/>
          </a:xfrm>
          <a:prstGeom prst="rect">
            <a:avLst/>
          </a:prstGeom>
        </p:spPr>
        <p:txBody>
          <a:bodyPr vert="horz" lIns="96359" tIns="48180" rIns="96359" bIns="48180" rtlCol="0" anchor="b"/>
          <a:lstStyle>
            <a:lvl1pPr algn="l">
              <a:defRPr sz="1300"/>
            </a:lvl1pPr>
          </a:lstStyle>
          <a:p>
            <a:endParaRPr lang="en-GB"/>
          </a:p>
        </p:txBody>
      </p:sp>
      <p:sp>
        <p:nvSpPr>
          <p:cNvPr id="7" name="Slide Number Placeholder 6"/>
          <p:cNvSpPr>
            <a:spLocks noGrp="1"/>
          </p:cNvSpPr>
          <p:nvPr>
            <p:ph type="sldNum" sz="quarter" idx="5"/>
          </p:nvPr>
        </p:nvSpPr>
        <p:spPr>
          <a:xfrm>
            <a:off x="3889109" y="9496437"/>
            <a:ext cx="2975240" cy="501639"/>
          </a:xfrm>
          <a:prstGeom prst="rect">
            <a:avLst/>
          </a:prstGeom>
        </p:spPr>
        <p:txBody>
          <a:bodyPr vert="horz" lIns="96359" tIns="48180" rIns="96359" bIns="48180" rtlCol="0" anchor="b"/>
          <a:lstStyle>
            <a:lvl1pPr algn="r">
              <a:defRPr sz="1300"/>
            </a:lvl1pPr>
          </a:lstStyle>
          <a:p>
            <a:fld id="{37B0E0A9-A2D0-40BC-A8A1-3A4DE2DD3F13}" type="slidenum">
              <a:rPr lang="en-GB" smtClean="0"/>
              <a:t>‹#›</a:t>
            </a:fld>
            <a:endParaRPr lang="en-GB"/>
          </a:p>
        </p:txBody>
      </p:sp>
    </p:spTree>
    <p:extLst>
      <p:ext uri="{BB962C8B-B14F-4D97-AF65-F5344CB8AC3E}">
        <p14:creationId xmlns:p14="http://schemas.microsoft.com/office/powerpoint/2010/main" val="25397993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facebook.com/hashtag/colchester?__eep__=6&amp;__cft__%5b0%5d=AZU7yVdqdFUuNqawYhGb_t3kQetrgtR1fDJxazEDpiDJulAVZS-26JbYqiAZ2aiDmNnBVZvbpJyz67OCUHdLDS5Y-6LfHivj1J-BTJhXCOeHcRZXbgOLp3IPP68sNmbNGHytPUNAUVORjaiMsus9Lp2_Kh3eQNLpda5MALwt1UlsEEdea1A1oksQuBYWqcWfqFqDAUyA73Ut82PoqhdcRwJ0&amp;__tn__=*NK-R"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1</a:t>
            </a:fld>
            <a:endParaRPr lang="en-GB"/>
          </a:p>
        </p:txBody>
      </p:sp>
    </p:spTree>
    <p:extLst>
      <p:ext uri="{BB962C8B-B14F-4D97-AF65-F5344CB8AC3E}">
        <p14:creationId xmlns:p14="http://schemas.microsoft.com/office/powerpoint/2010/main" val="32115500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2</a:t>
            </a:fld>
            <a:endParaRPr lang="en-GB"/>
          </a:p>
        </p:txBody>
      </p:sp>
    </p:spTree>
    <p:extLst>
      <p:ext uri="{BB962C8B-B14F-4D97-AF65-F5344CB8AC3E}">
        <p14:creationId xmlns:p14="http://schemas.microsoft.com/office/powerpoint/2010/main" val="26425439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Being aware of possible threats that online activity can bring, and how to deal with them. </a:t>
            </a:r>
          </a:p>
          <a:p>
            <a:endParaRPr lang="en-GB" dirty="0"/>
          </a:p>
          <a:p>
            <a:pPr>
              <a:buFont typeface="+mj-lt"/>
              <a:buAutoNum type="arabicPeriod"/>
            </a:pPr>
            <a:r>
              <a:rPr lang="en-GB" b="1" dirty="0"/>
              <a:t>Conduct</a:t>
            </a:r>
            <a:r>
              <a:rPr lang="en-GB" dirty="0"/>
              <a:t>: children’s behaviour may put them at risk</a:t>
            </a:r>
          </a:p>
          <a:p>
            <a:pPr>
              <a:buFont typeface="+mj-lt"/>
              <a:buAutoNum type="arabicPeriod"/>
            </a:pPr>
            <a:r>
              <a:rPr lang="en-GB" b="1" dirty="0"/>
              <a:t>Content</a:t>
            </a:r>
            <a:r>
              <a:rPr lang="en-GB" dirty="0"/>
              <a:t>: access to inappropriate or unreliable content may put children at risk </a:t>
            </a:r>
          </a:p>
          <a:p>
            <a:pPr>
              <a:buFont typeface="+mj-lt"/>
              <a:buAutoNum type="arabicPeriod"/>
            </a:pPr>
            <a:r>
              <a:rPr lang="en-GB" b="1" dirty="0"/>
              <a:t>Contact</a:t>
            </a:r>
            <a:r>
              <a:rPr lang="en-GB" dirty="0"/>
              <a:t>: interaction with unsuitable, unpleasant or dangerous people may put children at risk</a:t>
            </a:r>
          </a:p>
          <a:p>
            <a:pPr>
              <a:buFont typeface="+mj-lt"/>
              <a:buAutoNum type="arabicPeriod"/>
            </a:pPr>
            <a:r>
              <a:rPr lang="en-GB" b="1" dirty="0"/>
              <a:t>Commercialism</a:t>
            </a:r>
            <a:r>
              <a:rPr lang="en-GB" dirty="0"/>
              <a:t>: children’s use of platforms with hidden costs may put them at risk. In app purchases, in-game items etc. </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3</a:t>
            </a:fld>
            <a:endParaRPr lang="en-GB"/>
          </a:p>
        </p:txBody>
      </p:sp>
    </p:spTree>
    <p:extLst>
      <p:ext uri="{BB962C8B-B14F-4D97-AF65-F5344CB8AC3E}">
        <p14:creationId xmlns:p14="http://schemas.microsoft.com/office/powerpoint/2010/main" val="2258387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Websites and apps that allow the creation or sharing of social information</a:t>
            </a:r>
          </a:p>
          <a:p>
            <a:r>
              <a:rPr lang="en-GB" dirty="0"/>
              <a:t>Promote creation and sharing of content</a:t>
            </a:r>
          </a:p>
          <a:p>
            <a:r>
              <a:rPr lang="en-GB" dirty="0"/>
              <a:t>Join people up into social networks</a:t>
            </a:r>
          </a:p>
          <a:p>
            <a:r>
              <a:rPr lang="en-GB" dirty="0"/>
              <a:t>Keep in touch with friends, connect with new people, share photos and videos</a:t>
            </a:r>
          </a:p>
          <a:p>
            <a:r>
              <a:rPr lang="en-GB" dirty="0">
                <a:highlight>
                  <a:srgbClr val="FFFF00"/>
                </a:highlight>
              </a:rPr>
              <a:t>Over 13’s</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4</a:t>
            </a:fld>
            <a:endParaRPr lang="en-GB"/>
          </a:p>
        </p:txBody>
      </p:sp>
    </p:spTree>
    <p:extLst>
      <p:ext uri="{BB962C8B-B14F-4D97-AF65-F5344CB8AC3E}">
        <p14:creationId xmlns:p14="http://schemas.microsoft.com/office/powerpoint/2010/main" val="15638829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Potential risks include</a:t>
            </a:r>
          </a:p>
          <a:p>
            <a:endParaRPr lang="en-GB" dirty="0"/>
          </a:p>
          <a:p>
            <a:pPr>
              <a:buFont typeface="Arial" panose="020B0604020202020204" pitchFamily="34" charset="0"/>
              <a:buChar char="•"/>
            </a:pPr>
            <a:r>
              <a:rPr lang="en-GB" dirty="0"/>
              <a:t>Seeing inappropriate or harmful content</a:t>
            </a:r>
          </a:p>
          <a:p>
            <a:pPr>
              <a:buFont typeface="Arial" panose="020B0604020202020204" pitchFamily="34" charset="0"/>
              <a:buChar char="•"/>
            </a:pPr>
            <a:r>
              <a:rPr lang="en-GB" dirty="0"/>
              <a:t>Sharing private or personal information</a:t>
            </a:r>
          </a:p>
          <a:p>
            <a:pPr>
              <a:buFont typeface="Arial" panose="020B0604020202020204" pitchFamily="34" charset="0"/>
              <a:buChar char="•"/>
            </a:pPr>
            <a:r>
              <a:rPr lang="en-GB" dirty="0"/>
              <a:t>Misinformation</a:t>
            </a:r>
          </a:p>
          <a:p>
            <a:pPr>
              <a:buFont typeface="Arial" panose="020B0604020202020204" pitchFamily="34" charset="0"/>
              <a:buChar char="•"/>
            </a:pPr>
            <a:r>
              <a:rPr lang="en-GB" dirty="0"/>
              <a:t>Inappropriate contact with other young people or adults</a:t>
            </a:r>
          </a:p>
          <a:p>
            <a:r>
              <a:rPr lang="en-GB" dirty="0"/>
              <a:t>The promotion of harmful or illegal behaviour or conduct</a:t>
            </a:r>
          </a:p>
          <a:p>
            <a:r>
              <a:rPr lang="en-GB" dirty="0"/>
              <a:t>Extreme views – extreme right wing / </a:t>
            </a:r>
            <a:r>
              <a:rPr lang="en-GB" dirty="0" err="1"/>
              <a:t>conspirary</a:t>
            </a:r>
            <a:r>
              <a:rPr lang="en-GB" dirty="0"/>
              <a:t> theories</a:t>
            </a:r>
          </a:p>
          <a:p>
            <a:pPr>
              <a:buFont typeface="Arial" panose="020B0604020202020204" pitchFamily="34" charset="0"/>
              <a:buChar char="•"/>
            </a:pPr>
            <a:r>
              <a:rPr lang="en-GB" dirty="0"/>
              <a:t>Sharing location information</a:t>
            </a:r>
          </a:p>
          <a:p>
            <a:pPr>
              <a:buFont typeface="Arial" panose="020B0604020202020204" pitchFamily="34" charset="0"/>
              <a:buChar char="•"/>
            </a:pPr>
            <a:r>
              <a:rPr lang="en-GB" dirty="0"/>
              <a:t>Digital footprint</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5</a:t>
            </a:fld>
            <a:endParaRPr lang="en-GB"/>
          </a:p>
        </p:txBody>
      </p:sp>
    </p:spTree>
    <p:extLst>
      <p:ext uri="{BB962C8B-B14F-4D97-AF65-F5344CB8AC3E}">
        <p14:creationId xmlns:p14="http://schemas.microsoft.com/office/powerpoint/2010/main" val="27167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collectors – no longer have to hang around near bus stops with cameras</a:t>
            </a:r>
          </a:p>
          <a:p>
            <a:endParaRPr lang="en-GB" dirty="0"/>
          </a:p>
          <a:p>
            <a:r>
              <a:rPr lang="en-GB" dirty="0"/>
              <a:t>Can sit at home, browse social media and download pictures of young teens</a:t>
            </a:r>
          </a:p>
          <a:p>
            <a:endParaRPr lang="en-GB" dirty="0"/>
          </a:p>
          <a:p>
            <a:r>
              <a:rPr lang="en-GB" dirty="0"/>
              <a:t>These are then shared on private servers to other </a:t>
            </a:r>
            <a:r>
              <a:rPr lang="en-GB" dirty="0" err="1"/>
              <a:t>pedophiles</a:t>
            </a:r>
            <a:r>
              <a:rPr lang="en-GB" dirty="0"/>
              <a:t> </a:t>
            </a:r>
          </a:p>
          <a:p>
            <a:endParaRPr lang="en-GB" dirty="0"/>
          </a:p>
          <a:p>
            <a:r>
              <a:rPr lang="en-GB" dirty="0"/>
              <a:t>Easy for young girls to get 1000 followers if they promise to go live – one paedophile will share to friends, many followers quickly </a:t>
            </a:r>
          </a:p>
        </p:txBody>
      </p:sp>
      <p:sp>
        <p:nvSpPr>
          <p:cNvPr id="4" name="Slide Number Placeholder 3"/>
          <p:cNvSpPr>
            <a:spLocks noGrp="1"/>
          </p:cNvSpPr>
          <p:nvPr>
            <p:ph type="sldNum" sz="quarter" idx="5"/>
          </p:nvPr>
        </p:nvSpPr>
        <p:spPr/>
        <p:txBody>
          <a:bodyPr/>
          <a:lstStyle/>
          <a:p>
            <a:fld id="{37B0E0A9-A2D0-40BC-A8A1-3A4DE2DD3F13}" type="slidenum">
              <a:rPr lang="en-GB" smtClean="0"/>
              <a:t>6</a:t>
            </a:fld>
            <a:endParaRPr lang="en-GB"/>
          </a:p>
        </p:txBody>
      </p:sp>
    </p:spTree>
    <p:extLst>
      <p:ext uri="{BB962C8B-B14F-4D97-AF65-F5344CB8AC3E}">
        <p14:creationId xmlns:p14="http://schemas.microsoft.com/office/powerpoint/2010/main" val="41241860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Facebook’s own research shows that they are aware Instagram is harming teenagers.</a:t>
            </a:r>
          </a:p>
          <a:p>
            <a:r>
              <a:rPr lang="en-GB" dirty="0"/>
              <a:t>Makes body image issues worse for 1 in 3 teen girls. </a:t>
            </a:r>
          </a:p>
          <a:p>
            <a:r>
              <a:rPr lang="en-GB" dirty="0"/>
              <a:t>1 in 5 teens says that Instagram makes them feel worse about themselves.</a:t>
            </a:r>
          </a:p>
          <a:p>
            <a:r>
              <a:rPr lang="en-GB" dirty="0"/>
              <a:t>Of teens with suicidal thoughts, 13% said the desire came from Instagram</a:t>
            </a:r>
          </a:p>
          <a:p>
            <a:endParaRPr lang="en-GB" dirty="0"/>
          </a:p>
          <a:p>
            <a:r>
              <a:rPr lang="en-GB" dirty="0"/>
              <a:t>The “explore” page algorithm pushes more of the same images you’ve been looking at, so you’re encouraged to spend longer on the platform</a:t>
            </a:r>
          </a:p>
          <a:p>
            <a:r>
              <a:rPr lang="en-GB" dirty="0"/>
              <a:t>Start looking at “weight loss” images and you’ll be bombarded with many more of the same image</a:t>
            </a:r>
          </a:p>
          <a:p>
            <a:r>
              <a:rPr lang="en-GB" dirty="0"/>
              <a:t>Can push teens toward eating disorders, an unhealthy sense of their own bodies and depression</a:t>
            </a:r>
          </a:p>
          <a:p>
            <a:endParaRPr lang="en-GB" dirty="0"/>
          </a:p>
          <a:p>
            <a:endParaRPr lang="en-GB" dirty="0"/>
          </a:p>
          <a:p>
            <a:endParaRPr lang="en-GB" dirty="0"/>
          </a:p>
          <a:p>
            <a:r>
              <a:rPr lang="en-GB" dirty="0"/>
              <a:t>https://www.cnbc.com/2021/09/14/facebook-documents-show-how-toxic-instagram-is-for-teens-wsj.html </a:t>
            </a:r>
          </a:p>
          <a:p>
            <a:r>
              <a:rPr lang="en-GB" dirty="0"/>
              <a:t>https://archive.is/egPlc </a:t>
            </a:r>
          </a:p>
        </p:txBody>
      </p:sp>
      <p:sp>
        <p:nvSpPr>
          <p:cNvPr id="4" name="Slide Number Placeholder 3"/>
          <p:cNvSpPr>
            <a:spLocks noGrp="1"/>
          </p:cNvSpPr>
          <p:nvPr>
            <p:ph type="sldNum" sz="quarter" idx="5"/>
          </p:nvPr>
        </p:nvSpPr>
        <p:spPr/>
        <p:txBody>
          <a:bodyPr/>
          <a:lstStyle/>
          <a:p>
            <a:pPr>
              <a:defRPr/>
            </a:pPr>
            <a:fld id="{9125C997-B9F5-419C-B1AF-700CEAEFB413}" type="slidenum">
              <a:rPr lang="en-GB" smtClean="0"/>
              <a:pPr>
                <a:defRPr/>
              </a:pPr>
              <a:t>7</a:t>
            </a:fld>
            <a:endParaRPr lang="en-GB"/>
          </a:p>
        </p:txBody>
      </p:sp>
    </p:spTree>
    <p:extLst>
      <p:ext uri="{BB962C8B-B14F-4D97-AF65-F5344CB8AC3E}">
        <p14:creationId xmlns:p14="http://schemas.microsoft.com/office/powerpoint/2010/main" val="2735894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https://www.wsj.com/articles/facebook-knows-instagram-is-toxic-for-teen-girls-company-documents-show-11631620739</a:t>
            </a:r>
          </a:p>
        </p:txBody>
      </p:sp>
      <p:sp>
        <p:nvSpPr>
          <p:cNvPr id="4" name="Slide Number Placeholder 3"/>
          <p:cNvSpPr>
            <a:spLocks noGrp="1"/>
          </p:cNvSpPr>
          <p:nvPr>
            <p:ph type="sldNum" sz="quarter" idx="5"/>
          </p:nvPr>
        </p:nvSpPr>
        <p:spPr/>
        <p:txBody>
          <a:bodyPr/>
          <a:lstStyle/>
          <a:p>
            <a:pPr>
              <a:defRPr/>
            </a:pPr>
            <a:fld id="{9125C997-B9F5-419C-B1AF-700CEAEFB413}" type="slidenum">
              <a:rPr lang="en-GB" smtClean="0"/>
              <a:pPr>
                <a:defRPr/>
              </a:pPr>
              <a:t>8</a:t>
            </a:fld>
            <a:endParaRPr lang="en-GB"/>
          </a:p>
        </p:txBody>
      </p:sp>
    </p:spTree>
    <p:extLst>
      <p:ext uri="{BB962C8B-B14F-4D97-AF65-F5344CB8AC3E}">
        <p14:creationId xmlns:p14="http://schemas.microsoft.com/office/powerpoint/2010/main" val="3642865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Bullying can take place online or using technology. It is important that children know what to do if they or their friends are victims of online bullying.</a:t>
            </a:r>
          </a:p>
          <a:p>
            <a:endParaRPr lang="en-GB" dirty="0"/>
          </a:p>
          <a:p>
            <a:r>
              <a:rPr lang="en-GB" dirty="0"/>
              <a:t>Online bullying can happen in many different ways including unkind messages or comments, the sharing of embarrassing photos or exclusion from group chats</a:t>
            </a:r>
          </a:p>
          <a:p>
            <a:endParaRPr lang="en-GB" dirty="0"/>
          </a:p>
          <a:p>
            <a:r>
              <a:rPr lang="en-GB" dirty="0"/>
              <a:t>Children need to understand that their online actions can be just as hurtful as offline actions and that seeking to deliberately hurt or upset someone is always unacceptable. </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9</a:t>
            </a:fld>
            <a:endParaRPr lang="en-GB"/>
          </a:p>
        </p:txBody>
      </p:sp>
    </p:spTree>
    <p:extLst>
      <p:ext uri="{BB962C8B-B14F-4D97-AF65-F5344CB8AC3E}">
        <p14:creationId xmlns:p14="http://schemas.microsoft.com/office/powerpoint/2010/main" val="3511963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offender will build up a relationship with a child online</a:t>
            </a:r>
          </a:p>
          <a:p>
            <a:r>
              <a:rPr lang="en-GB" dirty="0"/>
              <a:t>Can take place over minutes, or years</a:t>
            </a:r>
          </a:p>
          <a:p>
            <a:r>
              <a:rPr lang="en-GB" dirty="0"/>
              <a:t>Offender may pretend to be another child (or multiple children)</a:t>
            </a:r>
          </a:p>
          <a:p>
            <a:r>
              <a:rPr lang="en-GB" dirty="0"/>
              <a:t>Offender may be able to make use of personal information the child or their friends has shared online – school/clubs/interests etc.</a:t>
            </a:r>
          </a:p>
          <a:p>
            <a:r>
              <a:rPr lang="en-GB" dirty="0"/>
              <a:t>May reward them with in-game items: </a:t>
            </a:r>
            <a:r>
              <a:rPr lang="en-GB" dirty="0" err="1"/>
              <a:t>Robucks</a:t>
            </a:r>
            <a:r>
              <a:rPr lang="en-GB" dirty="0"/>
              <a:t> /V-bucks / Skins</a:t>
            </a:r>
          </a:p>
          <a:p>
            <a:r>
              <a:rPr lang="en-GB" dirty="0"/>
              <a:t>Aim is to exploit children in two ways</a:t>
            </a:r>
          </a:p>
          <a:p>
            <a:pPr lvl="1"/>
            <a:r>
              <a:rPr lang="en-GB" dirty="0"/>
              <a:t>Online sexual abuse – tricked or coerced into sexual activity over chat, video or photos</a:t>
            </a:r>
          </a:p>
          <a:p>
            <a:pPr lvl="1"/>
            <a:r>
              <a:rPr lang="en-GB" dirty="0"/>
              <a:t>Physical meeting in order to abuse them</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11</a:t>
            </a:fld>
            <a:endParaRPr lang="en-GB"/>
          </a:p>
        </p:txBody>
      </p:sp>
    </p:spTree>
    <p:extLst>
      <p:ext uri="{BB962C8B-B14F-4D97-AF65-F5344CB8AC3E}">
        <p14:creationId xmlns:p14="http://schemas.microsoft.com/office/powerpoint/2010/main" val="38925355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Group Messaging / Chat /</a:t>
            </a:r>
            <a:r>
              <a:rPr lang="en-GB" dirty="0" err="1"/>
              <a:t>Voip</a:t>
            </a:r>
            <a:r>
              <a:rPr lang="en-GB" dirty="0"/>
              <a:t> App</a:t>
            </a:r>
          </a:p>
          <a:p>
            <a:endParaRPr lang="en-GB" dirty="0"/>
          </a:p>
          <a:p>
            <a:r>
              <a:rPr lang="en-GB" dirty="0"/>
              <a:t>Predator will aim to move a child out of a game/social media site and onto a private Discord server.</a:t>
            </a:r>
          </a:p>
          <a:p>
            <a:r>
              <a:rPr lang="en-GB" dirty="0"/>
              <a:t>Unfiltered/unmoderated</a:t>
            </a:r>
          </a:p>
          <a:p>
            <a:r>
              <a:rPr lang="en-GB" dirty="0"/>
              <a:t>Often goal is to get the child to send them an image. Any image from your phone is geotagged, and very easy to get location from.</a:t>
            </a:r>
          </a:p>
          <a:p>
            <a:endParaRPr lang="en-GB" dirty="0"/>
          </a:p>
          <a:p>
            <a:r>
              <a:rPr lang="en-GB" dirty="0"/>
              <a:t>Discord itself is not a banned site – but it’s full of lots of different servers – with different levels of security and moderation</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12</a:t>
            </a:fld>
            <a:endParaRPr lang="en-GB"/>
          </a:p>
        </p:txBody>
      </p:sp>
    </p:spTree>
    <p:extLst>
      <p:ext uri="{BB962C8B-B14F-4D97-AF65-F5344CB8AC3E}">
        <p14:creationId xmlns:p14="http://schemas.microsoft.com/office/powerpoint/2010/main" val="4203379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are the risks? </a:t>
            </a:r>
            <a:endParaRPr lang="en-GB" dirty="0"/>
          </a:p>
          <a:p>
            <a:r>
              <a:rPr lang="en-GB" dirty="0"/>
              <a:t>•</a:t>
            </a:r>
            <a:r>
              <a:rPr lang="en-GB" b="1" dirty="0"/>
              <a:t>Content. </a:t>
            </a:r>
            <a:r>
              <a:rPr lang="en-GB" dirty="0"/>
              <a:t>Children could be exposed to age inappropriate content, including sexual or violent content. </a:t>
            </a:r>
          </a:p>
          <a:p>
            <a:r>
              <a:rPr lang="en-GB" dirty="0"/>
              <a:t>•</a:t>
            </a:r>
            <a:r>
              <a:rPr lang="en-GB" b="1" dirty="0"/>
              <a:t>Offensive comments</a:t>
            </a:r>
            <a:r>
              <a:rPr lang="en-GB" dirty="0"/>
              <a:t>. If the live stream is public, viewers may be able to leave negative or inappropriate comments. </a:t>
            </a:r>
          </a:p>
          <a:p>
            <a:r>
              <a:rPr lang="en-GB" dirty="0"/>
              <a:t>•</a:t>
            </a:r>
            <a:r>
              <a:rPr lang="en-GB" b="1" dirty="0"/>
              <a:t>Live streaming is ‘in the moment’. </a:t>
            </a:r>
            <a:r>
              <a:rPr lang="en-GB" dirty="0"/>
              <a:t>This increases the risk of children and young people acting on impulse, and saying or doing something they’d be less likely to do offline. </a:t>
            </a:r>
          </a:p>
          <a:p>
            <a:r>
              <a:rPr lang="en-GB" dirty="0"/>
              <a:t>•</a:t>
            </a:r>
            <a:r>
              <a:rPr lang="en-GB" b="1" dirty="0"/>
              <a:t>Inappropriate contact. </a:t>
            </a:r>
            <a:r>
              <a:rPr lang="en-GB" dirty="0"/>
              <a:t>People seeking to harm children may attempt to trick them into engaging in sexual activity, flatter them with positive comments or gifts, or make threats to try to force them to do things they don’t want to do. </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13</a:t>
            </a:fld>
            <a:endParaRPr lang="en-GB"/>
          </a:p>
        </p:txBody>
      </p:sp>
    </p:spTree>
    <p:extLst>
      <p:ext uri="{BB962C8B-B14F-4D97-AF65-F5344CB8AC3E}">
        <p14:creationId xmlns:p14="http://schemas.microsoft.com/office/powerpoint/2010/main" val="6091117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b="1" dirty="0"/>
              <a:t>Talk to them. </a:t>
            </a:r>
            <a:r>
              <a:rPr lang="en-GB" dirty="0"/>
              <a:t>The best way you can protect your child is to talk with them about online life. And not just once: make this an ongoing conversation as part of your family life. </a:t>
            </a:r>
          </a:p>
          <a:p>
            <a:r>
              <a:rPr lang="en-GB" b="1" dirty="0"/>
              <a:t>Use devices in public spaces. </a:t>
            </a:r>
            <a:r>
              <a:rPr lang="en-GB" dirty="0"/>
              <a:t>Younger children should be closely supervised by an adult and live streaming should not take place in a private space, like the bedroom or bathroom. </a:t>
            </a:r>
          </a:p>
          <a:p>
            <a:r>
              <a:rPr lang="en-GB" b="1" dirty="0"/>
              <a:t>Privacy and safety settings</a:t>
            </a:r>
            <a:r>
              <a:rPr lang="en-GB" dirty="0"/>
              <a:t>. Go through the privacy and safety settings together with your child. Make sure only trusted friends and family they know offline can view their online profiles and videos. </a:t>
            </a:r>
          </a:p>
          <a:p>
            <a:r>
              <a:rPr lang="en-GB" b="1" dirty="0"/>
              <a:t>Be wary of requests to chat in private. </a:t>
            </a:r>
            <a:r>
              <a:rPr lang="en-GB" dirty="0"/>
              <a:t>Remind your child to be wary of people they meet online who want to chat to them in private, away from other people. </a:t>
            </a:r>
          </a:p>
          <a:p>
            <a:r>
              <a:rPr lang="en-GB" b="1" dirty="0"/>
              <a:t>Support and Reporting. </a:t>
            </a:r>
            <a:r>
              <a:rPr lang="en-GB" dirty="0"/>
              <a:t>It’s really important that your child knows how to get support. Remind them that they can always speak to you or another adult they trust if they have any worries. Talk to them about how to report to social media platforms or CEOP if they're concerned about contact from an adult. </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t>
            </a:r>
            <a:r>
              <a:rPr lang="en-GB" sz="1200" b="0" i="1" kern="1200" dirty="0">
                <a:solidFill>
                  <a:schemeClr val="tx1"/>
                </a:solidFill>
                <a:effectLst/>
                <a:latin typeface="+mn-lt"/>
                <a:ea typeface="+mn-ea"/>
                <a:cs typeface="+mn-cs"/>
              </a:rPr>
              <a:t>Note</a:t>
            </a:r>
            <a:r>
              <a:rPr lang="en-GB" sz="1200" b="0" i="1" kern="1200" baseline="0" dirty="0">
                <a:solidFill>
                  <a:schemeClr val="tx1"/>
                </a:solidFill>
                <a:effectLst/>
                <a:latin typeface="+mn-lt"/>
                <a:ea typeface="+mn-ea"/>
                <a:cs typeface="+mn-cs"/>
              </a:rPr>
              <a:t> – a specific Live Streaming presentation for parents/carers can be downloaded from www.thinkuknow.co.uk/professionals/resources/live-streaming</a:t>
            </a:r>
            <a:r>
              <a:rPr lang="en-GB" sz="1200" b="0" i="0" kern="1200" baseline="0" dirty="0">
                <a:solidFill>
                  <a:schemeClr val="tx1"/>
                </a:solidFill>
                <a:effectLst/>
                <a:latin typeface="+mn-lt"/>
                <a:ea typeface="+mn-ea"/>
                <a:cs typeface="+mn-cs"/>
              </a:rPr>
              <a:t>)</a:t>
            </a:r>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14</a:t>
            </a:fld>
            <a:endParaRPr lang="en-GB"/>
          </a:p>
        </p:txBody>
      </p:sp>
    </p:spTree>
    <p:extLst>
      <p:ext uri="{BB962C8B-B14F-4D97-AF65-F5344CB8AC3E}">
        <p14:creationId xmlns:p14="http://schemas.microsoft.com/office/powerpoint/2010/main" val="1937308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risks</a:t>
            </a:r>
          </a:p>
          <a:p>
            <a:pPr marL="361348" indent="-361348">
              <a:buFont typeface="Courier New" panose="02070309020205020404" pitchFamily="49" charset="0"/>
              <a:buChar char="o"/>
            </a:pPr>
            <a:r>
              <a:rPr lang="en-GB" dirty="0"/>
              <a:t>Inappropriate content. They may, see something not intended for them – extreme animal cruelty, suicide, sexual content</a:t>
            </a:r>
          </a:p>
          <a:p>
            <a:pPr marL="361348" indent="-361348">
              <a:buFont typeface="Courier New" panose="02070309020205020404" pitchFamily="49" charset="0"/>
              <a:buChar char="o"/>
            </a:pPr>
            <a:r>
              <a:rPr lang="en-GB" dirty="0"/>
              <a:t>They can be exposed to unsuitable videos through a link they’ve found or been sent, or an app they’ve downloaded</a:t>
            </a:r>
          </a:p>
          <a:p>
            <a:pPr marL="361348" indent="-361348">
              <a:buFont typeface="Courier New" panose="02070309020205020404" pitchFamily="49" charset="0"/>
              <a:buChar char="o"/>
            </a:pPr>
            <a:r>
              <a:rPr lang="en-GB" dirty="0"/>
              <a:t>They are curious and they may go looking for content</a:t>
            </a:r>
          </a:p>
          <a:p>
            <a:pPr marL="361348" indent="-361348">
              <a:buFont typeface="Courier New" panose="02070309020205020404" pitchFamily="49" charset="0"/>
              <a:buChar char="o"/>
            </a:pPr>
            <a:r>
              <a:rPr lang="en-GB" dirty="0"/>
              <a:t>Imitating the things they see. Dangerous stunts etc. </a:t>
            </a:r>
          </a:p>
          <a:p>
            <a:pPr marL="361348" indent="-361348">
              <a:buFont typeface="Courier New" panose="02070309020205020404" pitchFamily="49" charset="0"/>
              <a:buChar char="o"/>
            </a:pPr>
            <a:r>
              <a:rPr lang="en-GB" dirty="0"/>
              <a:t>Some are intended to get children to show their bodies off (headstand challenge)</a:t>
            </a:r>
          </a:p>
          <a:p>
            <a:endParaRPr lang="en-GB" b="0" dirty="0"/>
          </a:p>
          <a:p>
            <a:endParaRPr lang="en-GB" b="0" dirty="0"/>
          </a:p>
          <a:p>
            <a:endParaRPr lang="en-GB" b="0" dirty="0"/>
          </a:p>
          <a:p>
            <a:endParaRPr lang="en-GB" b="0" dirty="0"/>
          </a:p>
          <a:p>
            <a:r>
              <a:rPr lang="en-GB" b="0" dirty="0"/>
              <a:t>The</a:t>
            </a:r>
            <a:r>
              <a:rPr lang="en-GB" b="0" baseline="0" dirty="0"/>
              <a:t> risks mainly focus on viewing inappropriate content. </a:t>
            </a:r>
          </a:p>
          <a:p>
            <a:endParaRPr lang="en-GB" b="1" baseline="0" dirty="0"/>
          </a:p>
          <a:p>
            <a:r>
              <a:rPr lang="en-GB" b="1" dirty="0"/>
              <a:t>What</a:t>
            </a:r>
            <a:r>
              <a:rPr lang="en-GB" b="1" baseline="0" dirty="0"/>
              <a:t> </a:t>
            </a:r>
            <a:r>
              <a:rPr lang="en-GB" b="1" dirty="0"/>
              <a:t>is inappropriate video content? </a:t>
            </a:r>
            <a:r>
              <a:rPr lang="en-GB" dirty="0"/>
              <a:t>An inappropriate video is anything that worries, scares or upsets your child.  It could be aimed at adults and include sexual images or show violent behaviour. Or it might encourage crime, terrorism, eating disorders or suicide and self harm. </a:t>
            </a:r>
          </a:p>
          <a:p>
            <a:endParaRPr lang="en-GB" dirty="0"/>
          </a:p>
          <a:p>
            <a:r>
              <a:rPr lang="en-GB" b="1" dirty="0"/>
              <a:t>How could your child see inappropriate content?</a:t>
            </a:r>
          </a:p>
          <a:p>
            <a:r>
              <a:rPr lang="en-GB" dirty="0"/>
              <a:t>If your child is watching videos online, whether it’s on a streaming service, YouTube or through another platform, they may, accidently, see something not intended for them. </a:t>
            </a:r>
          </a:p>
          <a:p>
            <a:endParaRPr lang="en-GB" dirty="0"/>
          </a:p>
          <a:p>
            <a:r>
              <a:rPr lang="en-GB" dirty="0"/>
              <a:t>Sometimes, children can be exposed to unsuitable videos through a link they’ve found or been sent, or an app they’ve downloaded. </a:t>
            </a:r>
          </a:p>
          <a:p>
            <a:endParaRPr lang="en-GB" dirty="0"/>
          </a:p>
          <a:p>
            <a:r>
              <a:rPr lang="en-GB" dirty="0"/>
              <a:t>Sometimes children are curious and they may go looking for content. </a:t>
            </a:r>
            <a:endParaRPr lang="en-GB" sz="1300" b="1" i="1" dirty="0">
              <a:solidFill>
                <a:prstClr val="black"/>
              </a:solidFill>
            </a:endParaRP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15</a:t>
            </a:fld>
            <a:endParaRPr lang="en-GB"/>
          </a:p>
        </p:txBody>
      </p:sp>
    </p:spTree>
    <p:extLst>
      <p:ext uri="{BB962C8B-B14F-4D97-AF65-F5344CB8AC3E}">
        <p14:creationId xmlns:p14="http://schemas.microsoft.com/office/powerpoint/2010/main" val="6804332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https://www.bbc.co.uk/news/uk-scotland-tayside-central-58565720</a:t>
            </a:r>
          </a:p>
          <a:p>
            <a:r>
              <a:rPr lang="en-GB" dirty="0"/>
              <a:t>https://www.bbc.co.uk/news/technology-51742854</a:t>
            </a:r>
          </a:p>
          <a:p>
            <a:r>
              <a:rPr lang="en-GB" dirty="0"/>
              <a:t>https://www.independent.co.uk/life-style/doctors-warning-milk-crate-challenge-injury-b1909030.html</a:t>
            </a:r>
          </a:p>
          <a:p>
            <a:r>
              <a:rPr lang="en-GB" dirty="0"/>
              <a:t>https://www.newsweek.com/teen-girl-severely-burned-after-trying-tiktok-challenge-faces-months-hospital-1596162</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16</a:t>
            </a:fld>
            <a:endParaRPr lang="en-GB"/>
          </a:p>
        </p:txBody>
      </p:sp>
    </p:spTree>
    <p:extLst>
      <p:ext uri="{BB962C8B-B14F-4D97-AF65-F5344CB8AC3E}">
        <p14:creationId xmlns:p14="http://schemas.microsoft.com/office/powerpoint/2010/main" val="42146764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17</a:t>
            </a:fld>
            <a:endParaRPr lang="en-GB"/>
          </a:p>
        </p:txBody>
      </p:sp>
    </p:spTree>
    <p:extLst>
      <p:ext uri="{BB962C8B-B14F-4D97-AF65-F5344CB8AC3E}">
        <p14:creationId xmlns:p14="http://schemas.microsoft.com/office/powerpoint/2010/main" val="1732163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effectLst/>
              </a:rPr>
              <a:t>A shop worker who groomed teenage girls who went into his store has been jailed following work by specialist detectives who investigate the complex and organised exploitation of children.</a:t>
            </a:r>
          </a:p>
          <a:p>
            <a:pPr algn="l"/>
            <a:endParaRPr lang="en-GB" dirty="0">
              <a:effectLst/>
            </a:endParaRPr>
          </a:p>
          <a:p>
            <a:pPr algn="l"/>
            <a:r>
              <a:rPr lang="en-GB" dirty="0">
                <a:effectLst/>
              </a:rPr>
              <a:t>Between 2015 and 2020, Matthew Clarke targeted 13 girls – all aged between 12 and 16 – and groomed them over social media platforms including WhatsApp and Snapchat.</a:t>
            </a:r>
          </a:p>
          <a:p>
            <a:pPr algn="l"/>
            <a:r>
              <a:rPr lang="en-GB" dirty="0">
                <a:effectLst/>
              </a:rPr>
              <a:t>Clarke, 23, from </a:t>
            </a:r>
            <a:r>
              <a:rPr lang="en-GB" dirty="0">
                <a:effectLst/>
                <a:hlinkClick r:id="rId3"/>
              </a:rPr>
              <a:t>#Colchester</a:t>
            </a:r>
            <a:r>
              <a:rPr lang="en-GB" dirty="0">
                <a:effectLst/>
              </a:rPr>
              <a:t>, used the mapping application on Snapchat to identify girls who came into the store where he worked and then make contact.</a:t>
            </a:r>
          </a:p>
          <a:p>
            <a:pPr algn="l"/>
            <a:endParaRPr lang="en-GB" dirty="0">
              <a:effectLst/>
            </a:endParaRPr>
          </a:p>
          <a:p>
            <a:pPr algn="l"/>
            <a:r>
              <a:rPr lang="en-GB" dirty="0">
                <a:effectLst/>
              </a:rPr>
              <a:t>He then exchanged messages with the girls which, on many occasions, became increasingly sexualised in nature including him demanding they send him explicit photos and him sending them explicit images.</a:t>
            </a:r>
          </a:p>
          <a:p>
            <a:pPr algn="l"/>
            <a:endParaRPr lang="en-GB" dirty="0">
              <a:effectLst/>
            </a:endParaRPr>
          </a:p>
          <a:p>
            <a:pPr algn="l"/>
            <a:r>
              <a:rPr lang="en-GB" dirty="0">
                <a:effectLst/>
              </a:rPr>
              <a:t>Clarke met and had sexual encounters with three of the girls.</a:t>
            </a:r>
          </a:p>
          <a:p>
            <a:pPr algn="l"/>
            <a:endParaRPr lang="en-GB" dirty="0">
              <a:effectLst/>
            </a:endParaRPr>
          </a:p>
          <a:p>
            <a:pPr algn="l"/>
            <a:r>
              <a:rPr lang="en-GB" dirty="0">
                <a:effectLst/>
              </a:rPr>
              <a:t>https://www.essex.police.uk/news/essex/news/brought-to-justice/2021/september/colchester-shop-working-who-groomed-girls-jailed/</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18</a:t>
            </a:fld>
            <a:endParaRPr lang="en-GB"/>
          </a:p>
        </p:txBody>
      </p:sp>
    </p:spTree>
    <p:extLst>
      <p:ext uri="{BB962C8B-B14F-4D97-AF65-F5344CB8AC3E}">
        <p14:creationId xmlns:p14="http://schemas.microsoft.com/office/powerpoint/2010/main" val="2381389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sure it’s used in </a:t>
            </a:r>
            <a:r>
              <a:rPr lang="en-GB" dirty="0">
                <a:highlight>
                  <a:srgbClr val="FFFF00"/>
                </a:highlight>
              </a:rPr>
              <a:t>Ghost Mode</a:t>
            </a:r>
          </a:p>
          <a:p>
            <a:r>
              <a:rPr lang="en-GB" dirty="0"/>
              <a:t>Stops real-time sharing of their location</a:t>
            </a:r>
          </a:p>
          <a:p>
            <a:r>
              <a:rPr lang="en-GB" dirty="0"/>
              <a:t>Settings -&gt; Turn on Ghost Mode -&gt; Duration: Until turned off</a:t>
            </a:r>
          </a:p>
          <a:p>
            <a:r>
              <a:rPr lang="en-GB" dirty="0"/>
              <a:t>Install on your phone and add them as a friend.</a:t>
            </a:r>
          </a:p>
          <a:p>
            <a:r>
              <a:rPr lang="en-GB" dirty="0"/>
              <a:t>If you can see their location, they’re not in Ghost Mode…. </a:t>
            </a:r>
          </a:p>
          <a:p>
            <a:endParaRPr lang="en-GB" dirty="0"/>
          </a:p>
        </p:txBody>
      </p:sp>
      <p:sp>
        <p:nvSpPr>
          <p:cNvPr id="4" name="Slide Number Placeholder 3"/>
          <p:cNvSpPr>
            <a:spLocks noGrp="1"/>
          </p:cNvSpPr>
          <p:nvPr>
            <p:ph type="sldNum" sz="quarter" idx="5"/>
          </p:nvPr>
        </p:nvSpPr>
        <p:spPr/>
        <p:txBody>
          <a:bodyPr/>
          <a:lstStyle/>
          <a:p>
            <a:fld id="{37B0E0A9-A2D0-40BC-A8A1-3A4DE2DD3F13}" type="slidenum">
              <a:rPr lang="en-GB" smtClean="0"/>
              <a:t>19</a:t>
            </a:fld>
            <a:endParaRPr lang="en-GB"/>
          </a:p>
        </p:txBody>
      </p:sp>
    </p:spTree>
    <p:extLst>
      <p:ext uri="{BB962C8B-B14F-4D97-AF65-F5344CB8AC3E}">
        <p14:creationId xmlns:p14="http://schemas.microsoft.com/office/powerpoint/2010/main" val="16312119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https://www.nspcc.org.uk/globalassets/documents/online-safety/children-sending-receiving-sexual-messages.pdf</a:t>
            </a:r>
          </a:p>
          <a:p>
            <a:endParaRPr lang="en-GB" dirty="0"/>
          </a:p>
          <a:p>
            <a:r>
              <a:rPr lang="en-GB" dirty="0"/>
              <a:t>https://www.iwf.org.uk/news/%E2%80%98disturbing%E2%80%99-rise-videos-of-children-who-have-been-groomed-into-filming-their-own-abuse  </a:t>
            </a:r>
          </a:p>
        </p:txBody>
      </p:sp>
      <p:sp>
        <p:nvSpPr>
          <p:cNvPr id="4" name="Slide Number Placeholder 3"/>
          <p:cNvSpPr>
            <a:spLocks noGrp="1"/>
          </p:cNvSpPr>
          <p:nvPr>
            <p:ph type="sldNum" sz="quarter" idx="5"/>
          </p:nvPr>
        </p:nvSpPr>
        <p:spPr/>
        <p:txBody>
          <a:bodyPr/>
          <a:lstStyle/>
          <a:p>
            <a:fld id="{37B0E0A9-A2D0-40BC-A8A1-3A4DE2DD3F13}" type="slidenum">
              <a:rPr lang="en-GB" smtClean="0"/>
              <a:t>20</a:t>
            </a:fld>
            <a:endParaRPr lang="en-GB"/>
          </a:p>
        </p:txBody>
      </p:sp>
    </p:spTree>
    <p:extLst>
      <p:ext uri="{BB962C8B-B14F-4D97-AF65-F5344CB8AC3E}">
        <p14:creationId xmlns:p14="http://schemas.microsoft.com/office/powerpoint/2010/main" val="5716153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21</a:t>
            </a:fld>
            <a:endParaRPr lang="en-GB"/>
          </a:p>
        </p:txBody>
      </p:sp>
    </p:spTree>
    <p:extLst>
      <p:ext uri="{BB962C8B-B14F-4D97-AF65-F5344CB8AC3E}">
        <p14:creationId xmlns:p14="http://schemas.microsoft.com/office/powerpoint/2010/main" val="34841272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https://www.nspcc.org.uk/about-us/news-opinion/2021/childline-tool-remove-nude-images-online/ </a:t>
            </a:r>
          </a:p>
        </p:txBody>
      </p:sp>
      <p:sp>
        <p:nvSpPr>
          <p:cNvPr id="4" name="Slide Number Placeholder 3"/>
          <p:cNvSpPr>
            <a:spLocks noGrp="1"/>
          </p:cNvSpPr>
          <p:nvPr>
            <p:ph type="sldNum" sz="quarter" idx="5"/>
          </p:nvPr>
        </p:nvSpPr>
        <p:spPr/>
        <p:txBody>
          <a:bodyPr/>
          <a:lstStyle/>
          <a:p>
            <a:fld id="{37B0E0A9-A2D0-40BC-A8A1-3A4DE2DD3F13}" type="slidenum">
              <a:rPr lang="en-GB" smtClean="0"/>
              <a:t>22</a:t>
            </a:fld>
            <a:endParaRPr lang="en-GB"/>
          </a:p>
        </p:txBody>
      </p:sp>
    </p:spTree>
    <p:extLst>
      <p:ext uri="{BB962C8B-B14F-4D97-AF65-F5344CB8AC3E}">
        <p14:creationId xmlns:p14="http://schemas.microsoft.com/office/powerpoint/2010/main" val="38592959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https://parentinfo.org/article/the-5-digital-parenting-rules-that-really-matter </a:t>
            </a:r>
          </a:p>
        </p:txBody>
      </p:sp>
      <p:sp>
        <p:nvSpPr>
          <p:cNvPr id="4" name="Slide Number Placeholder 3"/>
          <p:cNvSpPr>
            <a:spLocks noGrp="1"/>
          </p:cNvSpPr>
          <p:nvPr>
            <p:ph type="sldNum" sz="quarter" idx="5"/>
          </p:nvPr>
        </p:nvSpPr>
        <p:spPr/>
        <p:txBody>
          <a:bodyPr/>
          <a:lstStyle/>
          <a:p>
            <a:fld id="{37B0E0A9-A2D0-40BC-A8A1-3A4DE2DD3F13}" type="slidenum">
              <a:rPr lang="en-GB" smtClean="0"/>
              <a:t>23</a:t>
            </a:fld>
            <a:endParaRPr lang="en-GB"/>
          </a:p>
        </p:txBody>
      </p:sp>
    </p:spTree>
    <p:extLst>
      <p:ext uri="{BB962C8B-B14F-4D97-AF65-F5344CB8AC3E}">
        <p14:creationId xmlns:p14="http://schemas.microsoft.com/office/powerpoint/2010/main" val="6013020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24</a:t>
            </a:fld>
            <a:endParaRPr lang="en-GB"/>
          </a:p>
        </p:txBody>
      </p:sp>
    </p:spTree>
    <p:extLst>
      <p:ext uri="{BB962C8B-B14F-4D97-AF65-F5344CB8AC3E}">
        <p14:creationId xmlns:p14="http://schemas.microsoft.com/office/powerpoint/2010/main" val="28391187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25</a:t>
            </a:fld>
            <a:endParaRPr lang="en-GB"/>
          </a:p>
        </p:txBody>
      </p:sp>
    </p:spTree>
    <p:extLst>
      <p:ext uri="{BB962C8B-B14F-4D97-AF65-F5344CB8AC3E}">
        <p14:creationId xmlns:p14="http://schemas.microsoft.com/office/powerpoint/2010/main" val="21719847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26</a:t>
            </a:fld>
            <a:endParaRPr lang="en-GB"/>
          </a:p>
        </p:txBody>
      </p:sp>
    </p:spTree>
    <p:extLst>
      <p:ext uri="{BB962C8B-B14F-4D97-AF65-F5344CB8AC3E}">
        <p14:creationId xmlns:p14="http://schemas.microsoft.com/office/powerpoint/2010/main" val="4092826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27</a:t>
            </a:fld>
            <a:endParaRPr lang="en-GB"/>
          </a:p>
        </p:txBody>
      </p:sp>
    </p:spTree>
    <p:extLst>
      <p:ext uri="{BB962C8B-B14F-4D97-AF65-F5344CB8AC3E}">
        <p14:creationId xmlns:p14="http://schemas.microsoft.com/office/powerpoint/2010/main" val="35701031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28</a:t>
            </a:fld>
            <a:endParaRPr lang="en-GB"/>
          </a:p>
        </p:txBody>
      </p:sp>
    </p:spTree>
    <p:extLst>
      <p:ext uri="{BB962C8B-B14F-4D97-AF65-F5344CB8AC3E}">
        <p14:creationId xmlns:p14="http://schemas.microsoft.com/office/powerpoint/2010/main" val="35370949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7B0E0A9-A2D0-40BC-A8A1-3A4DE2DD3F13}" type="slidenum">
              <a:rPr lang="en-GB" smtClean="0"/>
              <a:t>29</a:t>
            </a:fld>
            <a:endParaRPr lang="en-GB"/>
          </a:p>
        </p:txBody>
      </p:sp>
    </p:spTree>
    <p:extLst>
      <p:ext uri="{BB962C8B-B14F-4D97-AF65-F5344CB8AC3E}">
        <p14:creationId xmlns:p14="http://schemas.microsoft.com/office/powerpoint/2010/main" val="1483221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10B5A-8606-4899-AE4E-EFFE299941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FBC7872-AE38-452C-A37A-37C5E2C455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3D1280-5C97-4D02-B26B-F812A4DF4C74}"/>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95FFE258-8ABF-4B49-8955-4B50EF95D2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2BAF11-BC07-4F02-9E7E-C41E690E7856}"/>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1583723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684E9-F405-4830-A23E-B936BBE6C8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D610E8-5050-44F5-8B9E-5B50F6C59C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202A7C-B7E3-4DE5-9993-ADD77A2DCCCF}"/>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A81FE7D3-B3EC-4CBB-A949-0BCE1E6DDF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5514AA-4C13-4A02-9C4C-C72D2A485925}"/>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18638158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D2DEF-9908-4F53-911C-824C0E145B7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F15002-AFC6-4473-873E-47B9C32363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0FEF0C-CA5A-4408-9EF7-C977A4EFDD76}"/>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869E5897-445E-4448-86E2-64F83B9E01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DF768B-58D6-4B33-90CE-13E508FC8D0C}"/>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1416319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1A930-E224-44C1-8590-BC761F1F4BE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9484C1-0221-482A-9BB0-6983BEF4E5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35B1A0C-B2CF-4D62-B9C2-B9A0419F8D6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442D243-D28A-4791-964F-AD8B2EF0BE6A}"/>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6" name="Footer Placeholder 5">
            <a:extLst>
              <a:ext uri="{FF2B5EF4-FFF2-40B4-BE49-F238E27FC236}">
                <a16:creationId xmlns:a16="http://schemas.microsoft.com/office/drawing/2014/main" id="{09840424-AC51-4DF4-9FA6-0A03443D4C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999128-A1F0-4B65-95FA-890814DF3B90}"/>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3466996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B86E8-67D4-4891-BEA7-BB11AB5AD5E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E02BC55-AE93-4982-B621-85C167485E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E9A1574-5E17-43C9-8BF2-A71D1368DCE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D8968DE-ADA9-4923-8011-D029C4EE08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6A3978-6182-40F0-90C1-2057D5E72C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EBE3828-B74A-44D1-9711-1DC1B2914B56}"/>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8" name="Footer Placeholder 7">
            <a:extLst>
              <a:ext uri="{FF2B5EF4-FFF2-40B4-BE49-F238E27FC236}">
                <a16:creationId xmlns:a16="http://schemas.microsoft.com/office/drawing/2014/main" id="{61914E5E-0244-4CB9-8791-AC51A294D55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BEA9A0-4446-4AF4-98DE-067A59C3F3AC}"/>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1142008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467F3-5FB6-4153-BB89-639009E3FF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B002968-9602-4A48-9111-3990D64C7E60}"/>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4" name="Footer Placeholder 3">
            <a:extLst>
              <a:ext uri="{FF2B5EF4-FFF2-40B4-BE49-F238E27FC236}">
                <a16:creationId xmlns:a16="http://schemas.microsoft.com/office/drawing/2014/main" id="{60DEE734-4D98-469E-A485-96C5AAB3F6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9EC8DF3-1618-417F-B317-E98A9F72AD65}"/>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2211710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BCC257-996B-4C61-9ED0-F2F982D80222}"/>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3" name="Footer Placeholder 2">
            <a:extLst>
              <a:ext uri="{FF2B5EF4-FFF2-40B4-BE49-F238E27FC236}">
                <a16:creationId xmlns:a16="http://schemas.microsoft.com/office/drawing/2014/main" id="{5E1ED0C5-75A2-4D52-B2CF-8A81F65923E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384F24A-5120-4786-987B-00A7644642C7}"/>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352038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8D548-EB11-4655-BFB4-C46B1AC33B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0FB747-9BAA-4B95-BEC9-F6069091DC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32123B-F4D2-4FC4-9080-62BFBA8C7E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198B36-8A3A-4B59-97AD-AC6266006412}"/>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6" name="Footer Placeholder 5">
            <a:extLst>
              <a:ext uri="{FF2B5EF4-FFF2-40B4-BE49-F238E27FC236}">
                <a16:creationId xmlns:a16="http://schemas.microsoft.com/office/drawing/2014/main" id="{53D30470-65A2-4867-ABA3-19D50DF1B9A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460EF0-6312-4ADC-8AE3-CD9EDDB4BF2F}"/>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451711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3A503-28A4-4484-8590-331D66CECE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D19D5A1-7256-41C3-8F65-A7B2F61E87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82F1B92-C668-4136-804C-0A02D44A72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F00C80-F872-4110-9F68-7041B823EEF8}"/>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6" name="Footer Placeholder 5">
            <a:extLst>
              <a:ext uri="{FF2B5EF4-FFF2-40B4-BE49-F238E27FC236}">
                <a16:creationId xmlns:a16="http://schemas.microsoft.com/office/drawing/2014/main" id="{84CC19D2-7C31-4F90-B08A-C237BAD3FB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077294-06AB-4405-8917-9E06BD6E8627}"/>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3561064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0328F-86F5-4434-A323-9BFD16737D0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05112-4295-441D-A82D-ECAF9716AB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BEDD03-8442-4C63-97B4-814D9C5672C1}"/>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2D0D26B2-6004-4821-9B1F-F85D93A2BD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01674-369B-405F-86DA-6BEB98BA807C}"/>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3474202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61092B-92C4-452F-8951-0C71BE16CC5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A98773-D8D8-451C-ABC4-BACEB63DBD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4EDBBE-693C-4D12-826D-9AD1F26B1363}"/>
              </a:ext>
            </a:extLst>
          </p:cNvPr>
          <p:cNvSpPr>
            <a:spLocks noGrp="1"/>
          </p:cNvSpPr>
          <p:nvPr>
            <p:ph type="dt" sz="half" idx="10"/>
          </p:nvPr>
        </p:nvSpPr>
        <p:spPr/>
        <p:txBody>
          <a:body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E5F3FE5E-00C8-455F-98D3-0866F250D9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6909FD-9EFA-4F73-9929-6586A5D9DBE7}"/>
              </a:ext>
            </a:extLst>
          </p:cNvPr>
          <p:cNvSpPr>
            <a:spLocks noGrp="1"/>
          </p:cNvSpPr>
          <p:nvPr>
            <p:ph type="sldNum" sz="quarter" idx="12"/>
          </p:nvPr>
        </p:nvSpPr>
        <p:spPr/>
        <p:txBody>
          <a:bodyPr/>
          <a:lstStyle/>
          <a:p>
            <a:fld id="{3F30E062-08FA-4FE6-8B77-69F26F19977A}" type="slidenum">
              <a:rPr lang="en-GB" smtClean="0"/>
              <a:t>‹#›</a:t>
            </a:fld>
            <a:endParaRPr lang="en-GB"/>
          </a:p>
        </p:txBody>
      </p:sp>
    </p:spTree>
    <p:extLst>
      <p:ext uri="{BB962C8B-B14F-4D97-AF65-F5344CB8AC3E}">
        <p14:creationId xmlns:p14="http://schemas.microsoft.com/office/powerpoint/2010/main" val="359349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503B32A-4BDA-4310-AB8E-5D7E24375DFB}"/>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0237658" y="5806887"/>
            <a:ext cx="1883088" cy="988621"/>
          </a:xfrm>
          <a:prstGeom prst="rect">
            <a:avLst/>
          </a:prstGeom>
        </p:spPr>
      </p:pic>
      <p:sp>
        <p:nvSpPr>
          <p:cNvPr id="2" name="Title Placeholder 1">
            <a:extLst>
              <a:ext uri="{FF2B5EF4-FFF2-40B4-BE49-F238E27FC236}">
                <a16:creationId xmlns:a16="http://schemas.microsoft.com/office/drawing/2014/main" id="{49AC7A10-0CB7-4831-A3D2-5FECDC983F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872EC7-3A46-473E-A8AF-38250CEB5B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2940A6-CABF-4DC5-B702-974A23C6E4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D978B2-C088-4D4C-8894-2E9F373CF4F7}" type="datetimeFigureOut">
              <a:rPr lang="en-GB" smtClean="0"/>
              <a:t>09/11/2022</a:t>
            </a:fld>
            <a:endParaRPr lang="en-GB"/>
          </a:p>
        </p:txBody>
      </p:sp>
      <p:sp>
        <p:nvSpPr>
          <p:cNvPr id="5" name="Footer Placeholder 4">
            <a:extLst>
              <a:ext uri="{FF2B5EF4-FFF2-40B4-BE49-F238E27FC236}">
                <a16:creationId xmlns:a16="http://schemas.microsoft.com/office/drawing/2014/main" id="{89818BC0-1BD6-4AE7-BC81-1E4F9C38C1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902D52-46D2-454F-81B3-6B20E35E67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30E062-08FA-4FE6-8B77-69F26F19977A}" type="slidenum">
              <a:rPr lang="en-GB" smtClean="0"/>
              <a:t>‹#›</a:t>
            </a:fld>
            <a:endParaRPr lang="en-GB"/>
          </a:p>
        </p:txBody>
      </p:sp>
    </p:spTree>
    <p:extLst>
      <p:ext uri="{BB962C8B-B14F-4D97-AF65-F5344CB8AC3E}">
        <p14:creationId xmlns:p14="http://schemas.microsoft.com/office/powerpoint/2010/main" val="1413285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notesSlide" Target="../notesSlides/notesSlide2.xml"/><Relationship Id="rId16"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jpg"/><Relationship Id="rId15" Type="http://schemas.openxmlformats.org/officeDocument/2006/relationships/image" Target="../media/image17.jpeg"/><Relationship Id="rId10" Type="http://schemas.openxmlformats.org/officeDocument/2006/relationships/image" Target="../media/image12.jpe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7.sv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sv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hyperlink" Target="http://www.thinkuknow.co.uk/parents/articles/what-is-live-streamin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 Id="rId9"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8.png"/><Relationship Id="rId4" Type="http://schemas.openxmlformats.org/officeDocument/2006/relationships/image" Target="../media/image47.png"/></Relationships>
</file>

<file path=ppt/slides/_rels/slide1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report.iwf.org.uk/en"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parentinfo.org/article/the-5-digital-parenting-rules-that-really-matter"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commonsensemedia.org/blog/parents-ultimate-guide-to-parental-control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52.sv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hyperlink" Target="https://swgfl.org.uk/resources/checklis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8.xml.rels><?xml version="1.0" encoding="UTF-8" standalone="yes"?>
<Relationships xmlns="http://schemas.openxmlformats.org/package/2006/relationships"><Relationship Id="rId3" Type="http://schemas.openxmlformats.org/officeDocument/2006/relationships/hyperlink" Target="https://www.saferinternet.org.uk/" TargetMode="External"/><Relationship Id="rId7" Type="http://schemas.openxmlformats.org/officeDocument/2006/relationships/hyperlink" Target="https://reportharmfulcontent.com/"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www.ceop.police.uk/" TargetMode="External"/><Relationship Id="rId5" Type="http://schemas.openxmlformats.org/officeDocument/2006/relationships/hyperlink" Target="https://parentzone.org.uk/" TargetMode="External"/><Relationship Id="rId4" Type="http://schemas.openxmlformats.org/officeDocument/2006/relationships/hyperlink" Target="https://www.internetmatters.org/"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www.think-bank.com/parents"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hyperlink" Target="https://wke.lt/w/s/sxPpNv" TargetMode="Externa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6B514-CA8D-45D9-9F22-EEA6DC4F5967}"/>
              </a:ext>
            </a:extLst>
          </p:cNvPr>
          <p:cNvSpPr>
            <a:spLocks noGrp="1"/>
          </p:cNvSpPr>
          <p:nvPr>
            <p:ph type="ctrTitle"/>
          </p:nvPr>
        </p:nvSpPr>
        <p:spPr/>
        <p:txBody>
          <a:bodyPr/>
          <a:lstStyle/>
          <a:p>
            <a:r>
              <a:rPr lang="en-GB" dirty="0"/>
              <a:t>Online Safety</a:t>
            </a:r>
          </a:p>
        </p:txBody>
      </p:sp>
      <p:sp>
        <p:nvSpPr>
          <p:cNvPr id="3" name="Subtitle 2">
            <a:extLst>
              <a:ext uri="{FF2B5EF4-FFF2-40B4-BE49-F238E27FC236}">
                <a16:creationId xmlns:a16="http://schemas.microsoft.com/office/drawing/2014/main" id="{42B4A7FA-2D61-48C2-AC89-A5C58D5D6699}"/>
              </a:ext>
            </a:extLst>
          </p:cNvPr>
          <p:cNvSpPr>
            <a:spLocks noGrp="1"/>
          </p:cNvSpPr>
          <p:nvPr>
            <p:ph type="subTitle" idx="1"/>
          </p:nvPr>
        </p:nvSpPr>
        <p:spPr>
          <a:xfrm>
            <a:off x="798870" y="3509963"/>
            <a:ext cx="10594259" cy="3067482"/>
          </a:xfrm>
        </p:spPr>
        <p:txBody>
          <a:bodyPr>
            <a:normAutofit fontScale="85000" lnSpcReduction="20000"/>
          </a:bodyPr>
          <a:lstStyle/>
          <a:p>
            <a:r>
              <a:rPr lang="en-GB" sz="3200" dirty="0"/>
              <a:t>A Guide for Parents</a:t>
            </a:r>
          </a:p>
          <a:p>
            <a:endParaRPr lang="en-GB" sz="3200" dirty="0"/>
          </a:p>
          <a:p>
            <a:r>
              <a:rPr lang="en-GB" sz="3200" dirty="0"/>
              <a:t>Danny Nicholson</a:t>
            </a:r>
          </a:p>
          <a:p>
            <a:r>
              <a:rPr lang="en-GB" sz="3200" dirty="0"/>
              <a:t>CEOP Ambassador</a:t>
            </a:r>
          </a:p>
          <a:p>
            <a:r>
              <a:rPr lang="en-GB" sz="3200" dirty="0"/>
              <a:t>Think Bank Education and Training</a:t>
            </a:r>
          </a:p>
          <a:p>
            <a:endParaRPr lang="en-GB" sz="3200" dirty="0"/>
          </a:p>
          <a:p>
            <a:r>
              <a:rPr lang="en-GB" sz="4300" dirty="0"/>
              <a:t>www.think-bank.com/parents</a:t>
            </a:r>
          </a:p>
        </p:txBody>
      </p:sp>
      <p:pic>
        <p:nvPicPr>
          <p:cNvPr id="5" name="Graphic 4">
            <a:extLst>
              <a:ext uri="{FF2B5EF4-FFF2-40B4-BE49-F238E27FC236}">
                <a16:creationId xmlns:a16="http://schemas.microsoft.com/office/drawing/2014/main" id="{D6EE0A7A-0CF4-43A3-86EC-83D19377AA8D}"/>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a:off x="4866665" y="186308"/>
            <a:ext cx="2225251" cy="2089059"/>
          </a:xfrm>
          <a:prstGeom prst="rect">
            <a:avLst/>
          </a:prstGeom>
        </p:spPr>
      </p:pic>
      <p:pic>
        <p:nvPicPr>
          <p:cNvPr id="6" name="Picture 5">
            <a:extLst>
              <a:ext uri="{FF2B5EF4-FFF2-40B4-BE49-F238E27FC236}">
                <a16:creationId xmlns:a16="http://schemas.microsoft.com/office/drawing/2014/main" id="{01455DE3-3822-4517-A621-78F7AD08AE3C}"/>
              </a:ext>
            </a:extLst>
          </p:cNvPr>
          <p:cNvPicPr>
            <a:picLocks noChangeAspect="1"/>
          </p:cNvPicPr>
          <p:nvPr/>
        </p:nvPicPr>
        <p:blipFill>
          <a:blip r:embed="rId5"/>
          <a:stretch>
            <a:fillRect/>
          </a:stretch>
        </p:blipFill>
        <p:spPr>
          <a:xfrm>
            <a:off x="9154392" y="37036"/>
            <a:ext cx="2963868" cy="2907559"/>
          </a:xfrm>
          <a:prstGeom prst="rect">
            <a:avLst/>
          </a:prstGeom>
        </p:spPr>
      </p:pic>
    </p:spTree>
    <p:extLst>
      <p:ext uri="{BB962C8B-B14F-4D97-AF65-F5344CB8AC3E}">
        <p14:creationId xmlns:p14="http://schemas.microsoft.com/office/powerpoint/2010/main" val="3058756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EC4AB93-104D-410A-9815-05EAACA989D4}"/>
              </a:ext>
            </a:extLst>
          </p:cNvPr>
          <p:cNvSpPr txBox="1"/>
          <p:nvPr/>
        </p:nvSpPr>
        <p:spPr>
          <a:xfrm>
            <a:off x="8525934" y="211667"/>
            <a:ext cx="3445933" cy="923330"/>
          </a:xfrm>
          <a:prstGeom prst="rect">
            <a:avLst/>
          </a:prstGeom>
          <a:solidFill>
            <a:schemeClr val="accent4"/>
          </a:solidFill>
        </p:spPr>
        <p:txBody>
          <a:bodyPr wrap="square" rtlCol="0">
            <a:spAutoFit/>
          </a:bodyPr>
          <a:lstStyle/>
          <a:p>
            <a:r>
              <a:rPr lang="en-GB" dirty="0"/>
              <a:t>What does your child love doing online? What apps/games/sites and devices do they use?</a:t>
            </a:r>
          </a:p>
        </p:txBody>
      </p:sp>
      <p:sp>
        <p:nvSpPr>
          <p:cNvPr id="5" name="TextBox 4">
            <a:extLst>
              <a:ext uri="{FF2B5EF4-FFF2-40B4-BE49-F238E27FC236}">
                <a16:creationId xmlns:a16="http://schemas.microsoft.com/office/drawing/2014/main" id="{F4D01A5B-D853-4D9C-BB53-DC39303E5BD2}"/>
              </a:ext>
            </a:extLst>
          </p:cNvPr>
          <p:cNvSpPr txBox="1"/>
          <p:nvPr/>
        </p:nvSpPr>
        <p:spPr>
          <a:xfrm>
            <a:off x="152400" y="6096025"/>
            <a:ext cx="9482667" cy="646331"/>
          </a:xfrm>
          <a:prstGeom prst="rect">
            <a:avLst/>
          </a:prstGeom>
          <a:solidFill>
            <a:schemeClr val="accent4"/>
          </a:solidFill>
        </p:spPr>
        <p:txBody>
          <a:bodyPr wrap="square" rtlCol="0">
            <a:spAutoFit/>
          </a:bodyPr>
          <a:lstStyle/>
          <a:p>
            <a:r>
              <a:rPr lang="en-GB" dirty="0"/>
              <a:t>The online world can be exciting. It has lots of opportunities to offer young people. However it’s important to manage and minimise the associated risks</a:t>
            </a:r>
          </a:p>
        </p:txBody>
      </p:sp>
      <p:pic>
        <p:nvPicPr>
          <p:cNvPr id="7" name="Picture 6">
            <a:extLst>
              <a:ext uri="{FF2B5EF4-FFF2-40B4-BE49-F238E27FC236}">
                <a16:creationId xmlns:a16="http://schemas.microsoft.com/office/drawing/2014/main" id="{F81E24E8-4A6B-4240-A023-512A31E35571}"/>
              </a:ext>
            </a:extLst>
          </p:cNvPr>
          <p:cNvPicPr>
            <a:picLocks noChangeAspect="1"/>
          </p:cNvPicPr>
          <p:nvPr/>
        </p:nvPicPr>
        <p:blipFill>
          <a:blip r:embed="rId3"/>
          <a:stretch>
            <a:fillRect/>
          </a:stretch>
        </p:blipFill>
        <p:spPr>
          <a:xfrm>
            <a:off x="2585425" y="1514893"/>
            <a:ext cx="4335741" cy="1259225"/>
          </a:xfrm>
          <a:prstGeom prst="rect">
            <a:avLst/>
          </a:prstGeom>
        </p:spPr>
      </p:pic>
      <p:pic>
        <p:nvPicPr>
          <p:cNvPr id="11" name="Picture 10">
            <a:extLst>
              <a:ext uri="{FF2B5EF4-FFF2-40B4-BE49-F238E27FC236}">
                <a16:creationId xmlns:a16="http://schemas.microsoft.com/office/drawing/2014/main" id="{2EE0ADF0-3AC7-495A-AEFA-1E20268601C4}"/>
              </a:ext>
            </a:extLst>
          </p:cNvPr>
          <p:cNvPicPr>
            <a:picLocks noChangeAspect="1"/>
          </p:cNvPicPr>
          <p:nvPr/>
        </p:nvPicPr>
        <p:blipFill>
          <a:blip r:embed="rId4"/>
          <a:stretch>
            <a:fillRect/>
          </a:stretch>
        </p:blipFill>
        <p:spPr>
          <a:xfrm>
            <a:off x="9391417" y="4563981"/>
            <a:ext cx="2682783" cy="988630"/>
          </a:xfrm>
          <a:prstGeom prst="rect">
            <a:avLst/>
          </a:prstGeom>
        </p:spPr>
      </p:pic>
      <p:pic>
        <p:nvPicPr>
          <p:cNvPr id="13" name="Picture 12" descr="A blue sign with white text&#10;&#10;Description automatically generated with medium confidence">
            <a:extLst>
              <a:ext uri="{FF2B5EF4-FFF2-40B4-BE49-F238E27FC236}">
                <a16:creationId xmlns:a16="http://schemas.microsoft.com/office/drawing/2014/main" id="{54E290ED-7B33-4DB9-8C76-2A8B578E43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400" y="134811"/>
            <a:ext cx="2997199" cy="948333"/>
          </a:xfrm>
          <a:prstGeom prst="rect">
            <a:avLst/>
          </a:prstGeom>
        </p:spPr>
      </p:pic>
      <p:pic>
        <p:nvPicPr>
          <p:cNvPr id="17" name="Picture 16">
            <a:extLst>
              <a:ext uri="{FF2B5EF4-FFF2-40B4-BE49-F238E27FC236}">
                <a16:creationId xmlns:a16="http://schemas.microsoft.com/office/drawing/2014/main" id="{140F5327-C1A8-4C14-98BB-2B82F686652E}"/>
              </a:ext>
            </a:extLst>
          </p:cNvPr>
          <p:cNvPicPr>
            <a:picLocks noChangeAspect="1"/>
          </p:cNvPicPr>
          <p:nvPr/>
        </p:nvPicPr>
        <p:blipFill>
          <a:blip r:embed="rId6"/>
          <a:stretch>
            <a:fillRect/>
          </a:stretch>
        </p:blipFill>
        <p:spPr>
          <a:xfrm>
            <a:off x="261754" y="3276181"/>
            <a:ext cx="2419688" cy="2257740"/>
          </a:xfrm>
          <a:prstGeom prst="rect">
            <a:avLst/>
          </a:prstGeom>
        </p:spPr>
      </p:pic>
      <p:pic>
        <p:nvPicPr>
          <p:cNvPr id="1028" name="Picture 4" descr="TikTok logo and symbol, meaning, history, PNG">
            <a:extLst>
              <a:ext uri="{FF2B5EF4-FFF2-40B4-BE49-F238E27FC236}">
                <a16:creationId xmlns:a16="http://schemas.microsoft.com/office/drawing/2014/main" id="{AB8B174F-C194-4966-9C97-8037BC2F51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85425" y="4124192"/>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ecraft Logo | Symbol, History, PNG (3840*2160)">
            <a:extLst>
              <a:ext uri="{FF2B5EF4-FFF2-40B4-BE49-F238E27FC236}">
                <a16:creationId xmlns:a16="http://schemas.microsoft.com/office/drawing/2014/main" id="{70030CC2-7DEB-485A-AC55-546318AE64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18402" y="2712480"/>
            <a:ext cx="285750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E9854AA2-570B-44B6-9D7F-28A318D0DEE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76001" y="2706614"/>
            <a:ext cx="3314700" cy="13906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isney Plus price increase arrives after new Star Wars and Marvel show  announcements - Polygon">
            <a:extLst>
              <a:ext uri="{FF2B5EF4-FFF2-40B4-BE49-F238E27FC236}">
                <a16:creationId xmlns:a16="http://schemas.microsoft.com/office/drawing/2014/main" id="{9273B040-FED3-47B8-BB69-AEA472E305C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8472" y="1287255"/>
            <a:ext cx="2286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atsApp Logo PNG Images Free DOWNLOAD | By Freepnglogos.com">
            <a:extLst>
              <a:ext uri="{FF2B5EF4-FFF2-40B4-BE49-F238E27FC236}">
                <a16:creationId xmlns:a16="http://schemas.microsoft.com/office/drawing/2014/main" id="{DC83B802-5BBA-4C46-BA16-5B8DE7F3BC6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133987" y="1287255"/>
            <a:ext cx="1197644" cy="1197644"/>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6CB71E21-B7D0-4795-82D3-99B541FC8C7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51978" y="417309"/>
            <a:ext cx="1541755" cy="119105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A7ACCE6A-38EF-4BC1-9EBA-2D9690DBB19A}"/>
              </a:ext>
            </a:extLst>
          </p:cNvPr>
          <p:cNvPicPr>
            <a:picLocks noChangeAspect="1"/>
          </p:cNvPicPr>
          <p:nvPr/>
        </p:nvPicPr>
        <p:blipFill>
          <a:blip r:embed="rId13"/>
          <a:stretch>
            <a:fillRect/>
          </a:stretch>
        </p:blipFill>
        <p:spPr>
          <a:xfrm>
            <a:off x="2882716" y="2916545"/>
            <a:ext cx="1250931" cy="1055832"/>
          </a:xfrm>
          <a:prstGeom prst="rect">
            <a:avLst/>
          </a:prstGeom>
        </p:spPr>
      </p:pic>
      <p:pic>
        <p:nvPicPr>
          <p:cNvPr id="1040" name="Picture 16" descr="Nintendo logo and symbol, meaning, history, PNG">
            <a:extLst>
              <a:ext uri="{FF2B5EF4-FFF2-40B4-BE49-F238E27FC236}">
                <a16:creationId xmlns:a16="http://schemas.microsoft.com/office/drawing/2014/main" id="{30048174-62D3-4A76-9C54-FDD145F0A06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227528" y="3847547"/>
            <a:ext cx="1726472" cy="97257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a:extLst>
              <a:ext uri="{FF2B5EF4-FFF2-40B4-BE49-F238E27FC236}">
                <a16:creationId xmlns:a16="http://schemas.microsoft.com/office/drawing/2014/main" id="{FEBA944C-A350-4710-9242-4826C118674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821253" y="4390301"/>
            <a:ext cx="1508272" cy="15082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0A431E4-7F61-4A7C-9081-0B079C73F179}"/>
              </a:ext>
            </a:extLst>
          </p:cNvPr>
          <p:cNvPicPr>
            <a:picLocks noChangeAspect="1"/>
          </p:cNvPicPr>
          <p:nvPr/>
        </p:nvPicPr>
        <p:blipFill>
          <a:blip r:embed="rId16"/>
          <a:stretch>
            <a:fillRect/>
          </a:stretch>
        </p:blipFill>
        <p:spPr>
          <a:xfrm>
            <a:off x="5129826" y="292300"/>
            <a:ext cx="3300537" cy="1074946"/>
          </a:xfrm>
          <a:prstGeom prst="rect">
            <a:avLst/>
          </a:prstGeom>
        </p:spPr>
      </p:pic>
      <p:pic>
        <p:nvPicPr>
          <p:cNvPr id="9" name="Picture 8">
            <a:extLst>
              <a:ext uri="{FF2B5EF4-FFF2-40B4-BE49-F238E27FC236}">
                <a16:creationId xmlns:a16="http://schemas.microsoft.com/office/drawing/2014/main" id="{F9BE4C74-9BCC-37F8-6E94-B232730DC302}"/>
              </a:ext>
            </a:extLst>
          </p:cNvPr>
          <p:cNvPicPr>
            <a:picLocks noChangeAspect="1"/>
          </p:cNvPicPr>
          <p:nvPr/>
        </p:nvPicPr>
        <p:blipFill>
          <a:blip r:embed="rId17"/>
          <a:stretch>
            <a:fillRect/>
          </a:stretch>
        </p:blipFill>
        <p:spPr>
          <a:xfrm>
            <a:off x="7032119" y="1420905"/>
            <a:ext cx="2346770" cy="1412851"/>
          </a:xfrm>
          <a:prstGeom prst="rect">
            <a:avLst/>
          </a:prstGeom>
        </p:spPr>
      </p:pic>
      <p:pic>
        <p:nvPicPr>
          <p:cNvPr id="12" name="Picture 11">
            <a:extLst>
              <a:ext uri="{FF2B5EF4-FFF2-40B4-BE49-F238E27FC236}">
                <a16:creationId xmlns:a16="http://schemas.microsoft.com/office/drawing/2014/main" id="{0E24204B-545F-3594-6BEA-0DE04DD90D9D}"/>
              </a:ext>
            </a:extLst>
          </p:cNvPr>
          <p:cNvPicPr>
            <a:picLocks noChangeAspect="1"/>
          </p:cNvPicPr>
          <p:nvPr/>
        </p:nvPicPr>
        <p:blipFill>
          <a:blip r:embed="rId18"/>
          <a:stretch>
            <a:fillRect/>
          </a:stretch>
        </p:blipFill>
        <p:spPr>
          <a:xfrm>
            <a:off x="6508059" y="4877426"/>
            <a:ext cx="2664650" cy="1130143"/>
          </a:xfrm>
          <a:prstGeom prst="rect">
            <a:avLst/>
          </a:prstGeom>
        </p:spPr>
      </p:pic>
    </p:spTree>
    <p:extLst>
      <p:ext uri="{BB962C8B-B14F-4D97-AF65-F5344CB8AC3E}">
        <p14:creationId xmlns:p14="http://schemas.microsoft.com/office/powerpoint/2010/main" val="506579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E2F71-CFDD-41FE-9D6D-59B3E6173D35}"/>
              </a:ext>
            </a:extLst>
          </p:cNvPr>
          <p:cNvSpPr>
            <a:spLocks noGrp="1"/>
          </p:cNvSpPr>
          <p:nvPr>
            <p:ph type="title"/>
          </p:nvPr>
        </p:nvSpPr>
        <p:spPr/>
        <p:txBody>
          <a:bodyPr/>
          <a:lstStyle/>
          <a:p>
            <a:r>
              <a:rPr lang="en-GB" dirty="0"/>
              <a:t>What is Online safety?</a:t>
            </a:r>
          </a:p>
        </p:txBody>
      </p:sp>
      <p:sp>
        <p:nvSpPr>
          <p:cNvPr id="3" name="Content Placeholder 2">
            <a:extLst>
              <a:ext uri="{FF2B5EF4-FFF2-40B4-BE49-F238E27FC236}">
                <a16:creationId xmlns:a16="http://schemas.microsoft.com/office/drawing/2014/main" id="{D20FD643-789C-41A4-8CAF-3F5407CBF03A}"/>
              </a:ext>
            </a:extLst>
          </p:cNvPr>
          <p:cNvSpPr>
            <a:spLocks noGrp="1"/>
          </p:cNvSpPr>
          <p:nvPr>
            <p:ph idx="1"/>
          </p:nvPr>
        </p:nvSpPr>
        <p:spPr>
          <a:xfrm>
            <a:off x="838200" y="1604827"/>
            <a:ext cx="10515600" cy="4351338"/>
          </a:xfrm>
        </p:spPr>
        <p:txBody>
          <a:bodyPr>
            <a:normAutofit/>
          </a:bodyPr>
          <a:lstStyle/>
          <a:p>
            <a:pPr marL="0" indent="0">
              <a:buNone/>
            </a:pPr>
            <a:r>
              <a:rPr lang="en-GB" sz="3600" b="1" dirty="0"/>
              <a:t>Conduct</a:t>
            </a:r>
            <a:r>
              <a:rPr lang="en-GB" sz="3600" dirty="0"/>
              <a:t>: online behaviour</a:t>
            </a:r>
          </a:p>
          <a:p>
            <a:pPr marL="0" indent="0">
              <a:buNone/>
            </a:pPr>
            <a:r>
              <a:rPr lang="en-GB" sz="3600" b="1" dirty="0"/>
              <a:t>Content</a:t>
            </a:r>
            <a:r>
              <a:rPr lang="en-GB" sz="3600" dirty="0"/>
              <a:t>: access to inappropriate or unreliable content</a:t>
            </a:r>
          </a:p>
          <a:p>
            <a:pPr marL="0" indent="0">
              <a:buNone/>
            </a:pPr>
            <a:r>
              <a:rPr lang="en-GB" sz="3600" b="1" dirty="0"/>
              <a:t>Contact</a:t>
            </a:r>
            <a:r>
              <a:rPr lang="en-GB" sz="3600" dirty="0"/>
              <a:t>: interaction with unsuitable, unpleasant or dangerous people </a:t>
            </a:r>
          </a:p>
          <a:p>
            <a:pPr marL="0" indent="0">
              <a:buNone/>
            </a:pPr>
            <a:r>
              <a:rPr lang="en-GB" sz="3600" b="1" dirty="0"/>
              <a:t>Commercialism</a:t>
            </a:r>
            <a:r>
              <a:rPr lang="en-GB" sz="3600" dirty="0"/>
              <a:t>: use of platforms with hidden costs. In app purchases, in-game items etc. </a:t>
            </a:r>
          </a:p>
          <a:p>
            <a:endParaRPr lang="en-GB" dirty="0"/>
          </a:p>
        </p:txBody>
      </p:sp>
    </p:spTree>
    <p:extLst>
      <p:ext uri="{BB962C8B-B14F-4D97-AF65-F5344CB8AC3E}">
        <p14:creationId xmlns:p14="http://schemas.microsoft.com/office/powerpoint/2010/main" val="2984109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05C33-F7CE-4ADC-9CDA-10FF75526CD7}"/>
              </a:ext>
            </a:extLst>
          </p:cNvPr>
          <p:cNvSpPr>
            <a:spLocks noGrp="1"/>
          </p:cNvSpPr>
          <p:nvPr>
            <p:ph type="title"/>
          </p:nvPr>
        </p:nvSpPr>
        <p:spPr>
          <a:xfrm>
            <a:off x="241126" y="0"/>
            <a:ext cx="10515600" cy="1325563"/>
          </a:xfrm>
        </p:spPr>
        <p:txBody>
          <a:bodyPr/>
          <a:lstStyle/>
          <a:p>
            <a:r>
              <a:rPr lang="en-GB" dirty="0"/>
              <a:t>Social Media</a:t>
            </a:r>
          </a:p>
        </p:txBody>
      </p:sp>
      <p:pic>
        <p:nvPicPr>
          <p:cNvPr id="6" name="Graphic 5">
            <a:extLst>
              <a:ext uri="{FF2B5EF4-FFF2-40B4-BE49-F238E27FC236}">
                <a16:creationId xmlns:a16="http://schemas.microsoft.com/office/drawing/2014/main" id="{7AFE90CC-9D75-462C-90DC-F8D27AA2959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4278" y="1219291"/>
            <a:ext cx="3086510" cy="4228095"/>
          </a:xfrm>
          <a:prstGeom prst="rect">
            <a:avLst/>
          </a:prstGeom>
        </p:spPr>
      </p:pic>
      <p:pic>
        <p:nvPicPr>
          <p:cNvPr id="10" name="Graphic 9">
            <a:extLst>
              <a:ext uri="{FF2B5EF4-FFF2-40B4-BE49-F238E27FC236}">
                <a16:creationId xmlns:a16="http://schemas.microsoft.com/office/drawing/2014/main" id="{5FA236D8-C198-4B1E-B470-786EC81DD4C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37448" y="1219291"/>
            <a:ext cx="3913426" cy="3913426"/>
          </a:xfrm>
          <a:prstGeom prst="rect">
            <a:avLst/>
          </a:prstGeom>
        </p:spPr>
      </p:pic>
      <p:pic>
        <p:nvPicPr>
          <p:cNvPr id="12" name="Picture 11">
            <a:extLst>
              <a:ext uri="{FF2B5EF4-FFF2-40B4-BE49-F238E27FC236}">
                <a16:creationId xmlns:a16="http://schemas.microsoft.com/office/drawing/2014/main" id="{9AC555DB-E529-422F-BDD9-1503C669F111}"/>
              </a:ext>
            </a:extLst>
          </p:cNvPr>
          <p:cNvPicPr>
            <a:picLocks noChangeAspect="1"/>
          </p:cNvPicPr>
          <p:nvPr/>
        </p:nvPicPr>
        <p:blipFill>
          <a:blip r:embed="rId7"/>
          <a:stretch>
            <a:fillRect/>
          </a:stretch>
        </p:blipFill>
        <p:spPr>
          <a:xfrm>
            <a:off x="3929384" y="1219291"/>
            <a:ext cx="4075100" cy="4013729"/>
          </a:xfrm>
          <a:prstGeom prst="rect">
            <a:avLst/>
          </a:prstGeom>
        </p:spPr>
      </p:pic>
    </p:spTree>
    <p:extLst>
      <p:ext uri="{BB962C8B-B14F-4D97-AF65-F5344CB8AC3E}">
        <p14:creationId xmlns:p14="http://schemas.microsoft.com/office/powerpoint/2010/main" val="246789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53ECE-7681-4E2C-A29A-A5B1E26FD595}"/>
              </a:ext>
            </a:extLst>
          </p:cNvPr>
          <p:cNvSpPr>
            <a:spLocks noGrp="1"/>
          </p:cNvSpPr>
          <p:nvPr>
            <p:ph type="title"/>
          </p:nvPr>
        </p:nvSpPr>
        <p:spPr>
          <a:xfrm>
            <a:off x="117566" y="0"/>
            <a:ext cx="10515600" cy="1325563"/>
          </a:xfrm>
        </p:spPr>
        <p:txBody>
          <a:bodyPr/>
          <a:lstStyle/>
          <a:p>
            <a:r>
              <a:rPr lang="en-GB" dirty="0"/>
              <a:t>Social Media Risks</a:t>
            </a:r>
          </a:p>
        </p:txBody>
      </p:sp>
      <p:pic>
        <p:nvPicPr>
          <p:cNvPr id="4" name="Graphic 3">
            <a:extLst>
              <a:ext uri="{FF2B5EF4-FFF2-40B4-BE49-F238E27FC236}">
                <a16:creationId xmlns:a16="http://schemas.microsoft.com/office/drawing/2014/main" id="{560DD61D-3A02-4CD6-B31D-DA57F6CDCC1E}"/>
              </a:ext>
            </a:extLst>
          </p:cNvPr>
          <p:cNvPicPr>
            <a:picLocks/>
          </p:cNvPicPr>
          <p:nvPr/>
        </p:nvPicPr>
        <p:blipFill>
          <a:blip r:embed="rId3">
            <a:extLst>
              <a:ext uri="{96DAC541-7B7A-43D3-8B79-37D633B846F1}">
                <asvg:svgBlip xmlns:asvg="http://schemas.microsoft.com/office/drawing/2016/SVG/main" r:embed="rId4"/>
              </a:ext>
            </a:extLst>
          </a:blip>
          <a:stretch>
            <a:fillRect/>
          </a:stretch>
        </p:blipFill>
        <p:spPr>
          <a:xfrm>
            <a:off x="2485845" y="815812"/>
            <a:ext cx="7220310" cy="5742377"/>
          </a:xfrm>
          <a:prstGeom prst="rect">
            <a:avLst/>
          </a:prstGeom>
        </p:spPr>
      </p:pic>
    </p:spTree>
    <p:extLst>
      <p:ext uri="{BB962C8B-B14F-4D97-AF65-F5344CB8AC3E}">
        <p14:creationId xmlns:p14="http://schemas.microsoft.com/office/powerpoint/2010/main" val="2792586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B857E17-1054-4328-9801-810DC9ED871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88654" y="0"/>
            <a:ext cx="4807658" cy="6585831"/>
          </a:xfrm>
          <a:prstGeom prst="rect">
            <a:avLst/>
          </a:prstGeom>
        </p:spPr>
      </p:pic>
    </p:spTree>
    <p:extLst>
      <p:ext uri="{BB962C8B-B14F-4D97-AF65-F5344CB8AC3E}">
        <p14:creationId xmlns:p14="http://schemas.microsoft.com/office/powerpoint/2010/main" val="3747054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AE08A33-AE31-4F35-AB12-215BB54D3DDD}"/>
              </a:ext>
            </a:extLst>
          </p:cNvPr>
          <p:cNvSpPr>
            <a:spLocks noGrp="1"/>
          </p:cNvSpPr>
          <p:nvPr>
            <p:ph type="title"/>
          </p:nvPr>
        </p:nvSpPr>
        <p:spPr>
          <a:xfrm>
            <a:off x="0" y="1"/>
            <a:ext cx="8419381" cy="879894"/>
          </a:xfrm>
        </p:spPr>
        <p:txBody>
          <a:bodyPr/>
          <a:lstStyle/>
          <a:p>
            <a:r>
              <a:rPr lang="en-GB" dirty="0"/>
              <a:t>Instagram and Body Image</a:t>
            </a:r>
          </a:p>
        </p:txBody>
      </p:sp>
      <p:pic>
        <p:nvPicPr>
          <p:cNvPr id="6" name="Picture 5">
            <a:extLst>
              <a:ext uri="{FF2B5EF4-FFF2-40B4-BE49-F238E27FC236}">
                <a16:creationId xmlns:a16="http://schemas.microsoft.com/office/drawing/2014/main" id="{D49586DC-B248-4775-8C4B-42E0AD8145E9}"/>
              </a:ext>
            </a:extLst>
          </p:cNvPr>
          <p:cNvPicPr>
            <a:picLocks noChangeAspect="1"/>
          </p:cNvPicPr>
          <p:nvPr/>
        </p:nvPicPr>
        <p:blipFill rotWithShape="1">
          <a:blip r:embed="rId3">
            <a:extLst>
              <a:ext uri="{28A0092B-C50C-407E-A947-70E740481C1C}">
                <a14:useLocalDpi xmlns:a14="http://schemas.microsoft.com/office/drawing/2010/main" val="0"/>
              </a:ext>
            </a:extLst>
          </a:blip>
          <a:srcRect t="1805" b="17870"/>
          <a:stretch/>
        </p:blipFill>
        <p:spPr>
          <a:xfrm>
            <a:off x="2483945" y="737319"/>
            <a:ext cx="6806703" cy="6120680"/>
          </a:xfrm>
          <a:prstGeom prst="rect">
            <a:avLst/>
          </a:prstGeom>
        </p:spPr>
      </p:pic>
    </p:spTree>
    <p:extLst>
      <p:ext uri="{BB962C8B-B14F-4D97-AF65-F5344CB8AC3E}">
        <p14:creationId xmlns:p14="http://schemas.microsoft.com/office/powerpoint/2010/main" val="2102724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B16CA3-9470-4442-BC71-6BA2CE3FAC93}"/>
              </a:ext>
            </a:extLst>
          </p:cNvPr>
          <p:cNvSpPr>
            <a:spLocks noGrp="1"/>
          </p:cNvSpPr>
          <p:nvPr>
            <p:ph idx="1"/>
          </p:nvPr>
        </p:nvSpPr>
        <p:spPr>
          <a:xfrm>
            <a:off x="1945256" y="5577254"/>
            <a:ext cx="8229600" cy="968971"/>
          </a:xfrm>
        </p:spPr>
        <p:txBody>
          <a:bodyPr/>
          <a:lstStyle/>
          <a:p>
            <a:pPr marL="0" indent="0">
              <a:buNone/>
            </a:pPr>
            <a:r>
              <a:rPr lang="en-GB" sz="2000" dirty="0">
                <a:latin typeface="Retina"/>
              </a:rPr>
              <a:t>“Lindsay </a:t>
            </a:r>
            <a:r>
              <a:rPr lang="en-GB" sz="2000" dirty="0" err="1">
                <a:latin typeface="Retina"/>
              </a:rPr>
              <a:t>Dubin</a:t>
            </a:r>
            <a:r>
              <a:rPr lang="en-GB" sz="2000" dirty="0">
                <a:latin typeface="Retina"/>
              </a:rPr>
              <a:t> found that in two minutes of watching Instagram stories, she saw 33 stories of accounts she follows as well as these 14 ads, many of which were focused on physical appearances.” </a:t>
            </a:r>
            <a:r>
              <a:rPr lang="en-GB" sz="1100" dirty="0">
                <a:latin typeface="Retina"/>
              </a:rPr>
              <a:t>(Wall St Journal)</a:t>
            </a:r>
          </a:p>
          <a:p>
            <a:endParaRPr lang="en-GB" dirty="0"/>
          </a:p>
        </p:txBody>
      </p:sp>
      <p:pic>
        <p:nvPicPr>
          <p:cNvPr id="5" name="Picture 4" descr="A picture containing graphical user interface&#10;&#10;Description automatically generated">
            <a:extLst>
              <a:ext uri="{FF2B5EF4-FFF2-40B4-BE49-F238E27FC236}">
                <a16:creationId xmlns:a16="http://schemas.microsoft.com/office/drawing/2014/main" id="{0032908A-FB62-4340-8E03-D1FF9A313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8030" y="92722"/>
            <a:ext cx="8704053" cy="5272169"/>
          </a:xfrm>
          <a:prstGeom prst="rect">
            <a:avLst/>
          </a:prstGeom>
        </p:spPr>
      </p:pic>
    </p:spTree>
    <p:extLst>
      <p:ext uri="{BB962C8B-B14F-4D97-AF65-F5344CB8AC3E}">
        <p14:creationId xmlns:p14="http://schemas.microsoft.com/office/powerpoint/2010/main" val="2565014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B0153AF-B0EA-4BF4-384F-68F2BBC2E99E}"/>
              </a:ext>
            </a:extLst>
          </p:cNvPr>
          <p:cNvPicPr>
            <a:picLocks noChangeAspect="1"/>
          </p:cNvPicPr>
          <p:nvPr/>
        </p:nvPicPr>
        <p:blipFill>
          <a:blip r:embed="rId3"/>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9A9F573-D32C-4AA4-8CE3-DA72C586859A}"/>
              </a:ext>
            </a:extLst>
          </p:cNvPr>
          <p:cNvSpPr>
            <a:spLocks noGrp="1"/>
          </p:cNvSpPr>
          <p:nvPr>
            <p:ph type="title"/>
          </p:nvPr>
        </p:nvSpPr>
        <p:spPr>
          <a:xfrm>
            <a:off x="535576" y="235132"/>
            <a:ext cx="4153989" cy="1476102"/>
          </a:xfrm>
        </p:spPr>
        <p:txBody>
          <a:bodyPr>
            <a:normAutofit fontScale="90000"/>
          </a:bodyPr>
          <a:lstStyle/>
          <a:p>
            <a:r>
              <a:rPr lang="en-GB" sz="5400" b="1" dirty="0"/>
              <a:t>Online Bullying</a:t>
            </a:r>
          </a:p>
        </p:txBody>
      </p:sp>
    </p:spTree>
    <p:extLst>
      <p:ext uri="{BB962C8B-B14F-4D97-AF65-F5344CB8AC3E}">
        <p14:creationId xmlns:p14="http://schemas.microsoft.com/office/powerpoint/2010/main" val="1172256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8E690-3855-4B29-8011-76B39C5EA273}"/>
              </a:ext>
            </a:extLst>
          </p:cNvPr>
          <p:cNvSpPr>
            <a:spLocks noGrp="1"/>
          </p:cNvSpPr>
          <p:nvPr>
            <p:ph type="title"/>
          </p:nvPr>
        </p:nvSpPr>
        <p:spPr/>
        <p:txBody>
          <a:bodyPr/>
          <a:lstStyle/>
          <a:p>
            <a:r>
              <a:rPr lang="en-GB" dirty="0"/>
              <a:t>Advice on Bullying</a:t>
            </a:r>
          </a:p>
        </p:txBody>
      </p:sp>
      <p:sp>
        <p:nvSpPr>
          <p:cNvPr id="3" name="Content Placeholder 2">
            <a:extLst>
              <a:ext uri="{FF2B5EF4-FFF2-40B4-BE49-F238E27FC236}">
                <a16:creationId xmlns:a16="http://schemas.microsoft.com/office/drawing/2014/main" id="{6EE652DA-6E6C-44F9-BCDA-4CCEBADA587E}"/>
              </a:ext>
            </a:extLst>
          </p:cNvPr>
          <p:cNvSpPr>
            <a:spLocks noGrp="1"/>
          </p:cNvSpPr>
          <p:nvPr>
            <p:ph idx="1"/>
          </p:nvPr>
        </p:nvSpPr>
        <p:spPr/>
        <p:txBody>
          <a:bodyPr/>
          <a:lstStyle/>
          <a:p>
            <a:r>
              <a:rPr lang="en-GB" dirty="0"/>
              <a:t>Discuss bullying with your child. Teach importance of online respect. Make them know they can talk to you. </a:t>
            </a:r>
          </a:p>
          <a:p>
            <a:r>
              <a:rPr lang="en-GB" dirty="0"/>
              <a:t>If they are a victim of bullying</a:t>
            </a:r>
          </a:p>
          <a:p>
            <a:pPr lvl="1"/>
            <a:r>
              <a:rPr lang="en-GB" dirty="0"/>
              <a:t>Save the evidence</a:t>
            </a:r>
          </a:p>
          <a:p>
            <a:pPr lvl="1"/>
            <a:r>
              <a:rPr lang="en-GB" dirty="0">
                <a:highlight>
                  <a:srgbClr val="FFFF00"/>
                </a:highlight>
              </a:rPr>
              <a:t>Report to the school </a:t>
            </a:r>
            <a:r>
              <a:rPr lang="en-GB" dirty="0"/>
              <a:t>(or the police)</a:t>
            </a:r>
          </a:p>
          <a:p>
            <a:pPr lvl="1"/>
            <a:r>
              <a:rPr lang="en-GB" dirty="0"/>
              <a:t>Use online tools to report and block the perpetrator</a:t>
            </a:r>
          </a:p>
          <a:p>
            <a:pPr lvl="1"/>
            <a:r>
              <a:rPr lang="en-GB" dirty="0"/>
              <a:t>Don’t deny them access to a device or site. They may feel punished when they’re already the victim</a:t>
            </a:r>
          </a:p>
          <a:p>
            <a:pPr lvl="1"/>
            <a:r>
              <a:rPr lang="en-GB" dirty="0"/>
              <a:t>Don’t retaliate</a:t>
            </a:r>
          </a:p>
        </p:txBody>
      </p:sp>
    </p:spTree>
    <p:extLst>
      <p:ext uri="{BB962C8B-B14F-4D97-AF65-F5344CB8AC3E}">
        <p14:creationId xmlns:p14="http://schemas.microsoft.com/office/powerpoint/2010/main" val="3839680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mputer with a picture on the screen&#10;&#10;Description automatically generated with low confidence">
            <a:extLst>
              <a:ext uri="{FF2B5EF4-FFF2-40B4-BE49-F238E27FC236}">
                <a16:creationId xmlns:a16="http://schemas.microsoft.com/office/drawing/2014/main" id="{02238612-AF24-4F09-9620-61721ECCCC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5800"/>
            <a:ext cx="12192000" cy="6172200"/>
          </a:xfrm>
          <a:prstGeom prst="rect">
            <a:avLst/>
          </a:prstGeom>
        </p:spPr>
      </p:pic>
      <p:sp>
        <p:nvSpPr>
          <p:cNvPr id="2" name="Title 1">
            <a:extLst>
              <a:ext uri="{FF2B5EF4-FFF2-40B4-BE49-F238E27FC236}">
                <a16:creationId xmlns:a16="http://schemas.microsoft.com/office/drawing/2014/main" id="{9D1B0EB6-D86E-468B-95D3-FF386E940941}"/>
              </a:ext>
            </a:extLst>
          </p:cNvPr>
          <p:cNvSpPr>
            <a:spLocks noGrp="1"/>
          </p:cNvSpPr>
          <p:nvPr>
            <p:ph type="title"/>
          </p:nvPr>
        </p:nvSpPr>
        <p:spPr>
          <a:xfrm>
            <a:off x="152400" y="127001"/>
            <a:ext cx="5943600" cy="685800"/>
          </a:xfrm>
        </p:spPr>
        <p:txBody>
          <a:bodyPr>
            <a:normAutofit fontScale="90000"/>
          </a:bodyPr>
          <a:lstStyle/>
          <a:p>
            <a:r>
              <a:rPr lang="en-GB" sz="6000" dirty="0"/>
              <a:t>Grooming</a:t>
            </a:r>
            <a:endParaRPr lang="en-GB" dirty="0"/>
          </a:p>
        </p:txBody>
      </p:sp>
    </p:spTree>
    <p:extLst>
      <p:ext uri="{BB962C8B-B14F-4D97-AF65-F5344CB8AC3E}">
        <p14:creationId xmlns:p14="http://schemas.microsoft.com/office/powerpoint/2010/main" val="187906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53CAF4-3BB3-BF7E-EA4F-85E68669A8CD}"/>
              </a:ext>
            </a:extLst>
          </p:cNvPr>
          <p:cNvPicPr>
            <a:picLocks noChangeAspect="1"/>
          </p:cNvPicPr>
          <p:nvPr/>
        </p:nvPicPr>
        <p:blipFill>
          <a:blip r:embed="rId3"/>
          <a:stretch>
            <a:fillRect/>
          </a:stretch>
        </p:blipFill>
        <p:spPr>
          <a:xfrm>
            <a:off x="0" y="-1"/>
            <a:ext cx="12179713" cy="6858001"/>
          </a:xfrm>
          <a:prstGeom prst="rect">
            <a:avLst/>
          </a:prstGeom>
        </p:spPr>
      </p:pic>
    </p:spTree>
    <p:extLst>
      <p:ext uri="{BB962C8B-B14F-4D97-AF65-F5344CB8AC3E}">
        <p14:creationId xmlns:p14="http://schemas.microsoft.com/office/powerpoint/2010/main" val="36641696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33C45-0634-470A-B016-8479883C78CA}"/>
              </a:ext>
            </a:extLst>
          </p:cNvPr>
          <p:cNvSpPr>
            <a:spLocks noGrp="1"/>
          </p:cNvSpPr>
          <p:nvPr>
            <p:ph type="title"/>
          </p:nvPr>
        </p:nvSpPr>
        <p:spPr>
          <a:xfrm>
            <a:off x="263434" y="330993"/>
            <a:ext cx="10515600" cy="1325563"/>
          </a:xfrm>
        </p:spPr>
        <p:txBody>
          <a:bodyPr/>
          <a:lstStyle/>
          <a:p>
            <a:r>
              <a:rPr lang="en-GB" dirty="0"/>
              <a:t>Live Streaming/Chat</a:t>
            </a:r>
          </a:p>
        </p:txBody>
      </p:sp>
      <p:sp>
        <p:nvSpPr>
          <p:cNvPr id="3" name="Content Placeholder 2">
            <a:extLst>
              <a:ext uri="{FF2B5EF4-FFF2-40B4-BE49-F238E27FC236}">
                <a16:creationId xmlns:a16="http://schemas.microsoft.com/office/drawing/2014/main" id="{63EBBA54-58EE-43D6-BF8B-1EAB049B9A7B}"/>
              </a:ext>
            </a:extLst>
          </p:cNvPr>
          <p:cNvSpPr>
            <a:spLocks noGrp="1"/>
          </p:cNvSpPr>
          <p:nvPr>
            <p:ph idx="1"/>
          </p:nvPr>
        </p:nvSpPr>
        <p:spPr>
          <a:xfrm>
            <a:off x="310206" y="1592526"/>
            <a:ext cx="10515600" cy="4351338"/>
          </a:xfrm>
        </p:spPr>
        <p:txBody>
          <a:bodyPr>
            <a:normAutofit/>
          </a:bodyPr>
          <a:lstStyle/>
          <a:p>
            <a:pPr marL="0" indent="0">
              <a:buNone/>
            </a:pPr>
            <a:r>
              <a:rPr lang="en-GB" dirty="0"/>
              <a:t>The risks</a:t>
            </a:r>
          </a:p>
          <a:p>
            <a:pPr marL="342900" indent="-342900">
              <a:buFont typeface="Courier New" panose="02070309020205020404" pitchFamily="49" charset="0"/>
              <a:buChar char="o"/>
            </a:pPr>
            <a:r>
              <a:rPr lang="en-GB" dirty="0"/>
              <a:t>Exposure to age inappropriate content, including sexual or violent content, nudity</a:t>
            </a:r>
          </a:p>
          <a:p>
            <a:pPr marL="342900" indent="-342900">
              <a:buFont typeface="Courier New" panose="02070309020205020404" pitchFamily="49" charset="0"/>
              <a:buChar char="o"/>
            </a:pPr>
            <a:r>
              <a:rPr lang="en-GB" dirty="0"/>
              <a:t>Negative or inappropriate comments</a:t>
            </a:r>
          </a:p>
          <a:p>
            <a:pPr marL="342900" indent="-342900">
              <a:buFont typeface="Courier New" panose="02070309020205020404" pitchFamily="49" charset="0"/>
              <a:buChar char="o"/>
            </a:pPr>
            <a:r>
              <a:rPr lang="en-GB" dirty="0"/>
              <a:t>Acting on impulse, and saying or doing something they’d be less likely to do offline</a:t>
            </a:r>
          </a:p>
          <a:p>
            <a:pPr marL="342900" indent="-342900">
              <a:buFont typeface="Courier New" panose="02070309020205020404" pitchFamily="49" charset="0"/>
              <a:buChar char="o"/>
            </a:pPr>
            <a:r>
              <a:rPr lang="en-GB" dirty="0"/>
              <a:t>Inappropriate contact</a:t>
            </a:r>
          </a:p>
          <a:p>
            <a:endParaRPr lang="en-GB" dirty="0"/>
          </a:p>
        </p:txBody>
      </p:sp>
      <p:pic>
        <p:nvPicPr>
          <p:cNvPr id="5" name="Picture 4">
            <a:extLst>
              <a:ext uri="{FF2B5EF4-FFF2-40B4-BE49-F238E27FC236}">
                <a16:creationId xmlns:a16="http://schemas.microsoft.com/office/drawing/2014/main" id="{47B1289F-A993-4C91-8A6C-0B41A767135B}"/>
              </a:ext>
            </a:extLst>
          </p:cNvPr>
          <p:cNvPicPr>
            <a:picLocks noChangeAspect="1"/>
          </p:cNvPicPr>
          <p:nvPr/>
        </p:nvPicPr>
        <p:blipFill>
          <a:blip r:embed="rId3"/>
          <a:stretch>
            <a:fillRect/>
          </a:stretch>
        </p:blipFill>
        <p:spPr>
          <a:xfrm>
            <a:off x="310206" y="5301863"/>
            <a:ext cx="3124131" cy="1284002"/>
          </a:xfrm>
          <a:prstGeom prst="rect">
            <a:avLst/>
          </a:prstGeom>
        </p:spPr>
      </p:pic>
      <p:pic>
        <p:nvPicPr>
          <p:cNvPr id="8" name="Picture 7">
            <a:extLst>
              <a:ext uri="{FF2B5EF4-FFF2-40B4-BE49-F238E27FC236}">
                <a16:creationId xmlns:a16="http://schemas.microsoft.com/office/drawing/2014/main" id="{5B916249-41D1-C218-F4F5-9B5737753AB1}"/>
              </a:ext>
            </a:extLst>
          </p:cNvPr>
          <p:cNvPicPr>
            <a:picLocks noChangeAspect="1"/>
          </p:cNvPicPr>
          <p:nvPr/>
        </p:nvPicPr>
        <p:blipFill>
          <a:blip r:embed="rId4"/>
          <a:stretch>
            <a:fillRect/>
          </a:stretch>
        </p:blipFill>
        <p:spPr>
          <a:xfrm>
            <a:off x="3501747" y="5265474"/>
            <a:ext cx="4272226" cy="1284002"/>
          </a:xfrm>
          <a:prstGeom prst="rect">
            <a:avLst/>
          </a:prstGeom>
        </p:spPr>
      </p:pic>
      <p:pic>
        <p:nvPicPr>
          <p:cNvPr id="10" name="Picture 9">
            <a:extLst>
              <a:ext uri="{FF2B5EF4-FFF2-40B4-BE49-F238E27FC236}">
                <a16:creationId xmlns:a16="http://schemas.microsoft.com/office/drawing/2014/main" id="{4DEB12A6-88F9-2731-28DC-C81416C30FC1}"/>
              </a:ext>
            </a:extLst>
          </p:cNvPr>
          <p:cNvPicPr>
            <a:picLocks noChangeAspect="1"/>
          </p:cNvPicPr>
          <p:nvPr/>
        </p:nvPicPr>
        <p:blipFill>
          <a:blip r:embed="rId5"/>
          <a:stretch>
            <a:fillRect/>
          </a:stretch>
        </p:blipFill>
        <p:spPr>
          <a:xfrm>
            <a:off x="7820745" y="4905301"/>
            <a:ext cx="1712882" cy="1680564"/>
          </a:xfrm>
          <a:prstGeom prst="rect">
            <a:avLst/>
          </a:prstGeom>
        </p:spPr>
      </p:pic>
    </p:spTree>
    <p:extLst>
      <p:ext uri="{BB962C8B-B14F-4D97-AF65-F5344CB8AC3E}">
        <p14:creationId xmlns:p14="http://schemas.microsoft.com/office/powerpoint/2010/main" val="266068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430A0-204C-486F-A308-337E22A3CB3F}"/>
              </a:ext>
            </a:extLst>
          </p:cNvPr>
          <p:cNvSpPr>
            <a:spLocks noGrp="1"/>
          </p:cNvSpPr>
          <p:nvPr>
            <p:ph type="title"/>
          </p:nvPr>
        </p:nvSpPr>
        <p:spPr/>
        <p:txBody>
          <a:bodyPr/>
          <a:lstStyle/>
          <a:p>
            <a:r>
              <a:rPr lang="en-GB" dirty="0"/>
              <a:t>Live Streaming	</a:t>
            </a:r>
          </a:p>
        </p:txBody>
      </p:sp>
      <p:sp>
        <p:nvSpPr>
          <p:cNvPr id="3" name="Content Placeholder 2">
            <a:extLst>
              <a:ext uri="{FF2B5EF4-FFF2-40B4-BE49-F238E27FC236}">
                <a16:creationId xmlns:a16="http://schemas.microsoft.com/office/drawing/2014/main" id="{62EC87E5-FB79-4A76-8C40-1FD118B05139}"/>
              </a:ext>
            </a:extLst>
          </p:cNvPr>
          <p:cNvSpPr>
            <a:spLocks noGrp="1"/>
          </p:cNvSpPr>
          <p:nvPr>
            <p:ph idx="1"/>
          </p:nvPr>
        </p:nvSpPr>
        <p:spPr>
          <a:xfrm>
            <a:off x="694508" y="1690688"/>
            <a:ext cx="10515600" cy="4351338"/>
          </a:xfrm>
        </p:spPr>
        <p:txBody>
          <a:bodyPr>
            <a:normAutofit fontScale="92500" lnSpcReduction="20000"/>
          </a:bodyPr>
          <a:lstStyle/>
          <a:p>
            <a:pPr marL="0" indent="0">
              <a:buNone/>
            </a:pPr>
            <a:r>
              <a:rPr lang="en-GB" dirty="0"/>
              <a:t>What can you do?</a:t>
            </a:r>
          </a:p>
          <a:p>
            <a:pPr marL="342900" indent="-342900">
              <a:buFont typeface="Courier New" panose="02070309020205020404" pitchFamily="49" charset="0"/>
              <a:buChar char="o"/>
            </a:pPr>
            <a:r>
              <a:rPr lang="en-GB" dirty="0"/>
              <a:t>Talk to them –  have an ongoing conversation as part of your family life.</a:t>
            </a:r>
          </a:p>
          <a:p>
            <a:pPr marL="342900" indent="-342900">
              <a:buFont typeface="Courier New" panose="02070309020205020404" pitchFamily="49" charset="0"/>
              <a:buChar char="o"/>
            </a:pPr>
            <a:endParaRPr lang="en-GB" dirty="0"/>
          </a:p>
          <a:p>
            <a:pPr marL="342900" indent="-342900">
              <a:buFont typeface="Courier New" panose="02070309020205020404" pitchFamily="49" charset="0"/>
              <a:buChar char="o"/>
            </a:pPr>
            <a:r>
              <a:rPr lang="en-GB" dirty="0"/>
              <a:t>Use devices in communal spaces.</a:t>
            </a:r>
          </a:p>
          <a:p>
            <a:endParaRPr lang="en-GB" dirty="0"/>
          </a:p>
          <a:p>
            <a:pPr marL="342900" indent="-342900">
              <a:buFont typeface="Courier New" panose="02070309020205020404" pitchFamily="49" charset="0"/>
              <a:buChar char="o"/>
            </a:pPr>
            <a:r>
              <a:rPr lang="en-GB" dirty="0"/>
              <a:t>Go through privacy, filtering and safety settings. </a:t>
            </a:r>
          </a:p>
          <a:p>
            <a:pPr marL="342900" indent="-342900">
              <a:buFont typeface="Courier New" panose="02070309020205020404" pitchFamily="49" charset="0"/>
              <a:buChar char="o"/>
            </a:pPr>
            <a:endParaRPr lang="en-GB" dirty="0"/>
          </a:p>
          <a:p>
            <a:pPr marL="342900" indent="-342900">
              <a:buFont typeface="Courier New" panose="02070309020205020404" pitchFamily="49" charset="0"/>
              <a:buChar char="o"/>
            </a:pPr>
            <a:r>
              <a:rPr lang="en-GB" dirty="0"/>
              <a:t>Be wary of requests to chat in private. </a:t>
            </a:r>
          </a:p>
          <a:p>
            <a:endParaRPr lang="en-GB" dirty="0"/>
          </a:p>
          <a:p>
            <a:pPr marL="342900" indent="-342900">
              <a:buFont typeface="Courier New" panose="02070309020205020404" pitchFamily="49" charset="0"/>
              <a:buChar char="o"/>
            </a:pPr>
            <a:r>
              <a:rPr lang="en-GB" dirty="0"/>
              <a:t>Know where to get support and how to report and block.</a:t>
            </a:r>
          </a:p>
          <a:p>
            <a:endParaRPr lang="en-GB" dirty="0"/>
          </a:p>
        </p:txBody>
      </p:sp>
      <p:sp>
        <p:nvSpPr>
          <p:cNvPr id="4" name="Rectangle 3">
            <a:extLst>
              <a:ext uri="{FF2B5EF4-FFF2-40B4-BE49-F238E27FC236}">
                <a16:creationId xmlns:a16="http://schemas.microsoft.com/office/drawing/2014/main" id="{DC3B8B0D-6680-46D5-9E7E-B5C9A9F0DA69}"/>
              </a:ext>
            </a:extLst>
          </p:cNvPr>
          <p:cNvSpPr/>
          <p:nvPr/>
        </p:nvSpPr>
        <p:spPr>
          <a:xfrm>
            <a:off x="103122" y="6262042"/>
            <a:ext cx="8462075" cy="461665"/>
          </a:xfrm>
          <a:prstGeom prst="rect">
            <a:avLst/>
          </a:prstGeom>
          <a:solidFill>
            <a:schemeClr val="accent4"/>
          </a:solidFill>
        </p:spPr>
        <p:txBody>
          <a:bodyPr wrap="square">
            <a:spAutoFit/>
          </a:bodyPr>
          <a:lstStyle/>
          <a:p>
            <a:pPr algn="ctr"/>
            <a:r>
              <a:rPr lang="en-GB" sz="2400" b="1" dirty="0">
                <a:solidFill>
                  <a:srgbClr val="9A3467"/>
                </a:solidFill>
                <a:latin typeface="Candara" panose="020E0502030303020204" pitchFamily="34" charset="0"/>
                <a:hlinkClick r:id="rId3"/>
              </a:rPr>
              <a:t>www.thinkuknow.co.uk/parents/articles/what-is-live-streaming</a:t>
            </a:r>
            <a:endParaRPr lang="en-GB" sz="2400" b="1" dirty="0">
              <a:solidFill>
                <a:srgbClr val="9A3467"/>
              </a:solidFill>
              <a:latin typeface="Candara" panose="020E0502030303020204" pitchFamily="34" charset="0"/>
            </a:endParaRPr>
          </a:p>
        </p:txBody>
      </p:sp>
    </p:spTree>
    <p:extLst>
      <p:ext uri="{BB962C8B-B14F-4D97-AF65-F5344CB8AC3E}">
        <p14:creationId xmlns:p14="http://schemas.microsoft.com/office/powerpoint/2010/main" val="36492103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person&#10;&#10;Description automatically generated">
            <a:extLst>
              <a:ext uri="{FF2B5EF4-FFF2-40B4-BE49-F238E27FC236}">
                <a16:creationId xmlns:a16="http://schemas.microsoft.com/office/drawing/2014/main" id="{02382827-C169-426C-AC17-3299D0E763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079"/>
            <a:ext cx="12192000" cy="6815842"/>
          </a:xfrm>
          <a:prstGeom prst="rect">
            <a:avLst/>
          </a:prstGeom>
        </p:spPr>
      </p:pic>
      <p:sp>
        <p:nvSpPr>
          <p:cNvPr id="2" name="Title 1">
            <a:extLst>
              <a:ext uri="{FF2B5EF4-FFF2-40B4-BE49-F238E27FC236}">
                <a16:creationId xmlns:a16="http://schemas.microsoft.com/office/drawing/2014/main" id="{691A0A96-2A6B-4F2C-BC6C-BD60AF190564}"/>
              </a:ext>
            </a:extLst>
          </p:cNvPr>
          <p:cNvSpPr>
            <a:spLocks noGrp="1"/>
          </p:cNvSpPr>
          <p:nvPr>
            <p:ph type="title"/>
          </p:nvPr>
        </p:nvSpPr>
        <p:spPr>
          <a:xfrm>
            <a:off x="8281359" y="21079"/>
            <a:ext cx="3577640" cy="1325563"/>
          </a:xfrm>
        </p:spPr>
        <p:txBody>
          <a:bodyPr/>
          <a:lstStyle/>
          <a:p>
            <a:r>
              <a:rPr lang="en-GB" dirty="0">
                <a:solidFill>
                  <a:schemeClr val="bg1"/>
                </a:solidFill>
              </a:rPr>
              <a:t>Online videos. </a:t>
            </a:r>
          </a:p>
        </p:txBody>
      </p:sp>
    </p:spTree>
    <p:extLst>
      <p:ext uri="{BB962C8B-B14F-4D97-AF65-F5344CB8AC3E}">
        <p14:creationId xmlns:p14="http://schemas.microsoft.com/office/powerpoint/2010/main" val="1559987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CCEDFE-3183-4AA0-B2D5-A3DBC578BC26}"/>
              </a:ext>
            </a:extLst>
          </p:cNvPr>
          <p:cNvPicPr>
            <a:picLocks noChangeAspect="1"/>
          </p:cNvPicPr>
          <p:nvPr/>
        </p:nvPicPr>
        <p:blipFill>
          <a:blip r:embed="rId3"/>
          <a:stretch>
            <a:fillRect/>
          </a:stretch>
        </p:blipFill>
        <p:spPr>
          <a:xfrm>
            <a:off x="170423" y="355301"/>
            <a:ext cx="5222460" cy="1359590"/>
          </a:xfrm>
          <a:prstGeom prst="rect">
            <a:avLst/>
          </a:prstGeom>
        </p:spPr>
      </p:pic>
      <p:pic>
        <p:nvPicPr>
          <p:cNvPr id="7" name="Picture 6">
            <a:extLst>
              <a:ext uri="{FF2B5EF4-FFF2-40B4-BE49-F238E27FC236}">
                <a16:creationId xmlns:a16="http://schemas.microsoft.com/office/drawing/2014/main" id="{35B538FE-48DB-4476-B47A-13363949D5B3}"/>
              </a:ext>
            </a:extLst>
          </p:cNvPr>
          <p:cNvPicPr>
            <a:picLocks noChangeAspect="1"/>
          </p:cNvPicPr>
          <p:nvPr/>
        </p:nvPicPr>
        <p:blipFill>
          <a:blip r:embed="rId4"/>
          <a:stretch>
            <a:fillRect/>
          </a:stretch>
        </p:blipFill>
        <p:spPr>
          <a:xfrm>
            <a:off x="265886" y="1816399"/>
            <a:ext cx="5830114" cy="1495634"/>
          </a:xfrm>
          <a:prstGeom prst="rect">
            <a:avLst/>
          </a:prstGeom>
        </p:spPr>
      </p:pic>
      <p:pic>
        <p:nvPicPr>
          <p:cNvPr id="9" name="Picture 8">
            <a:extLst>
              <a:ext uri="{FF2B5EF4-FFF2-40B4-BE49-F238E27FC236}">
                <a16:creationId xmlns:a16="http://schemas.microsoft.com/office/drawing/2014/main" id="{66AC9ED1-A5F3-443E-9625-13B647CA22BC}"/>
              </a:ext>
            </a:extLst>
          </p:cNvPr>
          <p:cNvPicPr>
            <a:picLocks noChangeAspect="1"/>
          </p:cNvPicPr>
          <p:nvPr/>
        </p:nvPicPr>
        <p:blipFill>
          <a:blip r:embed="rId5"/>
          <a:stretch>
            <a:fillRect/>
          </a:stretch>
        </p:blipFill>
        <p:spPr>
          <a:xfrm>
            <a:off x="5951126" y="3972570"/>
            <a:ext cx="6109285" cy="1999402"/>
          </a:xfrm>
          <a:prstGeom prst="rect">
            <a:avLst/>
          </a:prstGeom>
        </p:spPr>
      </p:pic>
      <p:pic>
        <p:nvPicPr>
          <p:cNvPr id="11" name="Picture 10">
            <a:extLst>
              <a:ext uri="{FF2B5EF4-FFF2-40B4-BE49-F238E27FC236}">
                <a16:creationId xmlns:a16="http://schemas.microsoft.com/office/drawing/2014/main" id="{90E77BF5-BFF5-4247-9794-E5E6E1CB848A}"/>
              </a:ext>
            </a:extLst>
          </p:cNvPr>
          <p:cNvPicPr>
            <a:picLocks noChangeAspect="1"/>
          </p:cNvPicPr>
          <p:nvPr/>
        </p:nvPicPr>
        <p:blipFill>
          <a:blip r:embed="rId6"/>
          <a:stretch>
            <a:fillRect/>
          </a:stretch>
        </p:blipFill>
        <p:spPr>
          <a:xfrm>
            <a:off x="5912292" y="223517"/>
            <a:ext cx="6109285" cy="1662213"/>
          </a:xfrm>
          <a:prstGeom prst="rect">
            <a:avLst/>
          </a:prstGeom>
        </p:spPr>
      </p:pic>
      <p:pic>
        <p:nvPicPr>
          <p:cNvPr id="13" name="Picture 12">
            <a:extLst>
              <a:ext uri="{FF2B5EF4-FFF2-40B4-BE49-F238E27FC236}">
                <a16:creationId xmlns:a16="http://schemas.microsoft.com/office/drawing/2014/main" id="{8BA66C0E-D45A-4827-B775-6E623999997D}"/>
              </a:ext>
            </a:extLst>
          </p:cNvPr>
          <p:cNvPicPr>
            <a:picLocks noChangeAspect="1"/>
          </p:cNvPicPr>
          <p:nvPr/>
        </p:nvPicPr>
        <p:blipFill>
          <a:blip r:embed="rId7"/>
          <a:stretch>
            <a:fillRect/>
          </a:stretch>
        </p:blipFill>
        <p:spPr>
          <a:xfrm>
            <a:off x="7205688" y="1606499"/>
            <a:ext cx="4986312" cy="1456398"/>
          </a:xfrm>
          <a:prstGeom prst="rect">
            <a:avLst/>
          </a:prstGeom>
        </p:spPr>
      </p:pic>
      <p:pic>
        <p:nvPicPr>
          <p:cNvPr id="15" name="Picture 14">
            <a:extLst>
              <a:ext uri="{FF2B5EF4-FFF2-40B4-BE49-F238E27FC236}">
                <a16:creationId xmlns:a16="http://schemas.microsoft.com/office/drawing/2014/main" id="{1EAD6531-92A6-417B-BDB9-13A41B5F8568}"/>
              </a:ext>
            </a:extLst>
          </p:cNvPr>
          <p:cNvPicPr>
            <a:picLocks noChangeAspect="1"/>
          </p:cNvPicPr>
          <p:nvPr/>
        </p:nvPicPr>
        <p:blipFill>
          <a:blip r:embed="rId8"/>
          <a:stretch>
            <a:fillRect/>
          </a:stretch>
        </p:blipFill>
        <p:spPr>
          <a:xfrm>
            <a:off x="258577" y="4137931"/>
            <a:ext cx="5046152" cy="918119"/>
          </a:xfrm>
          <a:prstGeom prst="rect">
            <a:avLst/>
          </a:prstGeom>
        </p:spPr>
      </p:pic>
      <p:pic>
        <p:nvPicPr>
          <p:cNvPr id="17" name="Picture 16">
            <a:extLst>
              <a:ext uri="{FF2B5EF4-FFF2-40B4-BE49-F238E27FC236}">
                <a16:creationId xmlns:a16="http://schemas.microsoft.com/office/drawing/2014/main" id="{C6A8C139-71BB-4A0A-81A8-203A490990D0}"/>
              </a:ext>
            </a:extLst>
          </p:cNvPr>
          <p:cNvPicPr>
            <a:picLocks noChangeAspect="1"/>
          </p:cNvPicPr>
          <p:nvPr/>
        </p:nvPicPr>
        <p:blipFill>
          <a:blip r:embed="rId9"/>
          <a:stretch>
            <a:fillRect/>
          </a:stretch>
        </p:blipFill>
        <p:spPr>
          <a:xfrm>
            <a:off x="258577" y="5149737"/>
            <a:ext cx="5242464" cy="472469"/>
          </a:xfrm>
          <a:prstGeom prst="rect">
            <a:avLst/>
          </a:prstGeom>
        </p:spPr>
      </p:pic>
    </p:spTree>
    <p:extLst>
      <p:ext uri="{BB962C8B-B14F-4D97-AF65-F5344CB8AC3E}">
        <p14:creationId xmlns:p14="http://schemas.microsoft.com/office/powerpoint/2010/main" val="4265029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31B27A-440E-4C0F-8D50-4886FD8EE891}"/>
              </a:ext>
            </a:extLst>
          </p:cNvPr>
          <p:cNvSpPr>
            <a:spLocks noGrp="1"/>
          </p:cNvSpPr>
          <p:nvPr>
            <p:ph type="title"/>
          </p:nvPr>
        </p:nvSpPr>
        <p:spPr>
          <a:xfrm>
            <a:off x="0" y="12910"/>
            <a:ext cx="3602182" cy="1325563"/>
          </a:xfrm>
        </p:spPr>
        <p:txBody>
          <a:bodyPr/>
          <a:lstStyle/>
          <a:p>
            <a:r>
              <a:rPr lang="en-GB" dirty="0" err="1"/>
              <a:t>TikTok</a:t>
            </a:r>
            <a:r>
              <a:rPr lang="en-GB" dirty="0"/>
              <a:t> Advice</a:t>
            </a:r>
          </a:p>
        </p:txBody>
      </p:sp>
      <p:sp>
        <p:nvSpPr>
          <p:cNvPr id="3" name="Content Placeholder 2">
            <a:extLst>
              <a:ext uri="{FF2B5EF4-FFF2-40B4-BE49-F238E27FC236}">
                <a16:creationId xmlns:a16="http://schemas.microsoft.com/office/drawing/2014/main" id="{4A73B207-A4A8-461D-9A5E-B60E3B04A315}"/>
              </a:ext>
            </a:extLst>
          </p:cNvPr>
          <p:cNvSpPr>
            <a:spLocks noGrp="1"/>
          </p:cNvSpPr>
          <p:nvPr>
            <p:ph idx="1"/>
          </p:nvPr>
        </p:nvSpPr>
        <p:spPr>
          <a:xfrm>
            <a:off x="838200" y="1825625"/>
            <a:ext cx="10148699" cy="3791743"/>
          </a:xfrm>
        </p:spPr>
        <p:txBody>
          <a:bodyPr/>
          <a:lstStyle/>
          <a:p>
            <a:r>
              <a:rPr lang="en-GB" dirty="0"/>
              <a:t>Use Family Pairing</a:t>
            </a:r>
          </a:p>
          <a:p>
            <a:r>
              <a:rPr lang="en-GB" dirty="0" err="1"/>
              <a:t>TikTok</a:t>
            </a:r>
            <a:r>
              <a:rPr lang="en-GB" dirty="0"/>
              <a:t> on parents phone linked to </a:t>
            </a:r>
            <a:r>
              <a:rPr lang="en-GB" dirty="0" err="1"/>
              <a:t>TikTok</a:t>
            </a:r>
            <a:r>
              <a:rPr lang="en-GB" dirty="0"/>
              <a:t> on teen’s phone</a:t>
            </a:r>
          </a:p>
          <a:p>
            <a:r>
              <a:rPr lang="en-GB" dirty="0"/>
              <a:t>Set time limits</a:t>
            </a:r>
          </a:p>
          <a:p>
            <a:r>
              <a:rPr lang="en-GB" dirty="0"/>
              <a:t>Can see their viewing history</a:t>
            </a:r>
          </a:p>
          <a:p>
            <a:r>
              <a:rPr lang="en-GB" dirty="0"/>
              <a:t>Discuss boundaries and expectations</a:t>
            </a:r>
          </a:p>
        </p:txBody>
      </p:sp>
      <p:pic>
        <p:nvPicPr>
          <p:cNvPr id="1026" name="Picture 2" descr="Family Pairing &#10;Who is using this TikTOk account? &#10;Parent &#10;Teen ">
            <a:extLst>
              <a:ext uri="{FF2B5EF4-FFF2-40B4-BE49-F238E27FC236}">
                <a16:creationId xmlns:a16="http://schemas.microsoft.com/office/drawing/2014/main" id="{8BE771CD-85A8-4ECA-9FF8-44EA5169DB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0392" y="4467434"/>
            <a:ext cx="2839343" cy="22998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can code to link accounts &#10;Follow these steps on teen's account: &#10;l. Log into TikT0k. &#10;2. &#10;GO to Settings &gt; Family Pairing and select Teen. &#10;3. &#10;Scan the QR code to link accounts. ">
            <a:extLst>
              <a:ext uri="{FF2B5EF4-FFF2-40B4-BE49-F238E27FC236}">
                <a16:creationId xmlns:a16="http://schemas.microsoft.com/office/drawing/2014/main" id="{7969CB9F-F290-4FA2-AB0A-24F82149ED3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4265666"/>
            <a:ext cx="3315419" cy="2592334"/>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5">
            <a:extLst>
              <a:ext uri="{FF2B5EF4-FFF2-40B4-BE49-F238E27FC236}">
                <a16:creationId xmlns:a16="http://schemas.microsoft.com/office/drawing/2014/main" id="{A4A85C72-DF49-4CFF-8A7F-09D976B912F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990845" y="-60174"/>
            <a:ext cx="1992107" cy="2728913"/>
          </a:xfrm>
          <a:prstGeom prst="rect">
            <a:avLst/>
          </a:prstGeom>
        </p:spPr>
      </p:pic>
    </p:spTree>
    <p:extLst>
      <p:ext uri="{BB962C8B-B14F-4D97-AF65-F5344CB8AC3E}">
        <p14:creationId xmlns:p14="http://schemas.microsoft.com/office/powerpoint/2010/main" val="911891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E8D0F6-E1DB-4135-AF1B-DE0CE5337D0B}"/>
              </a:ext>
            </a:extLst>
          </p:cNvPr>
          <p:cNvPicPr>
            <a:picLocks noChangeAspect="1"/>
          </p:cNvPicPr>
          <p:nvPr/>
        </p:nvPicPr>
        <p:blipFill>
          <a:blip r:embed="rId3"/>
          <a:stretch>
            <a:fillRect/>
          </a:stretch>
        </p:blipFill>
        <p:spPr>
          <a:xfrm>
            <a:off x="571422" y="1762780"/>
            <a:ext cx="6048672" cy="2106128"/>
          </a:xfrm>
          <a:prstGeom prst="rect">
            <a:avLst/>
          </a:prstGeom>
        </p:spPr>
      </p:pic>
      <p:pic>
        <p:nvPicPr>
          <p:cNvPr id="5" name="Picture 4">
            <a:extLst>
              <a:ext uri="{FF2B5EF4-FFF2-40B4-BE49-F238E27FC236}">
                <a16:creationId xmlns:a16="http://schemas.microsoft.com/office/drawing/2014/main" id="{DC4B9D48-1203-48C2-B0ED-C18F76E0CF22}"/>
              </a:ext>
            </a:extLst>
          </p:cNvPr>
          <p:cNvPicPr>
            <a:picLocks noChangeAspect="1"/>
          </p:cNvPicPr>
          <p:nvPr/>
        </p:nvPicPr>
        <p:blipFill>
          <a:blip r:embed="rId4"/>
          <a:stretch>
            <a:fillRect/>
          </a:stretch>
        </p:blipFill>
        <p:spPr>
          <a:xfrm>
            <a:off x="543496" y="385256"/>
            <a:ext cx="6716062" cy="1390844"/>
          </a:xfrm>
          <a:prstGeom prst="rect">
            <a:avLst/>
          </a:prstGeom>
        </p:spPr>
      </p:pic>
      <p:sp>
        <p:nvSpPr>
          <p:cNvPr id="6" name="TextBox 5">
            <a:extLst>
              <a:ext uri="{FF2B5EF4-FFF2-40B4-BE49-F238E27FC236}">
                <a16:creationId xmlns:a16="http://schemas.microsoft.com/office/drawing/2014/main" id="{CA7C7B62-B37E-4465-90F2-432B37B22EB1}"/>
              </a:ext>
            </a:extLst>
          </p:cNvPr>
          <p:cNvSpPr txBox="1"/>
          <p:nvPr/>
        </p:nvSpPr>
        <p:spPr>
          <a:xfrm>
            <a:off x="2924286" y="4431376"/>
            <a:ext cx="6343428" cy="1815882"/>
          </a:xfrm>
          <a:prstGeom prst="rect">
            <a:avLst/>
          </a:prstGeom>
          <a:noFill/>
        </p:spPr>
        <p:txBody>
          <a:bodyPr wrap="square">
            <a:spAutoFit/>
          </a:bodyPr>
          <a:lstStyle/>
          <a:p>
            <a:r>
              <a:rPr lang="en-GB" sz="2800" dirty="0">
                <a:highlight>
                  <a:srgbClr val="FFFF00"/>
                </a:highlight>
              </a:rPr>
              <a:t>“used the mapping application on Snapchat to identify girls who came into the store where he worked and then make contact.”</a:t>
            </a:r>
          </a:p>
        </p:txBody>
      </p:sp>
      <p:pic>
        <p:nvPicPr>
          <p:cNvPr id="7" name="Picture 6">
            <a:extLst>
              <a:ext uri="{FF2B5EF4-FFF2-40B4-BE49-F238E27FC236}">
                <a16:creationId xmlns:a16="http://schemas.microsoft.com/office/drawing/2014/main" id="{66751158-1A35-4268-8793-A7B5E9218188}"/>
              </a:ext>
            </a:extLst>
          </p:cNvPr>
          <p:cNvPicPr>
            <a:picLocks noChangeAspect="1"/>
          </p:cNvPicPr>
          <p:nvPr/>
        </p:nvPicPr>
        <p:blipFill>
          <a:blip r:embed="rId5"/>
          <a:stretch>
            <a:fillRect/>
          </a:stretch>
        </p:blipFill>
        <p:spPr>
          <a:xfrm>
            <a:off x="7390958" y="385256"/>
            <a:ext cx="1533739" cy="828791"/>
          </a:xfrm>
          <a:prstGeom prst="rect">
            <a:avLst/>
          </a:prstGeom>
        </p:spPr>
      </p:pic>
    </p:spTree>
    <p:extLst>
      <p:ext uri="{BB962C8B-B14F-4D97-AF65-F5344CB8AC3E}">
        <p14:creationId xmlns:p14="http://schemas.microsoft.com/office/powerpoint/2010/main" val="39198518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BA50A-9B39-4F11-BA9B-048BF0C7ADD1}"/>
              </a:ext>
            </a:extLst>
          </p:cNvPr>
          <p:cNvSpPr>
            <a:spLocks noGrp="1"/>
          </p:cNvSpPr>
          <p:nvPr>
            <p:ph type="title"/>
          </p:nvPr>
        </p:nvSpPr>
        <p:spPr>
          <a:xfrm>
            <a:off x="165339" y="71827"/>
            <a:ext cx="10515600" cy="1325563"/>
          </a:xfrm>
        </p:spPr>
        <p:txBody>
          <a:bodyPr/>
          <a:lstStyle/>
          <a:p>
            <a:r>
              <a:rPr lang="en-GB" dirty="0"/>
              <a:t>Snapchat</a:t>
            </a:r>
          </a:p>
        </p:txBody>
      </p:sp>
      <p:sp>
        <p:nvSpPr>
          <p:cNvPr id="3" name="Content Placeholder 2">
            <a:extLst>
              <a:ext uri="{FF2B5EF4-FFF2-40B4-BE49-F238E27FC236}">
                <a16:creationId xmlns:a16="http://schemas.microsoft.com/office/drawing/2014/main" id="{3ED0B491-1D0A-4F48-9168-64D96BF8138C}"/>
              </a:ext>
            </a:extLst>
          </p:cNvPr>
          <p:cNvSpPr>
            <a:spLocks noGrp="1"/>
          </p:cNvSpPr>
          <p:nvPr>
            <p:ph idx="1"/>
          </p:nvPr>
        </p:nvSpPr>
        <p:spPr>
          <a:xfrm>
            <a:off x="838200" y="1544968"/>
            <a:ext cx="10515600" cy="4351338"/>
          </a:xfrm>
        </p:spPr>
        <p:txBody>
          <a:bodyPr>
            <a:normAutofit/>
          </a:bodyPr>
          <a:lstStyle/>
          <a:p>
            <a:r>
              <a:rPr lang="en-GB" sz="3200" dirty="0"/>
              <a:t>Make sure it’s used in </a:t>
            </a:r>
            <a:r>
              <a:rPr lang="en-GB" sz="3200" dirty="0">
                <a:highlight>
                  <a:srgbClr val="FFFF00"/>
                </a:highlight>
              </a:rPr>
              <a:t>Ghost Mode</a:t>
            </a:r>
          </a:p>
          <a:p>
            <a:r>
              <a:rPr lang="en-GB" sz="3200" dirty="0"/>
              <a:t>Settings -&gt; Turn on Ghost Mode -&gt; Duration: Until turned off</a:t>
            </a:r>
          </a:p>
        </p:txBody>
      </p:sp>
      <p:pic>
        <p:nvPicPr>
          <p:cNvPr id="5" name="Picture 4" descr="Graphical user interface, application&#10;&#10;Description automatically generated">
            <a:extLst>
              <a:ext uri="{FF2B5EF4-FFF2-40B4-BE49-F238E27FC236}">
                <a16:creationId xmlns:a16="http://schemas.microsoft.com/office/drawing/2014/main" id="{2DE8E9B8-B024-4E02-BBDA-B62680096179}"/>
              </a:ext>
            </a:extLst>
          </p:cNvPr>
          <p:cNvPicPr>
            <a:picLocks noChangeAspect="1"/>
          </p:cNvPicPr>
          <p:nvPr/>
        </p:nvPicPr>
        <p:blipFill rotWithShape="1">
          <a:blip r:embed="rId3">
            <a:extLst>
              <a:ext uri="{28A0092B-C50C-407E-A947-70E740481C1C}">
                <a14:useLocalDpi xmlns:a14="http://schemas.microsoft.com/office/drawing/2010/main" val="0"/>
              </a:ext>
            </a:extLst>
          </a:blip>
          <a:srcRect t="26621" b="37689"/>
          <a:stretch/>
        </p:blipFill>
        <p:spPr>
          <a:xfrm>
            <a:off x="1711614" y="2969516"/>
            <a:ext cx="8768772" cy="2782704"/>
          </a:xfrm>
          <a:prstGeom prst="rect">
            <a:avLst/>
          </a:prstGeom>
        </p:spPr>
      </p:pic>
    </p:spTree>
    <p:extLst>
      <p:ext uri="{BB962C8B-B14F-4D97-AF65-F5344CB8AC3E}">
        <p14:creationId xmlns:p14="http://schemas.microsoft.com/office/powerpoint/2010/main" val="24129205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8DFC0-A643-4556-BBBC-C042868F9877}"/>
              </a:ext>
            </a:extLst>
          </p:cNvPr>
          <p:cNvSpPr>
            <a:spLocks noGrp="1"/>
          </p:cNvSpPr>
          <p:nvPr>
            <p:ph type="title"/>
          </p:nvPr>
        </p:nvSpPr>
        <p:spPr/>
        <p:txBody>
          <a:bodyPr/>
          <a:lstStyle/>
          <a:p>
            <a:r>
              <a:rPr lang="en-GB" dirty="0"/>
              <a:t>“Self-generated” imagery</a:t>
            </a:r>
          </a:p>
        </p:txBody>
      </p:sp>
      <p:sp>
        <p:nvSpPr>
          <p:cNvPr id="3" name="Content Placeholder 2">
            <a:extLst>
              <a:ext uri="{FF2B5EF4-FFF2-40B4-BE49-F238E27FC236}">
                <a16:creationId xmlns:a16="http://schemas.microsoft.com/office/drawing/2014/main" id="{04026C19-11A3-46D1-B129-27C45076BF78}"/>
              </a:ext>
            </a:extLst>
          </p:cNvPr>
          <p:cNvSpPr>
            <a:spLocks noGrp="1"/>
          </p:cNvSpPr>
          <p:nvPr>
            <p:ph idx="1"/>
          </p:nvPr>
        </p:nvSpPr>
        <p:spPr/>
        <p:txBody>
          <a:bodyPr>
            <a:normAutofit lnSpcReduction="10000"/>
          </a:bodyPr>
          <a:lstStyle/>
          <a:p>
            <a:r>
              <a:rPr lang="en-GB" dirty="0"/>
              <a:t>1 in 8 secondary school children had been sent a naked or semi-naked image by another young person</a:t>
            </a:r>
          </a:p>
          <a:p>
            <a:r>
              <a:rPr lang="en-GB" dirty="0"/>
              <a:t>1 teen in 20 had been sent a naked or semi-naked image online by an adult</a:t>
            </a:r>
          </a:p>
          <a:p>
            <a:r>
              <a:rPr lang="en-GB" dirty="0"/>
              <a:t>Children can be coerced into sending images to a close friend, unaware of where that image may end up.</a:t>
            </a:r>
          </a:p>
          <a:p>
            <a:r>
              <a:rPr lang="en-GB" dirty="0"/>
              <a:t>44% of child sex abuse content is self-generated where children have been coerced into sending images of themselves. </a:t>
            </a:r>
          </a:p>
          <a:p>
            <a:endParaRPr lang="en-GB" dirty="0"/>
          </a:p>
          <a:p>
            <a:r>
              <a:rPr lang="en-GB" dirty="0"/>
              <a:t>Source : NSPCC/LGFL </a:t>
            </a:r>
            <a:r>
              <a:rPr lang="en-GB" dirty="0" err="1"/>
              <a:t>Digisafe</a:t>
            </a:r>
            <a:r>
              <a:rPr lang="en-GB" dirty="0"/>
              <a:t>/IWF</a:t>
            </a:r>
          </a:p>
          <a:p>
            <a:endParaRPr lang="en-GB" dirty="0"/>
          </a:p>
        </p:txBody>
      </p:sp>
    </p:spTree>
    <p:extLst>
      <p:ext uri="{BB962C8B-B14F-4D97-AF65-F5344CB8AC3E}">
        <p14:creationId xmlns:p14="http://schemas.microsoft.com/office/powerpoint/2010/main" val="467163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0CDFD-B263-4475-9FE1-BBF0349127CF}"/>
              </a:ext>
            </a:extLst>
          </p:cNvPr>
          <p:cNvSpPr>
            <a:spLocks noGrp="1"/>
          </p:cNvSpPr>
          <p:nvPr>
            <p:ph type="title"/>
          </p:nvPr>
        </p:nvSpPr>
        <p:spPr/>
        <p:txBody>
          <a:bodyPr/>
          <a:lstStyle/>
          <a:p>
            <a:r>
              <a:rPr lang="en-GB" dirty="0"/>
              <a:t>What to do if your child has been sending inappropriate self-generated images.</a:t>
            </a:r>
          </a:p>
        </p:txBody>
      </p:sp>
      <p:sp>
        <p:nvSpPr>
          <p:cNvPr id="3" name="Content Placeholder 2">
            <a:extLst>
              <a:ext uri="{FF2B5EF4-FFF2-40B4-BE49-F238E27FC236}">
                <a16:creationId xmlns:a16="http://schemas.microsoft.com/office/drawing/2014/main" id="{4481D7FA-DD5C-4055-9CC2-2654781CDD8A}"/>
              </a:ext>
            </a:extLst>
          </p:cNvPr>
          <p:cNvSpPr>
            <a:spLocks noGrp="1"/>
          </p:cNvSpPr>
          <p:nvPr>
            <p:ph idx="1"/>
          </p:nvPr>
        </p:nvSpPr>
        <p:spPr>
          <a:xfrm>
            <a:off x="838200" y="2054225"/>
            <a:ext cx="10515600" cy="4351338"/>
          </a:xfrm>
        </p:spPr>
        <p:txBody>
          <a:bodyPr/>
          <a:lstStyle/>
          <a:p>
            <a:r>
              <a:rPr lang="en-GB" dirty="0"/>
              <a:t>Try not to shout at them, or blame them</a:t>
            </a:r>
          </a:p>
          <a:p>
            <a:r>
              <a:rPr lang="en-GB" dirty="0"/>
              <a:t>Reassure them and offer support</a:t>
            </a:r>
          </a:p>
          <a:p>
            <a:r>
              <a:rPr lang="en-GB" dirty="0"/>
              <a:t>Inform the school (if child agrees)</a:t>
            </a:r>
          </a:p>
          <a:p>
            <a:r>
              <a:rPr lang="en-GB" dirty="0"/>
              <a:t>Contact CEOP </a:t>
            </a:r>
          </a:p>
          <a:p>
            <a:r>
              <a:rPr lang="en-GB" dirty="0"/>
              <a:t>Use the Childline Report Remove tool</a:t>
            </a:r>
          </a:p>
          <a:p>
            <a:r>
              <a:rPr lang="en-GB" dirty="0"/>
              <a:t>Make a report on the social media platform used.</a:t>
            </a:r>
          </a:p>
          <a:p>
            <a:r>
              <a:rPr lang="en-GB" dirty="0"/>
              <a:t>Can also report to Internet Watch Foundation </a:t>
            </a:r>
            <a:r>
              <a:rPr lang="en-GB" dirty="0">
                <a:hlinkClick r:id="rId3"/>
              </a:rPr>
              <a:t>https://report.iwf.org.uk/en</a:t>
            </a:r>
            <a:r>
              <a:rPr lang="en-GB" dirty="0"/>
              <a:t>  </a:t>
            </a:r>
          </a:p>
        </p:txBody>
      </p:sp>
    </p:spTree>
    <p:extLst>
      <p:ext uri="{BB962C8B-B14F-4D97-AF65-F5344CB8AC3E}">
        <p14:creationId xmlns:p14="http://schemas.microsoft.com/office/powerpoint/2010/main" val="39487137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7D8D9-173F-4688-9D90-06E9CFDAF3C4}"/>
              </a:ext>
            </a:extLst>
          </p:cNvPr>
          <p:cNvSpPr>
            <a:spLocks noGrp="1"/>
          </p:cNvSpPr>
          <p:nvPr>
            <p:ph type="title"/>
          </p:nvPr>
        </p:nvSpPr>
        <p:spPr/>
        <p:txBody>
          <a:bodyPr/>
          <a:lstStyle/>
          <a:p>
            <a:r>
              <a:rPr lang="en-GB" dirty="0"/>
              <a:t>Childline Report/Remove Tool</a:t>
            </a:r>
          </a:p>
        </p:txBody>
      </p:sp>
      <p:sp>
        <p:nvSpPr>
          <p:cNvPr id="3" name="Content Placeholder 2">
            <a:extLst>
              <a:ext uri="{FF2B5EF4-FFF2-40B4-BE49-F238E27FC236}">
                <a16:creationId xmlns:a16="http://schemas.microsoft.com/office/drawing/2014/main" id="{54A01A52-ABF8-4C26-B249-0623C324D6BD}"/>
              </a:ext>
            </a:extLst>
          </p:cNvPr>
          <p:cNvSpPr>
            <a:spLocks noGrp="1"/>
          </p:cNvSpPr>
          <p:nvPr>
            <p:ph idx="1"/>
          </p:nvPr>
        </p:nvSpPr>
        <p:spPr>
          <a:xfrm>
            <a:off x="288969" y="2006493"/>
            <a:ext cx="10515600" cy="4201514"/>
          </a:xfrm>
        </p:spPr>
        <p:txBody>
          <a:bodyPr>
            <a:normAutofit lnSpcReduction="10000"/>
          </a:bodyPr>
          <a:lstStyle/>
          <a:p>
            <a:pPr marL="0" indent="0">
              <a:buNone/>
            </a:pPr>
            <a:r>
              <a:rPr lang="en-GB" dirty="0"/>
              <a:t>Report a nude or sexual image to Childline. </a:t>
            </a:r>
          </a:p>
          <a:p>
            <a:pPr marL="0" indent="0">
              <a:buNone/>
            </a:pPr>
            <a:r>
              <a:rPr lang="en-GB" dirty="0"/>
              <a:t>They’ll help get it removed from public sites</a:t>
            </a:r>
          </a:p>
          <a:p>
            <a:pPr marL="0" indent="0">
              <a:buNone/>
            </a:pPr>
            <a:r>
              <a:rPr lang="en-GB" dirty="0"/>
              <a:t>Won’t remove it from phones or computers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1600" dirty="0"/>
              <a:t>https://www.childline.org.uk/info-advice/bullying-abuse-safety/online-mobile-safety/remove-nude-image-shared-online/ </a:t>
            </a:r>
          </a:p>
        </p:txBody>
      </p:sp>
      <p:pic>
        <p:nvPicPr>
          <p:cNvPr id="5" name="Picture 4" descr="A picture containing text, outdoor, sign&#10;&#10;Description automatically generated">
            <a:extLst>
              <a:ext uri="{FF2B5EF4-FFF2-40B4-BE49-F238E27FC236}">
                <a16:creationId xmlns:a16="http://schemas.microsoft.com/office/drawing/2014/main" id="{6B6AB5CC-335F-44EE-BE37-765DBD6BE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5086" y="1620132"/>
            <a:ext cx="4217945" cy="3332868"/>
          </a:xfrm>
          <a:prstGeom prst="rect">
            <a:avLst/>
          </a:prstGeom>
        </p:spPr>
      </p:pic>
    </p:spTree>
    <p:extLst>
      <p:ext uri="{BB962C8B-B14F-4D97-AF65-F5344CB8AC3E}">
        <p14:creationId xmlns:p14="http://schemas.microsoft.com/office/powerpoint/2010/main" val="3617276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F7907-6E45-4F76-AD9D-565EA57C652A}"/>
              </a:ext>
            </a:extLst>
          </p:cNvPr>
          <p:cNvSpPr>
            <a:spLocks noGrp="1"/>
          </p:cNvSpPr>
          <p:nvPr>
            <p:ph type="title"/>
          </p:nvPr>
        </p:nvSpPr>
        <p:spPr/>
        <p:txBody>
          <a:bodyPr/>
          <a:lstStyle/>
          <a:p>
            <a:r>
              <a:rPr lang="en-GB" dirty="0"/>
              <a:t>Top Tips from </a:t>
            </a:r>
            <a:r>
              <a:rPr lang="en-GB" dirty="0" err="1"/>
              <a:t>ParentZone</a:t>
            </a:r>
            <a:endParaRPr lang="en-GB" dirty="0"/>
          </a:p>
        </p:txBody>
      </p:sp>
      <p:sp>
        <p:nvSpPr>
          <p:cNvPr id="3" name="Content Placeholder 2">
            <a:extLst>
              <a:ext uri="{FF2B5EF4-FFF2-40B4-BE49-F238E27FC236}">
                <a16:creationId xmlns:a16="http://schemas.microsoft.com/office/drawing/2014/main" id="{BE534C3F-D6A2-46F4-85FA-E6B6B77034DE}"/>
              </a:ext>
            </a:extLst>
          </p:cNvPr>
          <p:cNvSpPr>
            <a:spLocks noGrp="1"/>
          </p:cNvSpPr>
          <p:nvPr>
            <p:ph idx="1"/>
          </p:nvPr>
        </p:nvSpPr>
        <p:spPr>
          <a:xfrm>
            <a:off x="926274" y="1690688"/>
            <a:ext cx="10427525" cy="4486275"/>
          </a:xfrm>
        </p:spPr>
        <p:txBody>
          <a:bodyPr>
            <a:normAutofit fontScale="85000" lnSpcReduction="10000"/>
          </a:bodyPr>
          <a:lstStyle/>
          <a:p>
            <a:r>
              <a:rPr lang="en-GB" dirty="0"/>
              <a:t>Building a child’s digital resilience is better than blocking</a:t>
            </a:r>
          </a:p>
          <a:p>
            <a:pPr lvl="1"/>
            <a:r>
              <a:rPr lang="en-GB" dirty="0"/>
              <a:t>Encourage online interests, discuss boundaries, be available for support</a:t>
            </a:r>
          </a:p>
          <a:p>
            <a:r>
              <a:rPr lang="en-GB" dirty="0"/>
              <a:t>Don’t limit talk to just “the online safety chat”</a:t>
            </a:r>
          </a:p>
          <a:p>
            <a:pPr lvl="1"/>
            <a:r>
              <a:rPr lang="en-GB" dirty="0"/>
              <a:t>Be interested in what they’re doing, ongoing discussions, be open to talk</a:t>
            </a:r>
          </a:p>
          <a:p>
            <a:r>
              <a:rPr lang="en-GB" dirty="0"/>
              <a:t>Balance taking an interest  with giving them space to be independent</a:t>
            </a:r>
          </a:p>
          <a:p>
            <a:pPr lvl="1"/>
            <a:r>
              <a:rPr lang="en-GB" dirty="0"/>
              <a:t>Give them space to internalise safety messages and self-regulate</a:t>
            </a:r>
          </a:p>
          <a:p>
            <a:r>
              <a:rPr lang="en-GB" dirty="0"/>
              <a:t>Don’t be afraid to set boundaries</a:t>
            </a:r>
          </a:p>
          <a:p>
            <a:pPr lvl="1"/>
            <a:r>
              <a:rPr lang="en-GB" dirty="0"/>
              <a:t>Set expectations of behaviour, rules for sharing images of themselves and others, consent</a:t>
            </a:r>
          </a:p>
          <a:p>
            <a:r>
              <a:rPr lang="en-GB" dirty="0"/>
              <a:t>Concentrate on </a:t>
            </a:r>
            <a:r>
              <a:rPr lang="en-GB" b="1" dirty="0"/>
              <a:t>how</a:t>
            </a:r>
            <a:r>
              <a:rPr lang="en-GB" dirty="0"/>
              <a:t> they’re using it, rather than </a:t>
            </a:r>
            <a:r>
              <a:rPr lang="en-GB" b="1" dirty="0"/>
              <a:t>how long</a:t>
            </a:r>
          </a:p>
          <a:p>
            <a:pPr lvl="1"/>
            <a:r>
              <a:rPr lang="en-GB" dirty="0"/>
              <a:t>Not all screen time is the same</a:t>
            </a:r>
          </a:p>
          <a:p>
            <a:pPr marL="0" indent="0">
              <a:buNone/>
            </a:pPr>
            <a:endParaRPr lang="en-GB" dirty="0">
              <a:hlinkClick r:id="rId3"/>
            </a:endParaRPr>
          </a:p>
          <a:p>
            <a:pPr marL="0" indent="0">
              <a:buNone/>
            </a:pPr>
            <a:r>
              <a:rPr lang="en-GB" dirty="0">
                <a:hlinkClick r:id="rId3"/>
              </a:rPr>
              <a:t>https://parentinfo.org/article/the-5-digital-parenting-rules-that-really-matter</a:t>
            </a:r>
            <a:r>
              <a:rPr lang="en-GB" dirty="0"/>
              <a:t> </a:t>
            </a:r>
          </a:p>
          <a:p>
            <a:endParaRPr lang="en-GB" dirty="0"/>
          </a:p>
        </p:txBody>
      </p:sp>
    </p:spTree>
    <p:extLst>
      <p:ext uri="{BB962C8B-B14F-4D97-AF65-F5344CB8AC3E}">
        <p14:creationId xmlns:p14="http://schemas.microsoft.com/office/powerpoint/2010/main" val="2535106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25ABB-DFDE-4C1E-8EC5-0AC71BBDA225}"/>
              </a:ext>
            </a:extLst>
          </p:cNvPr>
          <p:cNvSpPr>
            <a:spLocks noGrp="1"/>
          </p:cNvSpPr>
          <p:nvPr>
            <p:ph type="title"/>
          </p:nvPr>
        </p:nvSpPr>
        <p:spPr/>
        <p:txBody>
          <a:bodyPr/>
          <a:lstStyle/>
          <a:p>
            <a:r>
              <a:rPr lang="en-GB" dirty="0"/>
              <a:t>Parental Controls</a:t>
            </a:r>
          </a:p>
        </p:txBody>
      </p:sp>
      <p:sp>
        <p:nvSpPr>
          <p:cNvPr id="3" name="Content Placeholder 2">
            <a:extLst>
              <a:ext uri="{FF2B5EF4-FFF2-40B4-BE49-F238E27FC236}">
                <a16:creationId xmlns:a16="http://schemas.microsoft.com/office/drawing/2014/main" id="{B14F99C8-4175-4D7A-8BA2-3B742E2F4D47}"/>
              </a:ext>
            </a:extLst>
          </p:cNvPr>
          <p:cNvSpPr>
            <a:spLocks noGrp="1"/>
          </p:cNvSpPr>
          <p:nvPr>
            <p:ph idx="1"/>
          </p:nvPr>
        </p:nvSpPr>
        <p:spPr/>
        <p:txBody>
          <a:bodyPr/>
          <a:lstStyle/>
          <a:p>
            <a:r>
              <a:rPr lang="en-GB" dirty="0"/>
              <a:t>Your child’s phone will have parental controls</a:t>
            </a:r>
          </a:p>
          <a:p>
            <a:r>
              <a:rPr lang="en-GB" dirty="0"/>
              <a:t>Broadband and Phone provider will have parental settings too</a:t>
            </a:r>
          </a:p>
          <a:p>
            <a:r>
              <a:rPr lang="en-GB" dirty="0"/>
              <a:t>Explore their features</a:t>
            </a:r>
          </a:p>
          <a:p>
            <a:r>
              <a:rPr lang="en-GB" dirty="0"/>
              <a:t>Can restrict screen time, purchases, app installs and more.</a:t>
            </a:r>
          </a:p>
          <a:p>
            <a:r>
              <a:rPr lang="en-GB" dirty="0"/>
              <a:t>Won’t solve problems on their own. Talk to your kids! </a:t>
            </a:r>
          </a:p>
          <a:p>
            <a:pPr marL="0" indent="0">
              <a:buNone/>
            </a:pPr>
            <a:r>
              <a:rPr lang="en-GB" dirty="0">
                <a:hlinkClick r:id="rId3"/>
              </a:rPr>
              <a:t>https://www.commonsensemedia.org/blog/parents-ultimate-guide-to-parental-controls</a:t>
            </a:r>
            <a:r>
              <a:rPr lang="en-GB" dirty="0"/>
              <a:t> </a:t>
            </a:r>
          </a:p>
        </p:txBody>
      </p:sp>
      <p:pic>
        <p:nvPicPr>
          <p:cNvPr id="6" name="Graphic 5">
            <a:extLst>
              <a:ext uri="{FF2B5EF4-FFF2-40B4-BE49-F238E27FC236}">
                <a16:creationId xmlns:a16="http://schemas.microsoft.com/office/drawing/2014/main" id="{10041B23-67C3-476A-8A53-70BC04DA42BB}"/>
              </a:ext>
            </a:extLst>
          </p:cNvPr>
          <p:cNvPicPr>
            <a:picLocks/>
          </p:cNvPicPr>
          <p:nvPr/>
        </p:nvPicPr>
        <p:blipFill>
          <a:blip r:embed="rId4">
            <a:extLst>
              <a:ext uri="{96DAC541-7B7A-43D3-8B79-37D633B846F1}">
                <asvg:svgBlip xmlns:asvg="http://schemas.microsoft.com/office/drawing/2016/SVG/main" r:embed="rId5"/>
              </a:ext>
            </a:extLst>
          </a:blip>
          <a:stretch>
            <a:fillRect/>
          </a:stretch>
        </p:blipFill>
        <p:spPr>
          <a:xfrm>
            <a:off x="8052866" y="4867969"/>
            <a:ext cx="2232550" cy="1990031"/>
          </a:xfrm>
          <a:prstGeom prst="rect">
            <a:avLst/>
          </a:prstGeom>
        </p:spPr>
      </p:pic>
    </p:spTree>
    <p:extLst>
      <p:ext uri="{BB962C8B-B14F-4D97-AF65-F5344CB8AC3E}">
        <p14:creationId xmlns:p14="http://schemas.microsoft.com/office/powerpoint/2010/main" val="10991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35277-7683-4215-BAF6-06CFB91E9AC8}"/>
              </a:ext>
            </a:extLst>
          </p:cNvPr>
          <p:cNvSpPr>
            <a:spLocks noGrp="1"/>
          </p:cNvSpPr>
          <p:nvPr>
            <p:ph type="title"/>
          </p:nvPr>
        </p:nvSpPr>
        <p:spPr/>
        <p:txBody>
          <a:bodyPr/>
          <a:lstStyle/>
          <a:p>
            <a:r>
              <a:rPr lang="en-GB" dirty="0"/>
              <a:t>Social Media Checklists</a:t>
            </a:r>
          </a:p>
        </p:txBody>
      </p:sp>
      <p:sp>
        <p:nvSpPr>
          <p:cNvPr id="3" name="Content Placeholder 2">
            <a:extLst>
              <a:ext uri="{FF2B5EF4-FFF2-40B4-BE49-F238E27FC236}">
                <a16:creationId xmlns:a16="http://schemas.microsoft.com/office/drawing/2014/main" id="{CDF94520-9598-4AC5-8A82-907C906BD63E}"/>
              </a:ext>
            </a:extLst>
          </p:cNvPr>
          <p:cNvSpPr>
            <a:spLocks noGrp="1"/>
          </p:cNvSpPr>
          <p:nvPr>
            <p:ph idx="1"/>
          </p:nvPr>
        </p:nvSpPr>
        <p:spPr>
          <a:xfrm>
            <a:off x="838200" y="1825625"/>
            <a:ext cx="8793432" cy="4351338"/>
          </a:xfrm>
        </p:spPr>
        <p:txBody>
          <a:bodyPr/>
          <a:lstStyle/>
          <a:p>
            <a:r>
              <a:rPr lang="en-GB" dirty="0"/>
              <a:t>SWGFL have checklists to secure your child’s profile for popular social media sites</a:t>
            </a:r>
          </a:p>
          <a:p>
            <a:endParaRPr lang="en-GB" dirty="0"/>
          </a:p>
          <a:p>
            <a:r>
              <a:rPr lang="en-GB" dirty="0">
                <a:hlinkClick r:id="rId3"/>
              </a:rPr>
              <a:t>https://swgfl.org.uk/resources/checklists/</a:t>
            </a:r>
            <a:r>
              <a:rPr lang="en-GB" dirty="0"/>
              <a:t> </a:t>
            </a:r>
          </a:p>
        </p:txBody>
      </p:sp>
      <p:pic>
        <p:nvPicPr>
          <p:cNvPr id="7" name="Picture 6">
            <a:extLst>
              <a:ext uri="{FF2B5EF4-FFF2-40B4-BE49-F238E27FC236}">
                <a16:creationId xmlns:a16="http://schemas.microsoft.com/office/drawing/2014/main" id="{CDF34BAD-09E7-44FE-95FB-3F47DB077487}"/>
              </a:ext>
            </a:extLst>
          </p:cNvPr>
          <p:cNvPicPr>
            <a:picLocks noChangeAspect="1"/>
          </p:cNvPicPr>
          <p:nvPr/>
        </p:nvPicPr>
        <p:blipFill rotWithShape="1">
          <a:blip r:embed="rId4"/>
          <a:srcRect b="39632"/>
          <a:stretch/>
        </p:blipFill>
        <p:spPr>
          <a:xfrm>
            <a:off x="1334292" y="4250280"/>
            <a:ext cx="8297340" cy="1392638"/>
          </a:xfrm>
          <a:prstGeom prst="rect">
            <a:avLst/>
          </a:prstGeom>
        </p:spPr>
      </p:pic>
    </p:spTree>
    <p:extLst>
      <p:ext uri="{BB962C8B-B14F-4D97-AF65-F5344CB8AC3E}">
        <p14:creationId xmlns:p14="http://schemas.microsoft.com/office/powerpoint/2010/main" val="16993127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74A8AD1-2EE8-4EB0-BA05-4E0F15AFDF47}"/>
              </a:ext>
            </a:extLst>
          </p:cNvPr>
          <p:cNvSpPr txBox="1">
            <a:spLocks/>
          </p:cNvSpPr>
          <p:nvPr/>
        </p:nvSpPr>
        <p:spPr>
          <a:xfrm>
            <a:off x="297796" y="344469"/>
            <a:ext cx="6517032" cy="691723"/>
          </a:xfrm>
          <a:prstGeom prst="rect">
            <a:avLst/>
          </a:prstGeom>
        </p:spPr>
        <p:txBody>
          <a:bodyPr vert="horz" lIns="91440" tIns="45720" rIns="91440" bIns="45720" rtlCol="0" anchor="ct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mn-lt"/>
              </a:rPr>
              <a:t>Reporting to NCA-CEOP – www.ceop.police.uk</a:t>
            </a:r>
          </a:p>
        </p:txBody>
      </p:sp>
      <p:pic>
        <p:nvPicPr>
          <p:cNvPr id="5" name="Picture 4">
            <a:extLst>
              <a:ext uri="{FF2B5EF4-FFF2-40B4-BE49-F238E27FC236}">
                <a16:creationId xmlns:a16="http://schemas.microsoft.com/office/drawing/2014/main" id="{0D28445E-C6AC-464B-8CAD-FFE716BC0F04}"/>
              </a:ext>
            </a:extLst>
          </p:cNvPr>
          <p:cNvPicPr/>
          <p:nvPr/>
        </p:nvPicPr>
        <p:blipFill rotWithShape="1">
          <a:blip r:embed="rId3" cstate="print"/>
          <a:srcRect t="9225" r="1982" b="4788"/>
          <a:stretch/>
        </p:blipFill>
        <p:spPr bwMode="auto">
          <a:xfrm>
            <a:off x="2361178" y="2971899"/>
            <a:ext cx="7215658" cy="3541632"/>
          </a:xfrm>
          <a:prstGeom prst="rect">
            <a:avLst/>
          </a:prstGeom>
          <a:ln>
            <a:solidFill>
              <a:srgbClr val="000000"/>
            </a:solidFill>
          </a:ln>
          <a:extLst>
            <a:ext uri="{53640926-AAD7-44D8-BBD7-CCE9431645EC}">
              <a14:shadowObscured xmlns:a14="http://schemas.microsoft.com/office/drawing/2010/main"/>
            </a:ext>
          </a:extLst>
        </p:spPr>
      </p:pic>
      <p:pic>
        <p:nvPicPr>
          <p:cNvPr id="6" name="Picture 5" descr="CEOP button" title="CEOP button">
            <a:extLst>
              <a:ext uri="{FF2B5EF4-FFF2-40B4-BE49-F238E27FC236}">
                <a16:creationId xmlns:a16="http://schemas.microsoft.com/office/drawing/2014/main" id="{AD84180C-FF68-4355-AA0C-860EA84B96A5}"/>
              </a:ext>
            </a:extLst>
          </p:cNvPr>
          <p:cNvPicPr>
            <a:picLocks noChangeAspect="1"/>
          </p:cNvPicPr>
          <p:nvPr/>
        </p:nvPicPr>
        <p:blipFill rotWithShape="1">
          <a:blip r:embed="rId4"/>
          <a:srcRect l="10926" t="30617" r="8362" b="34691"/>
          <a:stretch/>
        </p:blipFill>
        <p:spPr>
          <a:xfrm>
            <a:off x="4158005" y="1036192"/>
            <a:ext cx="3467279" cy="1490304"/>
          </a:xfrm>
          <a:prstGeom prst="rect">
            <a:avLst/>
          </a:prstGeom>
        </p:spPr>
      </p:pic>
    </p:spTree>
    <p:extLst>
      <p:ext uri="{BB962C8B-B14F-4D97-AF65-F5344CB8AC3E}">
        <p14:creationId xmlns:p14="http://schemas.microsoft.com/office/powerpoint/2010/main" val="8821591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93D4BD-CEAD-40A4-9528-AA7224251E6A}"/>
              </a:ext>
            </a:extLst>
          </p:cNvPr>
          <p:cNvSpPr txBox="1">
            <a:spLocks/>
          </p:cNvSpPr>
          <p:nvPr/>
        </p:nvSpPr>
        <p:spPr>
          <a:xfrm>
            <a:off x="267538" y="122826"/>
            <a:ext cx="6972501" cy="91315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latin typeface="+mn-lt"/>
              </a:rPr>
              <a:t>www.parentinfo.org</a:t>
            </a:r>
          </a:p>
        </p:txBody>
      </p:sp>
      <p:pic>
        <p:nvPicPr>
          <p:cNvPr id="5" name="Picture 2" descr="ii_jkts2mc41_16538c01b3aaddcb">
            <a:extLst>
              <a:ext uri="{FF2B5EF4-FFF2-40B4-BE49-F238E27FC236}">
                <a16:creationId xmlns:a16="http://schemas.microsoft.com/office/drawing/2014/main" id="{399AD527-6602-4658-B563-7B97940591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52" t="10398" r="1864" b="19918"/>
          <a:stretch/>
        </p:blipFill>
        <p:spPr bwMode="auto">
          <a:xfrm>
            <a:off x="1221126" y="1288038"/>
            <a:ext cx="8437927" cy="3521474"/>
          </a:xfrm>
          <a:prstGeom prst="rect">
            <a:avLst/>
          </a:prstGeom>
          <a:noFill/>
          <a:ln w="15875">
            <a:solidFill>
              <a:srgbClr val="000000"/>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7D2A78C-69CC-491E-AD41-2666F6994FE3}"/>
              </a:ext>
            </a:extLst>
          </p:cNvPr>
          <p:cNvPicPr>
            <a:picLocks noChangeAspect="1"/>
          </p:cNvPicPr>
          <p:nvPr/>
        </p:nvPicPr>
        <p:blipFill rotWithShape="1">
          <a:blip r:embed="rId4"/>
          <a:srcRect t="14783" b="15294"/>
          <a:stretch/>
        </p:blipFill>
        <p:spPr>
          <a:xfrm>
            <a:off x="1045029" y="5061572"/>
            <a:ext cx="9144000" cy="1385046"/>
          </a:xfrm>
          <a:prstGeom prst="rect">
            <a:avLst/>
          </a:prstGeom>
        </p:spPr>
      </p:pic>
    </p:spTree>
    <p:extLst>
      <p:ext uri="{BB962C8B-B14F-4D97-AF65-F5344CB8AC3E}">
        <p14:creationId xmlns:p14="http://schemas.microsoft.com/office/powerpoint/2010/main" val="32178532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D59FA-BBDA-4D4E-BD36-B5910A95B47B}"/>
              </a:ext>
            </a:extLst>
          </p:cNvPr>
          <p:cNvSpPr>
            <a:spLocks noGrp="1"/>
          </p:cNvSpPr>
          <p:nvPr>
            <p:ph type="title"/>
          </p:nvPr>
        </p:nvSpPr>
        <p:spPr/>
        <p:txBody>
          <a:bodyPr/>
          <a:lstStyle/>
          <a:p>
            <a:r>
              <a:rPr lang="en-GB" dirty="0"/>
              <a:t>Useful Sites</a:t>
            </a:r>
          </a:p>
        </p:txBody>
      </p:sp>
      <p:sp>
        <p:nvSpPr>
          <p:cNvPr id="3" name="Content Placeholder 2">
            <a:extLst>
              <a:ext uri="{FF2B5EF4-FFF2-40B4-BE49-F238E27FC236}">
                <a16:creationId xmlns:a16="http://schemas.microsoft.com/office/drawing/2014/main" id="{5FDAD96E-FC35-4147-AE0C-C9A8BBC145BB}"/>
              </a:ext>
            </a:extLst>
          </p:cNvPr>
          <p:cNvSpPr>
            <a:spLocks noGrp="1"/>
          </p:cNvSpPr>
          <p:nvPr>
            <p:ph idx="1"/>
          </p:nvPr>
        </p:nvSpPr>
        <p:spPr>
          <a:xfrm>
            <a:off x="838200" y="1825625"/>
            <a:ext cx="10763992" cy="4351338"/>
          </a:xfrm>
        </p:spPr>
        <p:txBody>
          <a:bodyPr/>
          <a:lstStyle/>
          <a:p>
            <a:r>
              <a:rPr lang="en-GB" dirty="0">
                <a:effectLst/>
                <a:latin typeface="Arial" panose="020B0604020202020204" pitchFamily="34" charset="0"/>
              </a:rPr>
              <a:t>UK Safer Internet Centre: </a:t>
            </a:r>
            <a:r>
              <a:rPr lang="en-GB" dirty="0">
                <a:effectLst/>
                <a:latin typeface="Arial" panose="020B0604020202020204" pitchFamily="34" charset="0"/>
                <a:hlinkClick r:id="rId3"/>
              </a:rPr>
              <a:t>https://www.saferinternet.org.uk</a:t>
            </a:r>
            <a:r>
              <a:rPr lang="en-GB" dirty="0">
                <a:effectLst/>
                <a:latin typeface="Arial" panose="020B0604020202020204" pitchFamily="34" charset="0"/>
              </a:rPr>
              <a:t> </a:t>
            </a:r>
          </a:p>
          <a:p>
            <a:r>
              <a:rPr lang="en-GB" dirty="0">
                <a:latin typeface="Arial" panose="020B0604020202020204" pitchFamily="34" charset="0"/>
              </a:rPr>
              <a:t>Internet Matters: </a:t>
            </a:r>
            <a:r>
              <a:rPr lang="en-GB" dirty="0">
                <a:latin typeface="Arial" panose="020B0604020202020204" pitchFamily="34" charset="0"/>
                <a:hlinkClick r:id="rId4"/>
              </a:rPr>
              <a:t>https://www.internetmatters.org</a:t>
            </a:r>
            <a:r>
              <a:rPr lang="en-GB" dirty="0">
                <a:latin typeface="Arial" panose="020B0604020202020204" pitchFamily="34" charset="0"/>
              </a:rPr>
              <a:t> </a:t>
            </a:r>
          </a:p>
          <a:p>
            <a:r>
              <a:rPr lang="en-GB" dirty="0">
                <a:latin typeface="Arial" panose="020B0604020202020204" pitchFamily="34" charset="0"/>
              </a:rPr>
              <a:t>Parent Zone: </a:t>
            </a:r>
            <a:r>
              <a:rPr lang="en-GB" dirty="0">
                <a:latin typeface="Arial" panose="020B0604020202020204" pitchFamily="34" charset="0"/>
                <a:hlinkClick r:id="rId5"/>
              </a:rPr>
              <a:t>https://parentzone.org.uk/</a:t>
            </a:r>
            <a:r>
              <a:rPr lang="en-GB" dirty="0">
                <a:latin typeface="Arial" panose="020B0604020202020204" pitchFamily="34" charset="0"/>
              </a:rPr>
              <a:t> </a:t>
            </a:r>
          </a:p>
          <a:p>
            <a:r>
              <a:rPr lang="en-GB" dirty="0">
                <a:effectLst/>
                <a:latin typeface="Arial" panose="020B0604020202020204" pitchFamily="34" charset="0"/>
              </a:rPr>
              <a:t>Report abuse or grooming to CEOP: </a:t>
            </a:r>
            <a:r>
              <a:rPr lang="en-GB" dirty="0">
                <a:effectLst/>
                <a:latin typeface="Arial" panose="020B0604020202020204" pitchFamily="34" charset="0"/>
                <a:hlinkClick r:id="rId6"/>
              </a:rPr>
              <a:t>https://www.ceop.police.uk/</a:t>
            </a:r>
            <a:r>
              <a:rPr lang="en-GB" dirty="0">
                <a:effectLst/>
                <a:latin typeface="Arial" panose="020B0604020202020204" pitchFamily="34" charset="0"/>
              </a:rPr>
              <a:t> </a:t>
            </a:r>
          </a:p>
          <a:p>
            <a:r>
              <a:rPr lang="en-GB" dirty="0">
                <a:effectLst/>
                <a:latin typeface="Arial" panose="020B0604020202020204" pitchFamily="34" charset="0"/>
              </a:rPr>
              <a:t>Report Harmful Content: </a:t>
            </a:r>
            <a:r>
              <a:rPr lang="en-GB" dirty="0">
                <a:effectLst/>
                <a:latin typeface="Arial" panose="020B0604020202020204" pitchFamily="34" charset="0"/>
                <a:hlinkClick r:id="rId7"/>
              </a:rPr>
              <a:t>https://reportharmfulcontent.com/</a:t>
            </a:r>
            <a:r>
              <a:rPr lang="en-GB" dirty="0">
                <a:effectLst/>
                <a:latin typeface="Arial" panose="020B0604020202020204" pitchFamily="34" charset="0"/>
              </a:rPr>
              <a:t> </a:t>
            </a:r>
          </a:p>
          <a:p>
            <a:pPr marL="0" indent="0">
              <a:buNone/>
            </a:pPr>
            <a:endParaRPr lang="en-GB" dirty="0"/>
          </a:p>
        </p:txBody>
      </p:sp>
    </p:spTree>
    <p:extLst>
      <p:ext uri="{BB962C8B-B14F-4D97-AF65-F5344CB8AC3E}">
        <p14:creationId xmlns:p14="http://schemas.microsoft.com/office/powerpoint/2010/main" val="3029925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C8610-7315-4E6A-ADB2-860F2E064487}"/>
              </a:ext>
            </a:extLst>
          </p:cNvPr>
          <p:cNvSpPr>
            <a:spLocks noGrp="1"/>
          </p:cNvSpPr>
          <p:nvPr>
            <p:ph type="title"/>
          </p:nvPr>
        </p:nvSpPr>
        <p:spPr/>
        <p:txBody>
          <a:bodyPr/>
          <a:lstStyle/>
          <a:p>
            <a:r>
              <a:rPr lang="en-GB" dirty="0"/>
              <a:t>Thank you for your time </a:t>
            </a:r>
          </a:p>
        </p:txBody>
      </p:sp>
      <p:sp>
        <p:nvSpPr>
          <p:cNvPr id="3" name="Content Placeholder 2">
            <a:extLst>
              <a:ext uri="{FF2B5EF4-FFF2-40B4-BE49-F238E27FC236}">
                <a16:creationId xmlns:a16="http://schemas.microsoft.com/office/drawing/2014/main" id="{DE78B1E8-9289-4722-AF2A-8F5B0141DBD2}"/>
              </a:ext>
            </a:extLst>
          </p:cNvPr>
          <p:cNvSpPr>
            <a:spLocks noGrp="1"/>
          </p:cNvSpPr>
          <p:nvPr>
            <p:ph idx="1"/>
          </p:nvPr>
        </p:nvSpPr>
        <p:spPr>
          <a:xfrm>
            <a:off x="838200" y="3647209"/>
            <a:ext cx="10515600" cy="2529754"/>
          </a:xfrm>
        </p:spPr>
        <p:txBody>
          <a:bodyPr>
            <a:normAutofit/>
          </a:bodyPr>
          <a:lstStyle/>
          <a:p>
            <a:pPr marL="0" indent="0">
              <a:buNone/>
            </a:pPr>
            <a:r>
              <a:rPr lang="en-GB" sz="3600" dirty="0"/>
              <a:t>Danny Nicholson</a:t>
            </a:r>
          </a:p>
          <a:p>
            <a:endParaRPr lang="en-GB" sz="3600" dirty="0"/>
          </a:p>
          <a:p>
            <a:pPr marL="0" indent="0">
              <a:buNone/>
            </a:pPr>
            <a:r>
              <a:rPr lang="en-GB" sz="3600" dirty="0">
                <a:hlinkClick r:id="rId3"/>
              </a:rPr>
              <a:t>www.think-bank.com/parents</a:t>
            </a:r>
            <a:r>
              <a:rPr lang="en-GB" sz="3600" dirty="0"/>
              <a:t> </a:t>
            </a:r>
          </a:p>
          <a:p>
            <a:endParaRPr lang="en-GB" sz="3600" dirty="0"/>
          </a:p>
        </p:txBody>
      </p:sp>
      <p:pic>
        <p:nvPicPr>
          <p:cNvPr id="5" name="Picture 4">
            <a:extLst>
              <a:ext uri="{FF2B5EF4-FFF2-40B4-BE49-F238E27FC236}">
                <a16:creationId xmlns:a16="http://schemas.microsoft.com/office/drawing/2014/main" id="{622DB8D2-314A-4302-A2A3-6675DE39AF61}"/>
              </a:ext>
            </a:extLst>
          </p:cNvPr>
          <p:cNvPicPr>
            <a:picLocks noChangeAspect="1"/>
          </p:cNvPicPr>
          <p:nvPr/>
        </p:nvPicPr>
        <p:blipFill>
          <a:blip r:embed="rId4"/>
          <a:stretch>
            <a:fillRect/>
          </a:stretch>
        </p:blipFill>
        <p:spPr>
          <a:xfrm>
            <a:off x="7620764" y="815974"/>
            <a:ext cx="4280743" cy="4199416"/>
          </a:xfrm>
          <a:prstGeom prst="rect">
            <a:avLst/>
          </a:prstGeom>
        </p:spPr>
      </p:pic>
      <p:sp>
        <p:nvSpPr>
          <p:cNvPr id="6" name="TextBox 5">
            <a:extLst>
              <a:ext uri="{FF2B5EF4-FFF2-40B4-BE49-F238E27FC236}">
                <a16:creationId xmlns:a16="http://schemas.microsoft.com/office/drawing/2014/main" id="{9711711D-A3AB-43BC-8028-B706EBD8C7C6}"/>
              </a:ext>
            </a:extLst>
          </p:cNvPr>
          <p:cNvSpPr txBox="1"/>
          <p:nvPr/>
        </p:nvSpPr>
        <p:spPr>
          <a:xfrm>
            <a:off x="8496460" y="433778"/>
            <a:ext cx="2529347" cy="369332"/>
          </a:xfrm>
          <a:prstGeom prst="rect">
            <a:avLst/>
          </a:prstGeom>
          <a:noFill/>
        </p:spPr>
        <p:txBody>
          <a:bodyPr wrap="none" rtlCol="0">
            <a:spAutoFit/>
          </a:bodyPr>
          <a:lstStyle/>
          <a:p>
            <a:r>
              <a:rPr lang="en-GB" dirty="0"/>
              <a:t>All the links in one place!</a:t>
            </a:r>
          </a:p>
        </p:txBody>
      </p:sp>
      <p:sp>
        <p:nvSpPr>
          <p:cNvPr id="8" name="TextBox 7">
            <a:extLst>
              <a:ext uri="{FF2B5EF4-FFF2-40B4-BE49-F238E27FC236}">
                <a16:creationId xmlns:a16="http://schemas.microsoft.com/office/drawing/2014/main" id="{42EBC75D-B1D7-47D4-A972-1C9F33A358F0}"/>
              </a:ext>
            </a:extLst>
          </p:cNvPr>
          <p:cNvSpPr txBox="1"/>
          <p:nvPr/>
        </p:nvSpPr>
        <p:spPr>
          <a:xfrm>
            <a:off x="8392096" y="4907315"/>
            <a:ext cx="2738077" cy="369332"/>
          </a:xfrm>
          <a:prstGeom prst="rect">
            <a:avLst/>
          </a:prstGeom>
          <a:noFill/>
        </p:spPr>
        <p:txBody>
          <a:bodyPr wrap="square">
            <a:spAutoFit/>
          </a:bodyPr>
          <a:lstStyle/>
          <a:p>
            <a:r>
              <a:rPr lang="en-GB" dirty="0">
                <a:effectLst/>
                <a:hlinkClick r:id="rId5"/>
              </a:rPr>
              <a:t>https://wke.lt/w/s/sxPpNv</a:t>
            </a:r>
            <a:r>
              <a:rPr lang="en-GB" dirty="0">
                <a:effectLst/>
              </a:rPr>
              <a:t> </a:t>
            </a:r>
            <a:endParaRPr lang="en-GB" dirty="0"/>
          </a:p>
        </p:txBody>
      </p:sp>
    </p:spTree>
    <p:extLst>
      <p:ext uri="{BB962C8B-B14F-4D97-AF65-F5344CB8AC3E}">
        <p14:creationId xmlns:p14="http://schemas.microsoft.com/office/powerpoint/2010/main" val="33450887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D48588A-6010-4CA0-B7CE-43B10B4C24B3}">
  <we:reference id="wa104381063" version="1.0.0.1" store="en-001" storeType="OMEX"/>
  <we:alternateReferences>
    <we:reference id="WA104381063" version="1.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1195</TotalTime>
  <Words>2501</Words>
  <Application>Microsoft Office PowerPoint</Application>
  <PresentationFormat>Widescreen</PresentationFormat>
  <Paragraphs>270</Paragraphs>
  <Slides>29</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Calibri</vt:lpstr>
      <vt:lpstr>Calibri Light</vt:lpstr>
      <vt:lpstr>Candara</vt:lpstr>
      <vt:lpstr>Courier New</vt:lpstr>
      <vt:lpstr>Retina</vt:lpstr>
      <vt:lpstr>Office Theme</vt:lpstr>
      <vt:lpstr>Online Safety</vt:lpstr>
      <vt:lpstr>PowerPoint Presentation</vt:lpstr>
      <vt:lpstr>What is Online safety?</vt:lpstr>
      <vt:lpstr>Social Media</vt:lpstr>
      <vt:lpstr>Social Media Risks</vt:lpstr>
      <vt:lpstr>PowerPoint Presentation</vt:lpstr>
      <vt:lpstr>Instagram and Body Image</vt:lpstr>
      <vt:lpstr>PowerPoint Presentation</vt:lpstr>
      <vt:lpstr>Online Bullying</vt:lpstr>
      <vt:lpstr>Advice on Bullying</vt:lpstr>
      <vt:lpstr>Grooming</vt:lpstr>
      <vt:lpstr>PowerPoint Presentation</vt:lpstr>
      <vt:lpstr>Live Streaming/Chat</vt:lpstr>
      <vt:lpstr>Live Streaming </vt:lpstr>
      <vt:lpstr>Online videos. </vt:lpstr>
      <vt:lpstr>PowerPoint Presentation</vt:lpstr>
      <vt:lpstr>TikTok Advice</vt:lpstr>
      <vt:lpstr>PowerPoint Presentation</vt:lpstr>
      <vt:lpstr>Snapchat</vt:lpstr>
      <vt:lpstr>“Self-generated” imagery</vt:lpstr>
      <vt:lpstr>What to do if your child has been sending inappropriate self-generated images.</vt:lpstr>
      <vt:lpstr>Childline Report/Remove Tool</vt:lpstr>
      <vt:lpstr>Top Tips from ParentZone</vt:lpstr>
      <vt:lpstr>Parental Controls</vt:lpstr>
      <vt:lpstr>Social Media Checklists</vt:lpstr>
      <vt:lpstr>PowerPoint Presentation</vt:lpstr>
      <vt:lpstr>PowerPoint Presentation</vt:lpstr>
      <vt:lpstr>Useful Sites</vt:lpstr>
      <vt:lpstr>Thank you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Danny Nicholson</dc:creator>
  <cp:lastModifiedBy>Rita Del-Giudice</cp:lastModifiedBy>
  <cp:revision>50</cp:revision>
  <cp:lastPrinted>2021-11-03T14:59:58Z</cp:lastPrinted>
  <dcterms:created xsi:type="dcterms:W3CDTF">2021-05-19T09:20:45Z</dcterms:created>
  <dcterms:modified xsi:type="dcterms:W3CDTF">2022-11-09T11:47:03Z</dcterms:modified>
</cp:coreProperties>
</file>