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74" r:id="rId3"/>
    <p:sldId id="273" r:id="rId4"/>
    <p:sldId id="275" r:id="rId5"/>
    <p:sldId id="261" r:id="rId6"/>
    <p:sldId id="257" r:id="rId7"/>
    <p:sldId id="276" r:id="rId8"/>
    <p:sldId id="277" r:id="rId9"/>
    <p:sldId id="279" r:id="rId10"/>
    <p:sldId id="278" r:id="rId11"/>
    <p:sldId id="286" r:id="rId12"/>
    <p:sldId id="280" r:id="rId13"/>
    <p:sldId id="268" r:id="rId14"/>
    <p:sldId id="269" r:id="rId15"/>
    <p:sldId id="282" r:id="rId16"/>
    <p:sldId id="263" r:id="rId17"/>
    <p:sldId id="265" r:id="rId18"/>
    <p:sldId id="267" r:id="rId19"/>
    <p:sldId id="283" r:id="rId20"/>
    <p:sldId id="303" r:id="rId21"/>
    <p:sldId id="284" r:id="rId22"/>
    <p:sldId id="285" r:id="rId23"/>
    <p:sldId id="272" r:id="rId24"/>
    <p:sldId id="287" r:id="rId25"/>
    <p:sldId id="288" r:id="rId26"/>
    <p:sldId id="299" r:id="rId27"/>
    <p:sldId id="289" r:id="rId28"/>
    <p:sldId id="301" r:id="rId29"/>
    <p:sldId id="290" r:id="rId30"/>
    <p:sldId id="291" r:id="rId31"/>
    <p:sldId id="292" r:id="rId32"/>
    <p:sldId id="297" r:id="rId33"/>
    <p:sldId id="293" r:id="rId34"/>
    <p:sldId id="294" r:id="rId35"/>
    <p:sldId id="295" r:id="rId36"/>
    <p:sldId id="302" r:id="rId37"/>
    <p:sldId id="296"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1368"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FE01CF89-556D-4377-97B0-B2E318D71884}" type="datetimeFigureOut">
              <a:rPr lang="en-US" smtClean="0"/>
              <a:pPr/>
              <a:t>10/29/2020</a:t>
            </a:fld>
            <a:endParaRPr lang="en-US"/>
          </a:p>
        </p:txBody>
      </p:sp>
      <p:sp>
        <p:nvSpPr>
          <p:cNvPr id="8" name="Slide Number Placeholder 7"/>
          <p:cNvSpPr>
            <a:spLocks noGrp="1"/>
          </p:cNvSpPr>
          <p:nvPr>
            <p:ph type="sldNum" sz="quarter" idx="11"/>
          </p:nvPr>
        </p:nvSpPr>
        <p:spPr/>
        <p:txBody>
          <a:bodyPr/>
          <a:lstStyle/>
          <a:p>
            <a:fld id="{3448DB91-13B8-445E-8E2C-705B3B36CA32}"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FE01CF89-556D-4377-97B0-B2E318D71884}" type="datetimeFigureOut">
              <a:rPr lang="en-US" smtClean="0"/>
              <a:pPr/>
              <a:t>10/29/2020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48DB91-13B8-445E-8E2C-705B3B36CA3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01CF89-556D-4377-97B0-B2E318D71884}" type="datetimeFigureOut">
              <a:rPr lang="en-US" smtClean="0"/>
              <a:pPr/>
              <a:t>10/29/2020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48DB91-13B8-445E-8E2C-705B3B36CA32}" type="slidenum">
              <a:rPr lang="en-US" smtClean="0"/>
              <a:pPr/>
              <a:t>‹#›</a:t>
            </a:fld>
            <a:endParaRPr lang="en-US"/>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FE01CF89-556D-4377-97B0-B2E318D71884}" type="datetimeFigureOut">
              <a:rPr lang="en-US" smtClean="0"/>
              <a:pPr/>
              <a:t>10/29/2020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48DB91-13B8-445E-8E2C-705B3B36CA32}" type="slidenum">
              <a:rPr lang="en-US" smtClean="0"/>
              <a:pPr/>
              <a:t>‹#›</a:t>
            </a:fld>
            <a:endParaRPr lang="en-US"/>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FE01CF89-556D-4377-97B0-B2E318D71884}" type="datetimeFigureOut">
              <a:rPr lang="en-US" smtClean="0"/>
              <a:pPr/>
              <a:t>10/29/2020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48DB91-13B8-445E-8E2C-705B3B36CA32}" type="slidenum">
              <a:rPr lang="en-US" smtClean="0"/>
              <a:pPr/>
              <a:t>‹#›</a:t>
            </a:fld>
            <a:endParaRPr lang="en-US"/>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E01CF89-556D-4377-97B0-B2E318D71884}" type="datetimeFigureOut">
              <a:rPr lang="en-US" smtClean="0"/>
              <a:pPr/>
              <a:t>10/29/2020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48DB91-13B8-445E-8E2C-705B3B36CA3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01CF89-556D-4377-97B0-B2E318D71884}" type="datetimeFigureOut">
              <a:rPr lang="en-US" smtClean="0"/>
              <a:pPr/>
              <a:t>10/29/2020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48DB91-13B8-445E-8E2C-705B3B36CA3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01CF89-556D-4377-97B0-B2E318D71884}" type="datetimeFigureOut">
              <a:rPr lang="en-US" smtClean="0"/>
              <a:pPr/>
              <a:t>10/29/2020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48DB91-13B8-445E-8E2C-705B3B36CA3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01CF89-556D-4377-97B0-B2E318D71884}" type="datetimeFigureOut">
              <a:rPr lang="en-US" smtClean="0"/>
              <a:pPr/>
              <a:t>10/29/2020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48DB91-13B8-445E-8E2C-705B3B36CA32}"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01CF89-556D-4377-97B0-B2E318D71884}" type="datetimeFigureOut">
              <a:rPr lang="en-US" smtClean="0"/>
              <a:pPr/>
              <a:t>10/29/2020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48DB91-13B8-445E-8E2C-705B3B36CA3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01CF89-556D-4377-97B0-B2E318D71884}" type="datetimeFigureOut">
              <a:rPr lang="en-US" smtClean="0"/>
              <a:pPr/>
              <a:t>10/29/2020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48DB91-13B8-445E-8E2C-705B3B36CA3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FE01CF89-556D-4377-97B0-B2E318D71884}" type="datetimeFigureOut">
              <a:rPr lang="en-US" smtClean="0"/>
              <a:pPr/>
              <a:t>10/29/2020</a:t>
            </a:fld>
            <a:endParaRPr lang="en-US"/>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3448DB91-13B8-445E-8E2C-705B3B36CA32}" type="slidenum">
              <a:rPr lang="en-US" smtClean="0"/>
              <a:pPr/>
              <a:t>‹#›</a:t>
            </a:fld>
            <a:endParaRPr lang="en-US"/>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16.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tags" Target="../tags/tag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0.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3" Type="http://schemas.openxmlformats.org/officeDocument/2006/relationships/hyperlink" Target="https://www.theuniguide.co.uk/advice/a-level-choices/six-things-you-need-to-know-before-making-your-a-level-choices" TargetMode="External"/><Relationship Id="rId2" Type="http://schemas.openxmlformats.org/officeDocument/2006/relationships/slideLayout" Target="../slideLayouts/slideLayout2.xml"/><Relationship Id="rId1" Type="http://schemas.openxmlformats.org/officeDocument/2006/relationships/tags" Target="../tags/tag22.xml"/><Relationship Id="rId5" Type="http://schemas.openxmlformats.org/officeDocument/2006/relationships/hyperlink" Target="https://www.undergraduate.study.cam.ac.uk/files/publications/the_subject_matters.pdf" TargetMode="External"/><Relationship Id="rId4" Type="http://schemas.openxmlformats.org/officeDocument/2006/relationships/hyperlink" Target="https://www.informedchoices.ac.uk/"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29.xml.rels><?xml version="1.0" encoding="UTF-8" standalone="yes"?>
<Relationships xmlns="http://schemas.openxmlformats.org/package/2006/relationships"><Relationship Id="rId3" Type="http://schemas.openxmlformats.org/officeDocument/2006/relationships/hyperlink" Target="https://www.woodford.redbridge.sch.uk/page/?title=Courses+We+Offer&amp;pid=124" TargetMode="External"/><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4.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tags" Target="../tags/tag35.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tags" Target="../tags/tag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1523255"/>
          </a:xfrm>
        </p:spPr>
        <p:txBody>
          <a:bodyPr>
            <a:normAutofit/>
          </a:bodyPr>
          <a:lstStyle/>
          <a:p>
            <a:r>
              <a:rPr lang="en-GB" dirty="0" smtClean="0"/>
              <a:t>A LEVELS</a:t>
            </a:r>
            <a:endParaRPr lang="en-US" dirty="0"/>
          </a:p>
        </p:txBody>
      </p:sp>
      <p:sp>
        <p:nvSpPr>
          <p:cNvPr id="3" name="Subtitle 2"/>
          <p:cNvSpPr>
            <a:spLocks noGrp="1"/>
          </p:cNvSpPr>
          <p:nvPr>
            <p:ph type="subTitle" idx="1"/>
          </p:nvPr>
        </p:nvSpPr>
        <p:spPr/>
        <p:txBody>
          <a:bodyPr>
            <a:normAutofit/>
          </a:bodyPr>
          <a:lstStyle/>
          <a:p>
            <a:r>
              <a:rPr lang="en-GB" sz="4000" b="1" dirty="0" smtClean="0">
                <a:solidFill>
                  <a:srgbClr val="FF0000"/>
                </a:solidFill>
              </a:rPr>
              <a:t>Making sensible choices</a:t>
            </a:r>
            <a:endParaRPr lang="en-US" sz="4000" b="1" dirty="0">
              <a:solidFill>
                <a:srgbClr val="FF0000"/>
              </a:solidFill>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01997" y="2130124"/>
            <a:ext cx="4140006" cy="2760349"/>
          </a:xfrm>
          <a:prstGeom prst="rect">
            <a:avLst/>
          </a:prstGeom>
        </p:spPr>
      </p:pic>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t>How many A Level subjects are there?</a:t>
            </a:r>
            <a:endParaRPr lang="en-US" dirty="0"/>
          </a:p>
        </p:txBody>
      </p:sp>
      <p:sp>
        <p:nvSpPr>
          <p:cNvPr id="3" name="Subtitle 2"/>
          <p:cNvSpPr>
            <a:spLocks noGrp="1"/>
          </p:cNvSpPr>
          <p:nvPr>
            <p:ph type="subTitle" idx="1"/>
          </p:nvPr>
        </p:nvSpPr>
        <p:spPr/>
        <p:txBody>
          <a:bodyPr>
            <a:normAutofit/>
          </a:bodyPr>
          <a:lstStyle/>
          <a:p>
            <a:r>
              <a:rPr lang="en-GB" sz="6600" dirty="0" smtClean="0">
                <a:solidFill>
                  <a:srgbClr val="FF0000"/>
                </a:solidFill>
              </a:rPr>
              <a:t>15   25   45?</a:t>
            </a:r>
            <a:endParaRPr lang="en-US" sz="6600" dirty="0">
              <a:solidFill>
                <a:srgbClr val="FF0000"/>
              </a:solidFill>
            </a:endParaRPr>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 fact…</a:t>
            </a:r>
            <a:endParaRPr lang="en-US" dirty="0"/>
          </a:p>
        </p:txBody>
      </p:sp>
      <p:sp>
        <p:nvSpPr>
          <p:cNvPr id="3" name="Content Placeholder 2"/>
          <p:cNvSpPr>
            <a:spLocks noGrp="1"/>
          </p:cNvSpPr>
          <p:nvPr>
            <p:ph idx="1"/>
          </p:nvPr>
        </p:nvSpPr>
        <p:spPr/>
        <p:txBody>
          <a:bodyPr/>
          <a:lstStyle/>
          <a:p>
            <a:pPr>
              <a:buNone/>
            </a:pPr>
            <a:r>
              <a:rPr lang="en-US" sz="4400" dirty="0" smtClean="0"/>
              <a:t>There are about </a:t>
            </a:r>
            <a:r>
              <a:rPr lang="en-US" sz="4400" dirty="0" smtClean="0">
                <a:solidFill>
                  <a:srgbClr val="FF0000"/>
                </a:solidFill>
              </a:rPr>
              <a:t>60</a:t>
            </a:r>
            <a:r>
              <a:rPr lang="en-US" sz="4400" dirty="0" smtClean="0"/>
              <a:t> A Level subjects available in England.</a:t>
            </a:r>
          </a:p>
          <a:p>
            <a:pPr marL="0" indent="0">
              <a:buNone/>
            </a:pPr>
            <a:endParaRPr lang="en-US" dirty="0"/>
          </a:p>
        </p:txBody>
      </p:sp>
    </p:spTree>
    <p:custDataLst>
      <p:tags r:id="rId1"/>
    </p:custData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t>At Woodford we offer 19 A Level courses</a:t>
            </a:r>
            <a:endParaRPr lang="en-US" dirty="0"/>
          </a:p>
        </p:txBody>
      </p:sp>
      <p:sp>
        <p:nvSpPr>
          <p:cNvPr id="3" name="Subtitle 2"/>
          <p:cNvSpPr>
            <a:spLocks noGrp="1"/>
          </p:cNvSpPr>
          <p:nvPr>
            <p:ph type="subTitle" idx="1"/>
          </p:nvPr>
        </p:nvSpPr>
        <p:spPr/>
        <p:txBody>
          <a:bodyPr>
            <a:normAutofit fontScale="92500"/>
          </a:bodyPr>
          <a:lstStyle/>
          <a:p>
            <a:r>
              <a:rPr lang="en-GB" sz="3600" b="1" dirty="0" smtClean="0">
                <a:solidFill>
                  <a:srgbClr val="FF0000"/>
                </a:solidFill>
              </a:rPr>
              <a:t>They are very much traditional</a:t>
            </a:r>
          </a:p>
          <a:p>
            <a:r>
              <a:rPr lang="en-GB" sz="3600" b="1" dirty="0" smtClean="0">
                <a:solidFill>
                  <a:srgbClr val="FF0000"/>
                </a:solidFill>
              </a:rPr>
              <a:t> A level courses</a:t>
            </a:r>
            <a:endParaRPr lang="en-US" sz="3600" b="1" dirty="0">
              <a:solidFill>
                <a:srgbClr val="FF0000"/>
              </a:solidFill>
            </a:endParaRPr>
          </a:p>
        </p:txBody>
      </p:sp>
    </p:spTree>
    <p:custDataLst>
      <p:tags r:id="rId1"/>
    </p:custData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60648"/>
            <a:ext cx="7772400" cy="2531367"/>
          </a:xfrm>
        </p:spPr>
        <p:txBody>
          <a:bodyPr>
            <a:normAutofit/>
          </a:bodyPr>
          <a:lstStyle/>
          <a:p>
            <a:r>
              <a:rPr lang="en-GB" dirty="0" smtClean="0"/>
              <a:t>What to study in the Sixth Form?</a:t>
            </a:r>
            <a:endParaRPr lang="en-US" dirty="0"/>
          </a:p>
        </p:txBody>
      </p:sp>
      <p:sp>
        <p:nvSpPr>
          <p:cNvPr id="3" name="Subtitle 2"/>
          <p:cNvSpPr>
            <a:spLocks noGrp="1"/>
          </p:cNvSpPr>
          <p:nvPr>
            <p:ph type="subTitle" idx="1"/>
          </p:nvPr>
        </p:nvSpPr>
        <p:spPr/>
        <p:txBody>
          <a:bodyPr>
            <a:normAutofit/>
          </a:bodyPr>
          <a:lstStyle/>
          <a:p>
            <a:r>
              <a:rPr lang="en-GB" sz="3600" b="1" dirty="0" smtClean="0">
                <a:solidFill>
                  <a:srgbClr val="FF0000"/>
                </a:solidFill>
              </a:rPr>
              <a:t>Consider your options for 2020</a:t>
            </a:r>
            <a:endParaRPr lang="en-US" sz="3600" b="1" dirty="0">
              <a:solidFill>
                <a:srgbClr val="FF0000"/>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71800" y="2638546"/>
            <a:ext cx="3707904" cy="2467923"/>
          </a:xfrm>
          <a:prstGeom prst="rect">
            <a:avLst/>
          </a:prstGeom>
        </p:spPr>
      </p:pic>
    </p:spTree>
    <p:custDataLst>
      <p:tags r:id="rId1"/>
    </p:custData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6600" dirty="0" smtClean="0"/>
              <a:t>There are lots of reasons for choosing a particular A level…</a:t>
            </a:r>
            <a:endParaRPr lang="en-US" sz="6600" dirty="0"/>
          </a:p>
        </p:txBody>
      </p:sp>
      <p:sp>
        <p:nvSpPr>
          <p:cNvPr id="3" name="Subtitle 2"/>
          <p:cNvSpPr>
            <a:spLocks noGrp="1"/>
          </p:cNvSpPr>
          <p:nvPr>
            <p:ph type="subTitle" idx="1"/>
          </p:nvPr>
        </p:nvSpPr>
        <p:spPr/>
        <p:txBody>
          <a:bodyPr/>
          <a:lstStyle/>
          <a:p>
            <a:r>
              <a:rPr lang="en-GB" b="1" dirty="0" smtClean="0">
                <a:solidFill>
                  <a:srgbClr val="FF0000"/>
                </a:solidFill>
              </a:rPr>
              <a:t>Which of these is not a good reason?</a:t>
            </a:r>
            <a:endParaRPr lang="en-US" b="1" dirty="0">
              <a:solidFill>
                <a:srgbClr val="FF0000"/>
              </a:solidFill>
            </a:endParaRPr>
          </a:p>
        </p:txBody>
      </p:sp>
    </p:spTree>
    <p:custDataLst>
      <p:tags r:id="rId1"/>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4400" b="1" dirty="0" smtClean="0"/>
              <a:t>You love the subject.</a:t>
            </a:r>
          </a:p>
          <a:p>
            <a:r>
              <a:rPr lang="en-GB" sz="4400" b="1" dirty="0" smtClean="0"/>
              <a:t>You need to take it for the course you want to do later.</a:t>
            </a:r>
          </a:p>
          <a:p>
            <a:r>
              <a:rPr lang="en-GB" sz="4400" b="1" dirty="0" smtClean="0"/>
              <a:t>You’re good at it.</a:t>
            </a:r>
          </a:p>
          <a:p>
            <a:r>
              <a:rPr lang="en-GB" sz="4400" b="1" dirty="0" smtClean="0"/>
              <a:t>You like the teacher.</a:t>
            </a:r>
            <a:endParaRPr lang="en-US" sz="4400" b="1" dirty="0"/>
          </a:p>
        </p:txBody>
      </p:sp>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solidFill>
                  <a:srgbClr val="FF0000"/>
                </a:solidFill>
              </a:rPr>
              <a:t>You love the subject.</a:t>
            </a:r>
            <a:r>
              <a:rPr lang="en-GB" dirty="0" smtClean="0"/>
              <a:t/>
            </a:r>
            <a:br>
              <a:rPr lang="en-GB" dirty="0" smtClean="0"/>
            </a:br>
            <a:endParaRPr lang="en-US" dirty="0"/>
          </a:p>
        </p:txBody>
      </p:sp>
      <p:sp>
        <p:nvSpPr>
          <p:cNvPr id="3" name="Subtitle 2"/>
          <p:cNvSpPr>
            <a:spLocks noGrp="1"/>
          </p:cNvSpPr>
          <p:nvPr>
            <p:ph type="subTitle" idx="1"/>
          </p:nvPr>
        </p:nvSpPr>
        <p:spPr/>
        <p:txBody>
          <a:bodyPr/>
          <a:lstStyle/>
          <a:p>
            <a:r>
              <a:rPr lang="en-GB" b="1" dirty="0" smtClean="0">
                <a:solidFill>
                  <a:schemeClr val="tx1"/>
                </a:solidFill>
              </a:rPr>
              <a:t>This is arguably the most important reason.</a:t>
            </a:r>
            <a:endParaRPr lang="en-US" b="1" dirty="0">
              <a:solidFill>
                <a:schemeClr val="tx1"/>
              </a:solidFill>
            </a:endParaRPr>
          </a:p>
        </p:txBody>
      </p:sp>
    </p:spTree>
    <p:custDataLst>
      <p:tags r:id="rId1"/>
    </p:custData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solidFill>
                  <a:srgbClr val="FF0000"/>
                </a:solidFill>
              </a:rPr>
              <a:t>You’re good at it.</a:t>
            </a:r>
            <a:r>
              <a:rPr lang="en-GB" dirty="0" smtClean="0"/>
              <a:t/>
            </a:r>
            <a:br>
              <a:rPr lang="en-GB" dirty="0" smtClean="0"/>
            </a:br>
            <a:endParaRPr lang="en-US" dirty="0"/>
          </a:p>
        </p:txBody>
      </p:sp>
      <p:sp>
        <p:nvSpPr>
          <p:cNvPr id="3" name="Subtitle 2"/>
          <p:cNvSpPr>
            <a:spLocks noGrp="1"/>
          </p:cNvSpPr>
          <p:nvPr>
            <p:ph type="subTitle" idx="1"/>
          </p:nvPr>
        </p:nvSpPr>
        <p:spPr/>
        <p:txBody>
          <a:bodyPr>
            <a:normAutofit/>
          </a:bodyPr>
          <a:lstStyle/>
          <a:p>
            <a:r>
              <a:rPr lang="en-GB" b="1" dirty="0" smtClean="0">
                <a:solidFill>
                  <a:schemeClr val="tx1"/>
                </a:solidFill>
              </a:rPr>
              <a:t>We generally enjoy the things we are good at and achieving high grades at A Level is increasingly important.</a:t>
            </a:r>
            <a:endParaRPr lang="en-US" b="1" dirty="0">
              <a:solidFill>
                <a:schemeClr val="tx1"/>
              </a:solidFill>
            </a:endParaRPr>
          </a:p>
        </p:txBody>
      </p:sp>
    </p:spTree>
    <p:custDataLst>
      <p:tags r:id="rId1"/>
    </p:custData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solidFill>
                  <a:srgbClr val="FF0000"/>
                </a:solidFill>
              </a:rPr>
              <a:t>You need to take it for the course you want to do later.</a:t>
            </a:r>
            <a:r>
              <a:rPr lang="en-GB" dirty="0" smtClean="0"/>
              <a:t/>
            </a:r>
            <a:br>
              <a:rPr lang="en-GB" dirty="0" smtClean="0"/>
            </a:br>
            <a:endParaRPr lang="en-US" dirty="0"/>
          </a:p>
        </p:txBody>
      </p:sp>
      <p:sp>
        <p:nvSpPr>
          <p:cNvPr id="3" name="Subtitle 2"/>
          <p:cNvSpPr>
            <a:spLocks noGrp="1"/>
          </p:cNvSpPr>
          <p:nvPr>
            <p:ph type="subTitle" idx="1"/>
          </p:nvPr>
        </p:nvSpPr>
        <p:spPr/>
        <p:txBody>
          <a:bodyPr>
            <a:normAutofit fontScale="77500" lnSpcReduction="20000"/>
          </a:bodyPr>
          <a:lstStyle/>
          <a:p>
            <a:r>
              <a:rPr lang="en-GB" b="1" dirty="0" smtClean="0">
                <a:solidFill>
                  <a:schemeClr val="tx1"/>
                </a:solidFill>
              </a:rPr>
              <a:t>Entry requirements at university are very strict for some subjects. Do your research. However, there are lots of misconceptions about which degree courses and A Levels you need for </a:t>
            </a:r>
            <a:r>
              <a:rPr lang="en-GB" b="1" smtClean="0">
                <a:solidFill>
                  <a:schemeClr val="tx1"/>
                </a:solidFill>
              </a:rPr>
              <a:t>a chosen career.</a:t>
            </a:r>
            <a:endParaRPr lang="en-US" b="1" dirty="0">
              <a:solidFill>
                <a:schemeClr val="tx1"/>
              </a:solidFill>
            </a:endParaRPr>
          </a:p>
        </p:txBody>
      </p:sp>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Common Misconceptions</a:t>
            </a:r>
            <a:endParaRPr lang="en-GB" dirty="0"/>
          </a:p>
        </p:txBody>
      </p:sp>
      <p:sp>
        <p:nvSpPr>
          <p:cNvPr id="3" name="Content Placeholder 2"/>
          <p:cNvSpPr>
            <a:spLocks noGrp="1"/>
          </p:cNvSpPr>
          <p:nvPr>
            <p:ph idx="1"/>
          </p:nvPr>
        </p:nvSpPr>
        <p:spPr/>
        <p:txBody>
          <a:bodyPr>
            <a:normAutofit fontScale="92500" lnSpcReduction="20000"/>
          </a:bodyPr>
          <a:lstStyle/>
          <a:p>
            <a:r>
              <a:rPr lang="en-GB" b="1" dirty="0" smtClean="0">
                <a:solidFill>
                  <a:srgbClr val="FF0000"/>
                </a:solidFill>
              </a:rPr>
              <a:t>“I wish to become an Accountant or Actuary or work in the City so I must study Economics and Mathematics at university.”</a:t>
            </a:r>
          </a:p>
          <a:p>
            <a:pPr marL="0" indent="0">
              <a:buNone/>
            </a:pPr>
            <a:r>
              <a:rPr lang="en-GB" b="1" dirty="0" smtClean="0">
                <a:solidFill>
                  <a:schemeClr val="accent5">
                    <a:lumMod val="75000"/>
                  </a:schemeClr>
                </a:solidFill>
              </a:rPr>
              <a:t>In fact these professions are open to any graduate: 5% of Engineering and History students typically take up these jobs on graduation.</a:t>
            </a:r>
          </a:p>
          <a:p>
            <a:r>
              <a:rPr lang="en-GB" b="1" dirty="0" smtClean="0">
                <a:solidFill>
                  <a:srgbClr val="FF0000"/>
                </a:solidFill>
              </a:rPr>
              <a:t>“I must do a degree (and therefore A Levels) linked to a vocation to be sure of getting a job.”</a:t>
            </a:r>
          </a:p>
          <a:p>
            <a:pPr marL="0" indent="0">
              <a:buNone/>
            </a:pPr>
            <a:r>
              <a:rPr lang="en-GB" b="1" dirty="0" smtClean="0">
                <a:solidFill>
                  <a:schemeClr val="accent5">
                    <a:lumMod val="75000"/>
                  </a:schemeClr>
                </a:solidFill>
              </a:rPr>
              <a:t>In fact fewer than 5% of jobs in the commercial and business sector require specific degrees.</a:t>
            </a:r>
          </a:p>
          <a:p>
            <a:r>
              <a:rPr lang="en-GB" b="1" dirty="0" smtClean="0">
                <a:solidFill>
                  <a:srgbClr val="FF0000"/>
                </a:solidFill>
              </a:rPr>
              <a:t>“I must not do ‘non-facilitating subjects’ if I want to get into a good university.”</a:t>
            </a:r>
          </a:p>
          <a:p>
            <a:pPr marL="0" indent="0">
              <a:buNone/>
            </a:pPr>
            <a:r>
              <a:rPr lang="en-GB" b="1" dirty="0" smtClean="0">
                <a:solidFill>
                  <a:schemeClr val="accent5">
                    <a:lumMod val="75000"/>
                  </a:schemeClr>
                </a:solidFill>
              </a:rPr>
              <a:t>In fact even the top universities (Oxbridge) are happy for students to be studying one ‘non-facilitating subject’ at A Level.</a:t>
            </a:r>
            <a:endParaRPr lang="en-GB" b="1" dirty="0">
              <a:solidFill>
                <a:schemeClr val="accent5">
                  <a:lumMod val="75000"/>
                </a:schemeClr>
              </a:solidFill>
            </a:endParaRPr>
          </a:p>
        </p:txBody>
      </p:sp>
    </p:spTree>
    <p:custDataLst>
      <p:tags r:id="rId1"/>
    </p:custDataLst>
    <p:extLst>
      <p:ext uri="{BB962C8B-B14F-4D97-AF65-F5344CB8AC3E}">
        <p14:creationId xmlns:p14="http://schemas.microsoft.com/office/powerpoint/2010/main" val="31610035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3107431"/>
          </a:xfrm>
        </p:spPr>
        <p:txBody>
          <a:bodyPr/>
          <a:lstStyle/>
          <a:p>
            <a:r>
              <a:rPr lang="en-GB" dirty="0" smtClean="0">
                <a:solidFill>
                  <a:srgbClr val="FF0000"/>
                </a:solidFill>
              </a:rPr>
              <a:t>You like the teacher</a:t>
            </a:r>
            <a:endParaRPr lang="en-US" dirty="0">
              <a:solidFill>
                <a:srgbClr val="FF0000"/>
              </a:solidFill>
            </a:endParaRPr>
          </a:p>
        </p:txBody>
      </p:sp>
      <p:sp>
        <p:nvSpPr>
          <p:cNvPr id="3" name="Subtitle 2"/>
          <p:cNvSpPr>
            <a:spLocks noGrp="1"/>
          </p:cNvSpPr>
          <p:nvPr>
            <p:ph type="subTitle" idx="1"/>
          </p:nvPr>
        </p:nvSpPr>
        <p:spPr>
          <a:xfrm>
            <a:off x="1403648" y="4077072"/>
            <a:ext cx="6400800" cy="1219200"/>
          </a:xfrm>
        </p:spPr>
        <p:txBody>
          <a:bodyPr>
            <a:normAutofit/>
          </a:bodyPr>
          <a:lstStyle/>
          <a:p>
            <a:r>
              <a:rPr lang="en-GB" sz="6600" dirty="0" smtClean="0">
                <a:solidFill>
                  <a:schemeClr val="tx1"/>
                </a:solidFill>
              </a:rPr>
              <a:t>?</a:t>
            </a:r>
            <a:endParaRPr lang="en-US" sz="6600" dirty="0">
              <a:solidFill>
                <a:schemeClr val="tx1"/>
              </a:solidFill>
            </a:endParaRPr>
          </a:p>
        </p:txBody>
      </p:sp>
    </p:spTree>
    <p:custDataLst>
      <p:tags r:id="rId1"/>
    </p:custData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600200"/>
          </a:xfrm>
        </p:spPr>
        <p:txBody>
          <a:bodyPr>
            <a:normAutofit/>
          </a:bodyPr>
          <a:lstStyle/>
          <a:p>
            <a:r>
              <a:rPr lang="en-GB" dirty="0" smtClean="0">
                <a:solidFill>
                  <a:srgbClr val="FF0000"/>
                </a:solidFill>
              </a:rPr>
              <a:t>Please note: Entry requirements</a:t>
            </a:r>
            <a:endParaRPr lang="en-US" dirty="0">
              <a:solidFill>
                <a:srgbClr val="FF0000"/>
              </a:solidFill>
            </a:endParaRPr>
          </a:p>
        </p:txBody>
      </p:sp>
      <p:sp>
        <p:nvSpPr>
          <p:cNvPr id="3" name="Content Placeholder 2"/>
          <p:cNvSpPr>
            <a:spLocks noGrp="1"/>
          </p:cNvSpPr>
          <p:nvPr>
            <p:ph idx="1"/>
          </p:nvPr>
        </p:nvSpPr>
        <p:spPr>
          <a:xfrm>
            <a:off x="467544" y="1916832"/>
            <a:ext cx="8229600" cy="4525963"/>
          </a:xfrm>
        </p:spPr>
        <p:txBody>
          <a:bodyPr>
            <a:normAutofit/>
          </a:bodyPr>
          <a:lstStyle/>
          <a:p>
            <a:pPr>
              <a:buNone/>
            </a:pPr>
            <a:r>
              <a:rPr lang="en-GB" dirty="0" smtClean="0"/>
              <a:t>	</a:t>
            </a:r>
            <a:r>
              <a:rPr lang="en-GB" sz="3600" dirty="0" smtClean="0"/>
              <a:t>If you are thinking about applying to a competitive university and for a very competitive course then it is important that you are aware of all the entry requirements for that course, </a:t>
            </a:r>
            <a:r>
              <a:rPr lang="en-GB" sz="3600" dirty="0" smtClean="0">
                <a:solidFill>
                  <a:srgbClr val="FF0000"/>
                </a:solidFill>
              </a:rPr>
              <a:t>including GCSEs</a:t>
            </a:r>
            <a:r>
              <a:rPr lang="en-GB" sz="3600" dirty="0" smtClean="0"/>
              <a:t>. </a:t>
            </a:r>
            <a:endParaRPr lang="en-US" sz="3600" dirty="0" smtClean="0"/>
          </a:p>
          <a:p>
            <a:endParaRPr lang="en-US" dirty="0"/>
          </a:p>
        </p:txBody>
      </p:sp>
    </p:spTree>
    <p:custDataLst>
      <p:tags r:id="rId1"/>
    </p:custData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363272" cy="936104"/>
          </a:xfrm>
        </p:spPr>
        <p:txBody>
          <a:bodyPr/>
          <a:lstStyle/>
          <a:p>
            <a:r>
              <a:rPr lang="en-GB" sz="5000" b="1" dirty="0" smtClean="0"/>
              <a:t>Entry requirements: GCSE</a:t>
            </a:r>
            <a:endParaRPr lang="en-US" sz="5000" b="1" dirty="0"/>
          </a:p>
        </p:txBody>
      </p:sp>
      <p:sp>
        <p:nvSpPr>
          <p:cNvPr id="3" name="Content Placeholder 2"/>
          <p:cNvSpPr>
            <a:spLocks noGrp="1"/>
          </p:cNvSpPr>
          <p:nvPr>
            <p:ph idx="1"/>
          </p:nvPr>
        </p:nvSpPr>
        <p:spPr/>
        <p:txBody>
          <a:bodyPr>
            <a:normAutofit fontScale="92500" lnSpcReduction="20000"/>
          </a:bodyPr>
          <a:lstStyle/>
          <a:p>
            <a:pPr>
              <a:buNone/>
            </a:pPr>
            <a:r>
              <a:rPr lang="en-GB" dirty="0" smtClean="0"/>
              <a:t>The following statement is taken from the</a:t>
            </a:r>
          </a:p>
          <a:p>
            <a:pPr>
              <a:buNone/>
            </a:pPr>
            <a:r>
              <a:rPr lang="en-GB" dirty="0" smtClean="0"/>
              <a:t>‘Russell Group guide to making decisions about</a:t>
            </a:r>
          </a:p>
          <a:p>
            <a:pPr>
              <a:buNone/>
            </a:pPr>
            <a:r>
              <a:rPr lang="en-GB" dirty="0" smtClean="0"/>
              <a:t>post-16 education 2011’:</a:t>
            </a:r>
          </a:p>
          <a:p>
            <a:pPr>
              <a:buNone/>
            </a:pPr>
            <a:endParaRPr lang="en-US" dirty="0" smtClean="0"/>
          </a:p>
          <a:p>
            <a:pPr algn="ctr">
              <a:buNone/>
            </a:pPr>
            <a:r>
              <a:rPr lang="en-GB" b="1" i="1" dirty="0" smtClean="0">
                <a:solidFill>
                  <a:srgbClr val="FF0000"/>
                </a:solidFill>
              </a:rPr>
              <a:t>‘Universities may ask for a specific number of</a:t>
            </a:r>
          </a:p>
          <a:p>
            <a:pPr algn="ctr">
              <a:buNone/>
            </a:pPr>
            <a:r>
              <a:rPr lang="en-GB" b="1" i="1" dirty="0" smtClean="0">
                <a:solidFill>
                  <a:srgbClr val="FF0000"/>
                </a:solidFill>
              </a:rPr>
              <a:t>GCSEs…For example, a number of medical</a:t>
            </a:r>
          </a:p>
          <a:p>
            <a:pPr algn="ctr">
              <a:buNone/>
            </a:pPr>
            <a:r>
              <a:rPr lang="en-GB" b="1" i="1" dirty="0" smtClean="0">
                <a:solidFill>
                  <a:srgbClr val="FF0000"/>
                </a:solidFill>
              </a:rPr>
              <a:t>courses ask for five (sometimes more) A*</a:t>
            </a:r>
          </a:p>
          <a:p>
            <a:pPr algn="ctr">
              <a:buNone/>
            </a:pPr>
            <a:r>
              <a:rPr lang="en-GB" b="1" i="1" dirty="0" smtClean="0">
                <a:solidFill>
                  <a:srgbClr val="FF0000"/>
                </a:solidFill>
              </a:rPr>
              <a:t>grades’</a:t>
            </a:r>
          </a:p>
          <a:p>
            <a:pPr algn="ctr">
              <a:buNone/>
            </a:pPr>
            <a:endParaRPr lang="en-US" dirty="0" smtClean="0">
              <a:solidFill>
                <a:srgbClr val="FF0000"/>
              </a:solidFill>
            </a:endParaRPr>
          </a:p>
          <a:p>
            <a:r>
              <a:rPr lang="en-US" dirty="0" smtClean="0"/>
              <a:t>In fact experience shows that you are unlikely to be considered for the most competitive courses or by the most competitive universities if you do not have good GCSE results.</a:t>
            </a:r>
            <a:endParaRPr lang="en-US" dirty="0"/>
          </a:p>
        </p:txBody>
      </p:sp>
    </p:spTree>
    <p:custDataLst>
      <p:tags r:id="rId1"/>
    </p:custData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04665"/>
            <a:ext cx="7772400" cy="1728192"/>
          </a:xfrm>
        </p:spPr>
        <p:txBody>
          <a:bodyPr>
            <a:noAutofit/>
          </a:bodyPr>
          <a:lstStyle/>
          <a:p>
            <a:r>
              <a:rPr lang="en-GB" sz="3600" b="1" dirty="0" smtClean="0"/>
              <a:t>Finally…taking a combination of ‘traditional’ A level courses does not restrict your choice later on</a:t>
            </a:r>
            <a:endParaRPr lang="en-US" sz="3600" b="1" dirty="0"/>
          </a:p>
        </p:txBody>
      </p:sp>
      <p:sp>
        <p:nvSpPr>
          <p:cNvPr id="3" name="Subtitle 2"/>
          <p:cNvSpPr>
            <a:spLocks noGrp="1"/>
          </p:cNvSpPr>
          <p:nvPr>
            <p:ph type="subTitle" idx="1"/>
          </p:nvPr>
        </p:nvSpPr>
        <p:spPr/>
        <p:txBody>
          <a:bodyPr>
            <a:normAutofit/>
          </a:bodyPr>
          <a:lstStyle/>
          <a:p>
            <a:r>
              <a:rPr lang="en-GB" dirty="0" smtClean="0">
                <a:solidFill>
                  <a:srgbClr val="FF0000"/>
                </a:solidFill>
              </a:rPr>
              <a:t>Our students are able to apply for a range of subjects at university</a:t>
            </a:r>
            <a:endParaRPr lang="en-US" dirty="0">
              <a:solidFill>
                <a:srgbClr val="FF0000"/>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83768" y="2239355"/>
            <a:ext cx="4067944" cy="2707560"/>
          </a:xfrm>
          <a:prstGeom prst="rect">
            <a:avLst/>
          </a:prstGeom>
        </p:spPr>
      </p:pic>
    </p:spTree>
    <p:custDataLst>
      <p:tags r:id="rId1"/>
    </p:custData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smtClean="0"/>
              <a:t>Popular Degrees And Required A Levels</a:t>
            </a:r>
            <a:endParaRPr lang="en-US" sz="4400" b="1" dirty="0"/>
          </a:p>
        </p:txBody>
      </p:sp>
      <p:graphicFrame>
        <p:nvGraphicFramePr>
          <p:cNvPr id="7" name="Table 6"/>
          <p:cNvGraphicFramePr>
            <a:graphicFrameLocks noGrp="1"/>
          </p:cNvGraphicFramePr>
          <p:nvPr>
            <p:extLst>
              <p:ext uri="{D42A27DB-BD31-4B8C-83A1-F6EECF244321}">
                <p14:modId xmlns:p14="http://schemas.microsoft.com/office/powerpoint/2010/main" val="1995811208"/>
              </p:ext>
            </p:extLst>
          </p:nvPr>
        </p:nvGraphicFramePr>
        <p:xfrm>
          <a:off x="467544" y="1556792"/>
          <a:ext cx="8352930" cy="5029200"/>
        </p:xfrm>
        <a:graphic>
          <a:graphicData uri="http://schemas.openxmlformats.org/drawingml/2006/table">
            <a:tbl>
              <a:tblPr firstRow="1" bandRow="1">
                <a:tableStyleId>{5C22544A-7EE6-4342-B048-85BDC9FD1C3A}</a:tableStyleId>
              </a:tblPr>
              <a:tblGrid>
                <a:gridCol w="2784310">
                  <a:extLst>
                    <a:ext uri="{9D8B030D-6E8A-4147-A177-3AD203B41FA5}">
                      <a16:colId xmlns:a16="http://schemas.microsoft.com/office/drawing/2014/main" val="20000"/>
                    </a:ext>
                  </a:extLst>
                </a:gridCol>
                <a:gridCol w="2784310">
                  <a:extLst>
                    <a:ext uri="{9D8B030D-6E8A-4147-A177-3AD203B41FA5}">
                      <a16:colId xmlns:a16="http://schemas.microsoft.com/office/drawing/2014/main" val="20001"/>
                    </a:ext>
                  </a:extLst>
                </a:gridCol>
                <a:gridCol w="2784310">
                  <a:extLst>
                    <a:ext uri="{9D8B030D-6E8A-4147-A177-3AD203B41FA5}">
                      <a16:colId xmlns:a16="http://schemas.microsoft.com/office/drawing/2014/main" val="20002"/>
                    </a:ext>
                  </a:extLst>
                </a:gridCol>
              </a:tblGrid>
              <a:tr h="370840">
                <a:tc>
                  <a:txBody>
                    <a:bodyPr/>
                    <a:lstStyle/>
                    <a:p>
                      <a:r>
                        <a:rPr lang="en-GB" dirty="0" smtClean="0"/>
                        <a:t>DEGREE</a:t>
                      </a:r>
                      <a:endParaRPr lang="en-GB" dirty="0"/>
                    </a:p>
                  </a:txBody>
                  <a:tcPr/>
                </a:tc>
                <a:tc>
                  <a:txBody>
                    <a:bodyPr/>
                    <a:lstStyle/>
                    <a:p>
                      <a:r>
                        <a:rPr lang="en-GB" dirty="0" smtClean="0"/>
                        <a:t>ESSENTIAL A LEVELS</a:t>
                      </a:r>
                      <a:endParaRPr lang="en-GB" dirty="0"/>
                    </a:p>
                  </a:txBody>
                  <a:tcPr/>
                </a:tc>
                <a:tc>
                  <a:txBody>
                    <a:bodyPr/>
                    <a:lstStyle/>
                    <a:p>
                      <a:r>
                        <a:rPr lang="en-GB" dirty="0" smtClean="0"/>
                        <a:t>DESIRABLE A LEVELS</a:t>
                      </a:r>
                      <a:endParaRPr lang="en-GB" dirty="0"/>
                    </a:p>
                  </a:txBody>
                  <a:tcPr/>
                </a:tc>
                <a:extLst>
                  <a:ext uri="{0D108BD9-81ED-4DB2-BD59-A6C34878D82A}">
                    <a16:rowId xmlns:a16="http://schemas.microsoft.com/office/drawing/2014/main" val="10000"/>
                  </a:ext>
                </a:extLst>
              </a:tr>
              <a:tr h="370840">
                <a:tc>
                  <a:txBody>
                    <a:bodyPr/>
                    <a:lstStyle/>
                    <a:p>
                      <a:r>
                        <a:rPr lang="en-GB" sz="1600" dirty="0" smtClean="0"/>
                        <a:t>Accounting &amp; Finance</a:t>
                      </a:r>
                      <a:endParaRPr lang="en-GB" sz="1600" dirty="0"/>
                    </a:p>
                  </a:txBody>
                  <a:tcPr/>
                </a:tc>
                <a:tc>
                  <a:txBody>
                    <a:bodyPr/>
                    <a:lstStyle/>
                    <a:p>
                      <a:r>
                        <a:rPr lang="en-GB" sz="1600" dirty="0" smtClean="0"/>
                        <a:t>None</a:t>
                      </a:r>
                      <a:endParaRPr lang="en-GB" sz="1600" dirty="0"/>
                    </a:p>
                  </a:txBody>
                  <a:tcPr/>
                </a:tc>
                <a:tc>
                  <a:txBody>
                    <a:bodyPr/>
                    <a:lstStyle/>
                    <a:p>
                      <a:r>
                        <a:rPr lang="en-GB" sz="1600" dirty="0" smtClean="0"/>
                        <a:t>Mathematics</a:t>
                      </a:r>
                      <a:endParaRPr lang="en-GB" sz="1600" dirty="0"/>
                    </a:p>
                  </a:txBody>
                  <a:tcPr/>
                </a:tc>
                <a:extLst>
                  <a:ext uri="{0D108BD9-81ED-4DB2-BD59-A6C34878D82A}">
                    <a16:rowId xmlns:a16="http://schemas.microsoft.com/office/drawing/2014/main" val="10001"/>
                  </a:ext>
                </a:extLst>
              </a:tr>
              <a:tr h="370840">
                <a:tc>
                  <a:txBody>
                    <a:bodyPr/>
                    <a:lstStyle/>
                    <a:p>
                      <a:r>
                        <a:rPr lang="en-GB" sz="1600" dirty="0" smtClean="0"/>
                        <a:t>Architecture</a:t>
                      </a:r>
                      <a:endParaRPr lang="en-GB" sz="1600" dirty="0"/>
                    </a:p>
                  </a:txBody>
                  <a:tcPr/>
                </a:tc>
                <a:tc>
                  <a:txBody>
                    <a:bodyPr/>
                    <a:lstStyle/>
                    <a:p>
                      <a:r>
                        <a:rPr lang="en-GB" sz="1600" dirty="0" smtClean="0"/>
                        <a:t>Art (some courses)</a:t>
                      </a:r>
                      <a:endParaRPr lang="en-GB" sz="1600" dirty="0"/>
                    </a:p>
                  </a:txBody>
                  <a:tcPr/>
                </a:tc>
                <a:tc>
                  <a:txBody>
                    <a:bodyPr/>
                    <a:lstStyle/>
                    <a:p>
                      <a:r>
                        <a:rPr lang="en-GB" sz="1600" dirty="0" smtClean="0"/>
                        <a:t>Art, Mathematics, Physics</a:t>
                      </a:r>
                      <a:endParaRPr lang="en-GB" sz="1600" dirty="0"/>
                    </a:p>
                  </a:txBody>
                  <a:tcPr/>
                </a:tc>
                <a:extLst>
                  <a:ext uri="{0D108BD9-81ED-4DB2-BD59-A6C34878D82A}">
                    <a16:rowId xmlns:a16="http://schemas.microsoft.com/office/drawing/2014/main" val="10002"/>
                  </a:ext>
                </a:extLst>
              </a:tr>
              <a:tr h="370840">
                <a:tc>
                  <a:txBody>
                    <a:bodyPr/>
                    <a:lstStyle/>
                    <a:p>
                      <a:r>
                        <a:rPr lang="en-GB" sz="1600" dirty="0" smtClean="0"/>
                        <a:t>Biosciences</a:t>
                      </a:r>
                      <a:endParaRPr lang="en-GB" sz="1600" dirty="0"/>
                    </a:p>
                  </a:txBody>
                  <a:tcPr/>
                </a:tc>
                <a:tc>
                  <a:txBody>
                    <a:bodyPr/>
                    <a:lstStyle/>
                    <a:p>
                      <a:r>
                        <a:rPr lang="en-GB" sz="1600" dirty="0" smtClean="0"/>
                        <a:t>Chemistry</a:t>
                      </a:r>
                      <a:endParaRPr lang="en-GB" sz="1600" dirty="0"/>
                    </a:p>
                  </a:txBody>
                  <a:tcPr/>
                </a:tc>
                <a:tc>
                  <a:txBody>
                    <a:bodyPr/>
                    <a:lstStyle/>
                    <a:p>
                      <a:r>
                        <a:rPr lang="en-GB" sz="1600" dirty="0" smtClean="0"/>
                        <a:t>Biology </a:t>
                      </a:r>
                      <a:r>
                        <a:rPr lang="en-GB" sz="1600" i="1" dirty="0" smtClean="0"/>
                        <a:t>or </a:t>
                      </a:r>
                      <a:r>
                        <a:rPr lang="en-GB" sz="1600" dirty="0" smtClean="0"/>
                        <a:t>Mathematics </a:t>
                      </a:r>
                      <a:r>
                        <a:rPr lang="en-GB" sz="1600" i="1" dirty="0" smtClean="0"/>
                        <a:t>or</a:t>
                      </a:r>
                      <a:r>
                        <a:rPr lang="en-GB" sz="1600" dirty="0" smtClean="0"/>
                        <a:t> Physics</a:t>
                      </a:r>
                      <a:endParaRPr lang="en-GB" sz="1600" dirty="0"/>
                    </a:p>
                  </a:txBody>
                  <a:tcPr/>
                </a:tc>
                <a:extLst>
                  <a:ext uri="{0D108BD9-81ED-4DB2-BD59-A6C34878D82A}">
                    <a16:rowId xmlns:a16="http://schemas.microsoft.com/office/drawing/2014/main" val="10003"/>
                  </a:ext>
                </a:extLst>
              </a:tr>
              <a:tr h="370840">
                <a:tc>
                  <a:txBody>
                    <a:bodyPr/>
                    <a:lstStyle/>
                    <a:p>
                      <a:r>
                        <a:rPr lang="en-GB" sz="1600" dirty="0" smtClean="0"/>
                        <a:t>Business &amp; Management</a:t>
                      </a:r>
                      <a:endParaRPr lang="en-GB" sz="1600" dirty="0"/>
                    </a:p>
                  </a:txBody>
                  <a:tcPr/>
                </a:tc>
                <a:tc>
                  <a:txBody>
                    <a:bodyPr/>
                    <a:lstStyle/>
                    <a:p>
                      <a:r>
                        <a:rPr lang="en-GB" sz="1600" dirty="0" smtClean="0"/>
                        <a:t>None</a:t>
                      </a:r>
                      <a:endParaRPr lang="en-GB" sz="1600" dirty="0"/>
                    </a:p>
                  </a:txBody>
                  <a:tcPr/>
                </a:tc>
                <a:tc>
                  <a:txBody>
                    <a:bodyPr/>
                    <a:lstStyle/>
                    <a:p>
                      <a:r>
                        <a:rPr lang="en-GB" sz="1600" dirty="0" smtClean="0"/>
                        <a:t>None</a:t>
                      </a:r>
                      <a:endParaRPr lang="en-GB" sz="1600" dirty="0"/>
                    </a:p>
                  </a:txBody>
                  <a:tcPr/>
                </a:tc>
                <a:extLst>
                  <a:ext uri="{0D108BD9-81ED-4DB2-BD59-A6C34878D82A}">
                    <a16:rowId xmlns:a16="http://schemas.microsoft.com/office/drawing/2014/main" val="10004"/>
                  </a:ext>
                </a:extLst>
              </a:tr>
              <a:tr h="370840">
                <a:tc>
                  <a:txBody>
                    <a:bodyPr/>
                    <a:lstStyle/>
                    <a:p>
                      <a:r>
                        <a:rPr lang="en-GB" sz="1600" dirty="0" smtClean="0"/>
                        <a:t>Dentistry</a:t>
                      </a:r>
                      <a:endParaRPr lang="en-GB" sz="1600" dirty="0"/>
                    </a:p>
                  </a:txBody>
                  <a:tcPr/>
                </a:tc>
                <a:tc>
                  <a:txBody>
                    <a:bodyPr/>
                    <a:lstStyle/>
                    <a:p>
                      <a:r>
                        <a:rPr lang="en-GB" sz="1600" dirty="0" smtClean="0"/>
                        <a:t>Biology, Chemistry</a:t>
                      </a:r>
                      <a:endParaRPr lang="en-GB" sz="1600" dirty="0"/>
                    </a:p>
                  </a:txBody>
                  <a:tcPr/>
                </a:tc>
                <a:tc>
                  <a:txBody>
                    <a:bodyPr/>
                    <a:lstStyle/>
                    <a:p>
                      <a:r>
                        <a:rPr lang="en-GB" sz="1600" dirty="0" smtClean="0"/>
                        <a:t>Mathematics </a:t>
                      </a:r>
                      <a:r>
                        <a:rPr lang="en-GB" sz="1600" i="1" dirty="0" smtClean="0"/>
                        <a:t>or</a:t>
                      </a:r>
                      <a:r>
                        <a:rPr lang="en-GB" sz="1600" dirty="0" smtClean="0"/>
                        <a:t> Physics</a:t>
                      </a:r>
                      <a:endParaRPr lang="en-GB" sz="1600" dirty="0"/>
                    </a:p>
                  </a:txBody>
                  <a:tcPr/>
                </a:tc>
                <a:extLst>
                  <a:ext uri="{0D108BD9-81ED-4DB2-BD59-A6C34878D82A}">
                    <a16:rowId xmlns:a16="http://schemas.microsoft.com/office/drawing/2014/main" val="10005"/>
                  </a:ext>
                </a:extLst>
              </a:tr>
              <a:tr h="370840">
                <a:tc>
                  <a:txBody>
                    <a:bodyPr/>
                    <a:lstStyle/>
                    <a:p>
                      <a:r>
                        <a:rPr lang="en-GB" sz="1600" dirty="0" smtClean="0"/>
                        <a:t>Engineering</a:t>
                      </a:r>
                      <a:endParaRPr lang="en-GB" sz="1600" dirty="0"/>
                    </a:p>
                  </a:txBody>
                  <a:tcPr/>
                </a:tc>
                <a:tc>
                  <a:txBody>
                    <a:bodyPr/>
                    <a:lstStyle/>
                    <a:p>
                      <a:r>
                        <a:rPr lang="en-GB" sz="1600" dirty="0" smtClean="0"/>
                        <a:t>Mathematics, Physics</a:t>
                      </a:r>
                      <a:endParaRPr lang="en-GB" sz="1600" dirty="0"/>
                    </a:p>
                  </a:txBody>
                  <a:tcPr/>
                </a:tc>
                <a:tc>
                  <a:txBody>
                    <a:bodyPr/>
                    <a:lstStyle/>
                    <a:p>
                      <a:r>
                        <a:rPr lang="en-GB" sz="1600" dirty="0" smtClean="0"/>
                        <a:t>Further Maths at</a:t>
                      </a:r>
                      <a:r>
                        <a:rPr lang="en-GB" sz="1600" baseline="0" dirty="0" smtClean="0"/>
                        <a:t> some universities</a:t>
                      </a:r>
                      <a:endParaRPr lang="en-GB" sz="1600" dirty="0"/>
                    </a:p>
                  </a:txBody>
                  <a:tcPr/>
                </a:tc>
                <a:extLst>
                  <a:ext uri="{0D108BD9-81ED-4DB2-BD59-A6C34878D82A}">
                    <a16:rowId xmlns:a16="http://schemas.microsoft.com/office/drawing/2014/main" val="10006"/>
                  </a:ext>
                </a:extLst>
              </a:tr>
              <a:tr h="370840">
                <a:tc>
                  <a:txBody>
                    <a:bodyPr/>
                    <a:lstStyle/>
                    <a:p>
                      <a:r>
                        <a:rPr lang="en-GB" sz="1600" dirty="0" smtClean="0"/>
                        <a:t>Law</a:t>
                      </a:r>
                      <a:endParaRPr lang="en-GB" sz="1600" dirty="0"/>
                    </a:p>
                  </a:txBody>
                  <a:tcPr/>
                </a:tc>
                <a:tc>
                  <a:txBody>
                    <a:bodyPr/>
                    <a:lstStyle/>
                    <a:p>
                      <a:r>
                        <a:rPr lang="en-GB" sz="1600" dirty="0" smtClean="0"/>
                        <a:t>English (some courses)</a:t>
                      </a:r>
                      <a:endParaRPr lang="en-GB" sz="1600" dirty="0"/>
                    </a:p>
                  </a:txBody>
                  <a:tcPr/>
                </a:tc>
                <a:tc>
                  <a:txBody>
                    <a:bodyPr/>
                    <a:lstStyle/>
                    <a:p>
                      <a:r>
                        <a:rPr lang="en-GB" sz="1600" dirty="0" smtClean="0"/>
                        <a:t>None</a:t>
                      </a:r>
                      <a:endParaRPr lang="en-GB" sz="1600" dirty="0"/>
                    </a:p>
                  </a:txBody>
                  <a:tcPr/>
                </a:tc>
                <a:extLst>
                  <a:ext uri="{0D108BD9-81ED-4DB2-BD59-A6C34878D82A}">
                    <a16:rowId xmlns:a16="http://schemas.microsoft.com/office/drawing/2014/main" val="10007"/>
                  </a:ext>
                </a:extLst>
              </a:tr>
              <a:tr h="370840">
                <a:tc>
                  <a:txBody>
                    <a:bodyPr/>
                    <a:lstStyle/>
                    <a:p>
                      <a:r>
                        <a:rPr lang="en-GB" sz="1600" dirty="0" smtClean="0"/>
                        <a:t>Medicine</a:t>
                      </a:r>
                      <a:endParaRPr lang="en-GB" sz="1600" dirty="0"/>
                    </a:p>
                  </a:txBody>
                  <a:tcPr/>
                </a:tc>
                <a:tc>
                  <a:txBody>
                    <a:bodyPr/>
                    <a:lstStyle/>
                    <a:p>
                      <a:r>
                        <a:rPr lang="en-GB" sz="1600" dirty="0" smtClean="0"/>
                        <a:t>Chemistry &amp; Biology (usually) </a:t>
                      </a:r>
                      <a:r>
                        <a:rPr lang="en-GB" sz="1600" i="1" dirty="0" smtClean="0"/>
                        <a:t>or </a:t>
                      </a:r>
                      <a:r>
                        <a:rPr lang="en-GB" sz="1600" dirty="0" smtClean="0"/>
                        <a:t>Mathematics </a:t>
                      </a:r>
                      <a:r>
                        <a:rPr lang="en-GB" sz="1600" i="1" dirty="0" smtClean="0"/>
                        <a:t>or</a:t>
                      </a:r>
                      <a:r>
                        <a:rPr lang="en-GB" sz="1600" dirty="0" smtClean="0"/>
                        <a:t> Physics (some courses)</a:t>
                      </a:r>
                      <a:endParaRPr lang="en-GB" sz="1600" dirty="0"/>
                    </a:p>
                  </a:txBody>
                  <a:tcPr/>
                </a:tc>
                <a:tc>
                  <a:txBody>
                    <a:bodyPr/>
                    <a:lstStyle/>
                    <a:p>
                      <a:r>
                        <a:rPr lang="en-GB" sz="1600" dirty="0" smtClean="0"/>
                        <a:t>Mathematics </a:t>
                      </a:r>
                      <a:r>
                        <a:rPr lang="en-GB" sz="1600" i="1" dirty="0" smtClean="0"/>
                        <a:t>or</a:t>
                      </a:r>
                      <a:r>
                        <a:rPr lang="en-GB" sz="1600" dirty="0" smtClean="0"/>
                        <a:t> Physics </a:t>
                      </a:r>
                      <a:r>
                        <a:rPr lang="en-GB" sz="1600" i="1" dirty="0" smtClean="0"/>
                        <a:t>or</a:t>
                      </a:r>
                      <a:r>
                        <a:rPr lang="en-GB" sz="1600" dirty="0" smtClean="0"/>
                        <a:t> contrasting subject</a:t>
                      </a:r>
                      <a:endParaRPr lang="en-GB" sz="1600" dirty="0"/>
                    </a:p>
                  </a:txBody>
                  <a:tcPr/>
                </a:tc>
                <a:extLst>
                  <a:ext uri="{0D108BD9-81ED-4DB2-BD59-A6C34878D82A}">
                    <a16:rowId xmlns:a16="http://schemas.microsoft.com/office/drawing/2014/main" val="10008"/>
                  </a:ext>
                </a:extLst>
              </a:tr>
              <a:tr h="370840">
                <a:tc>
                  <a:txBody>
                    <a:bodyPr/>
                    <a:lstStyle/>
                    <a:p>
                      <a:r>
                        <a:rPr lang="en-GB" sz="1600" dirty="0" smtClean="0"/>
                        <a:t>Pharmacy</a:t>
                      </a:r>
                      <a:endParaRPr lang="en-GB" sz="1600" dirty="0"/>
                    </a:p>
                  </a:txBody>
                  <a:tcPr/>
                </a:tc>
                <a:tc>
                  <a:txBody>
                    <a:bodyPr/>
                    <a:lstStyle/>
                    <a:p>
                      <a:r>
                        <a:rPr lang="en-GB" sz="1600" dirty="0" smtClean="0"/>
                        <a:t>Biology &amp; Chemistry </a:t>
                      </a:r>
                      <a:r>
                        <a:rPr lang="en-GB" sz="1600" i="1" dirty="0" smtClean="0"/>
                        <a:t>or </a:t>
                      </a:r>
                      <a:r>
                        <a:rPr lang="en-GB" sz="1600" dirty="0" smtClean="0"/>
                        <a:t>Mathematics </a:t>
                      </a:r>
                      <a:r>
                        <a:rPr lang="en-GB" sz="1600" i="1" dirty="0" smtClean="0"/>
                        <a:t>or</a:t>
                      </a:r>
                      <a:r>
                        <a:rPr lang="en-GB" sz="1600" dirty="0" smtClean="0"/>
                        <a:t> Physics (some courses)</a:t>
                      </a:r>
                      <a:endParaRPr lang="en-GB" sz="1600" dirty="0"/>
                    </a:p>
                  </a:txBody>
                  <a:tcPr/>
                </a:tc>
                <a:tc>
                  <a:txBody>
                    <a:bodyPr/>
                    <a:lstStyle/>
                    <a:p>
                      <a:r>
                        <a:rPr lang="en-GB" sz="1600" dirty="0" smtClean="0"/>
                        <a:t>Mathematics</a:t>
                      </a:r>
                      <a:r>
                        <a:rPr lang="en-GB" sz="1600" i="1" dirty="0" smtClean="0"/>
                        <a:t> or </a:t>
                      </a:r>
                      <a:r>
                        <a:rPr lang="en-GB" sz="1600" dirty="0" smtClean="0"/>
                        <a:t>Physics</a:t>
                      </a:r>
                      <a:endParaRPr lang="en-GB" sz="1600" dirty="0"/>
                    </a:p>
                  </a:txBody>
                  <a:tcPr/>
                </a:tc>
                <a:extLst>
                  <a:ext uri="{0D108BD9-81ED-4DB2-BD59-A6C34878D82A}">
                    <a16:rowId xmlns:a16="http://schemas.microsoft.com/office/drawing/2014/main" val="10009"/>
                  </a:ext>
                </a:extLst>
              </a:tr>
            </a:tbl>
          </a:graphicData>
        </a:graphic>
      </p:graphicFrame>
    </p:spTree>
    <p:custDataLst>
      <p:tags r:id="rId1"/>
    </p:custData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672"/>
            <a:ext cx="8229600" cy="864096"/>
          </a:xfrm>
        </p:spPr>
        <p:txBody>
          <a:bodyPr/>
          <a:lstStyle/>
          <a:p>
            <a:r>
              <a:rPr lang="en-GB" b="1" dirty="0" smtClean="0"/>
              <a:t>Facilitating Subjects</a:t>
            </a:r>
            <a:endParaRPr lang="en-US" b="1" dirty="0"/>
          </a:p>
        </p:txBody>
      </p:sp>
      <p:sp>
        <p:nvSpPr>
          <p:cNvPr id="3" name="Content Placeholder 2"/>
          <p:cNvSpPr>
            <a:spLocks noGrp="1"/>
          </p:cNvSpPr>
          <p:nvPr>
            <p:ph idx="1"/>
          </p:nvPr>
        </p:nvSpPr>
        <p:spPr/>
        <p:txBody>
          <a:bodyPr>
            <a:normAutofit fontScale="92500" lnSpcReduction="10000"/>
          </a:bodyPr>
          <a:lstStyle/>
          <a:p>
            <a:r>
              <a:rPr lang="en-GB" dirty="0" smtClean="0">
                <a:solidFill>
                  <a:srgbClr val="FF0000"/>
                </a:solidFill>
              </a:rPr>
              <a:t>Most traditional A Levels are so-called “Facilitating Subjects”. These enable you to study for a degree in a linked subject.</a:t>
            </a:r>
          </a:p>
          <a:p>
            <a:r>
              <a:rPr lang="en-GB" dirty="0" smtClean="0">
                <a:solidFill>
                  <a:srgbClr val="FF0000"/>
                </a:solidFill>
              </a:rPr>
              <a:t>For example, if you wish to study History at university you must have A Level History, for Chemistry A Level Chemistry etc. For sciences it is usually advisable to have Maths as well.</a:t>
            </a:r>
          </a:p>
          <a:p>
            <a:r>
              <a:rPr lang="en-GB" dirty="0" smtClean="0">
                <a:solidFill>
                  <a:srgbClr val="FF0000"/>
                </a:solidFill>
              </a:rPr>
              <a:t>You will also need the right facilitating subjects for certain </a:t>
            </a:r>
            <a:r>
              <a:rPr lang="en-GB" i="1" dirty="0" smtClean="0">
                <a:solidFill>
                  <a:srgbClr val="FF0000"/>
                </a:solidFill>
              </a:rPr>
              <a:t>fields</a:t>
            </a:r>
            <a:r>
              <a:rPr lang="en-GB" dirty="0" smtClean="0">
                <a:solidFill>
                  <a:srgbClr val="FF0000"/>
                </a:solidFill>
              </a:rPr>
              <a:t> of study. For the sciences this is at least one science and maths; for social sciences (</a:t>
            </a:r>
            <a:r>
              <a:rPr lang="en-GB" dirty="0" err="1" smtClean="0">
                <a:solidFill>
                  <a:srgbClr val="FF0000"/>
                </a:solidFill>
              </a:rPr>
              <a:t>eg</a:t>
            </a:r>
            <a:r>
              <a:rPr lang="en-GB" dirty="0" smtClean="0">
                <a:solidFill>
                  <a:srgbClr val="FF0000"/>
                </a:solidFill>
              </a:rPr>
              <a:t> Politics, Economics, Sociology) at least one Arts or Humanities subject.</a:t>
            </a:r>
          </a:p>
          <a:p>
            <a:r>
              <a:rPr lang="en-GB" dirty="0" smtClean="0">
                <a:solidFill>
                  <a:srgbClr val="FF0000"/>
                </a:solidFill>
              </a:rPr>
              <a:t>However, as long as you have at least </a:t>
            </a:r>
            <a:r>
              <a:rPr lang="en-GB" b="1" dirty="0" smtClean="0">
                <a:solidFill>
                  <a:srgbClr val="FF0000"/>
                </a:solidFill>
              </a:rPr>
              <a:t>two</a:t>
            </a:r>
            <a:r>
              <a:rPr lang="en-GB" dirty="0" smtClean="0">
                <a:solidFill>
                  <a:srgbClr val="FF0000"/>
                </a:solidFill>
              </a:rPr>
              <a:t> facilitating subjects that is usually sufficient.</a:t>
            </a:r>
          </a:p>
          <a:p>
            <a:endParaRPr lang="en-GB" dirty="0" smtClean="0"/>
          </a:p>
          <a:p>
            <a:endParaRPr lang="en-US" dirty="0"/>
          </a:p>
        </p:txBody>
      </p:sp>
    </p:spTree>
    <p:custDataLst>
      <p:tags r:id="rId1"/>
    </p:custData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1195536"/>
          </a:xfrm>
        </p:spPr>
        <p:txBody>
          <a:bodyPr/>
          <a:lstStyle/>
          <a:p>
            <a:r>
              <a:rPr lang="en-GB" sz="3600" b="1" dirty="0" smtClean="0"/>
              <a:t>Don’t narrow the field too much now.</a:t>
            </a:r>
            <a:endParaRPr lang="en-US" sz="3600" b="1" dirty="0"/>
          </a:p>
        </p:txBody>
      </p:sp>
      <p:sp>
        <p:nvSpPr>
          <p:cNvPr id="3" name="Content Placeholder 2"/>
          <p:cNvSpPr>
            <a:spLocks noGrp="1"/>
          </p:cNvSpPr>
          <p:nvPr>
            <p:ph idx="1"/>
          </p:nvPr>
        </p:nvSpPr>
        <p:spPr>
          <a:xfrm>
            <a:off x="467544" y="1700808"/>
            <a:ext cx="8229600" cy="3989040"/>
          </a:xfrm>
        </p:spPr>
        <p:txBody>
          <a:bodyPr>
            <a:normAutofit lnSpcReduction="10000"/>
          </a:bodyPr>
          <a:lstStyle/>
          <a:p>
            <a:pPr marL="0" indent="0">
              <a:buNone/>
            </a:pPr>
            <a:r>
              <a:rPr lang="en-GB" dirty="0" smtClean="0">
                <a:solidFill>
                  <a:srgbClr val="FF0000"/>
                </a:solidFill>
              </a:rPr>
              <a:t>You could go on to study courses you have never thought of:</a:t>
            </a:r>
          </a:p>
          <a:p>
            <a:r>
              <a:rPr lang="en-GB" dirty="0" smtClean="0">
                <a:solidFill>
                  <a:srgbClr val="FF0000"/>
                </a:solidFill>
              </a:rPr>
              <a:t>Speech and Language therapy</a:t>
            </a:r>
          </a:p>
          <a:p>
            <a:r>
              <a:rPr lang="en-GB" dirty="0" smtClean="0">
                <a:solidFill>
                  <a:srgbClr val="FF0000"/>
                </a:solidFill>
              </a:rPr>
              <a:t>Nutrition and dietetics</a:t>
            </a:r>
          </a:p>
          <a:p>
            <a:r>
              <a:rPr lang="en-GB" dirty="0" smtClean="0">
                <a:solidFill>
                  <a:srgbClr val="FF0000"/>
                </a:solidFill>
              </a:rPr>
              <a:t>Actuarial sciences</a:t>
            </a:r>
          </a:p>
          <a:p>
            <a:r>
              <a:rPr lang="en-GB" dirty="0" smtClean="0">
                <a:solidFill>
                  <a:srgbClr val="FF0000"/>
                </a:solidFill>
              </a:rPr>
              <a:t>Games and animation design</a:t>
            </a:r>
          </a:p>
          <a:p>
            <a:r>
              <a:rPr lang="en-GB" dirty="0" smtClean="0">
                <a:solidFill>
                  <a:srgbClr val="FF0000"/>
                </a:solidFill>
              </a:rPr>
              <a:t>Advertising and communication </a:t>
            </a:r>
          </a:p>
          <a:p>
            <a:r>
              <a:rPr lang="en-GB" dirty="0" smtClean="0">
                <a:solidFill>
                  <a:srgbClr val="FF0000"/>
                </a:solidFill>
              </a:rPr>
              <a:t>Zoology</a:t>
            </a:r>
          </a:p>
          <a:p>
            <a:r>
              <a:rPr lang="en-GB" dirty="0" smtClean="0">
                <a:solidFill>
                  <a:srgbClr val="FF0000"/>
                </a:solidFill>
              </a:rPr>
              <a:t>Acting</a:t>
            </a:r>
          </a:p>
          <a:p>
            <a:pPr marL="0" indent="0">
              <a:buNone/>
            </a:pPr>
            <a:r>
              <a:rPr lang="en-GB" dirty="0" smtClean="0">
                <a:solidFill>
                  <a:srgbClr val="FF0000"/>
                </a:solidFill>
              </a:rPr>
              <a:t>A breadth of choices will keep your options open.</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24128" y="2564904"/>
            <a:ext cx="3203848" cy="2132431"/>
          </a:xfrm>
          <a:prstGeom prst="rect">
            <a:avLst/>
          </a:prstGeom>
        </p:spPr>
      </p:pic>
    </p:spTree>
    <p:custDataLst>
      <p:tags r:id="rId1"/>
    </p:custData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32656"/>
            <a:ext cx="8568952" cy="1008112"/>
          </a:xfrm>
        </p:spPr>
        <p:txBody>
          <a:bodyPr/>
          <a:lstStyle/>
          <a:p>
            <a:r>
              <a:rPr lang="en-GB" dirty="0" smtClean="0"/>
              <a:t>Thinking About Oxbridge? </a:t>
            </a:r>
            <a:endParaRPr lang="en-US" dirty="0"/>
          </a:p>
        </p:txBody>
      </p:sp>
      <p:sp>
        <p:nvSpPr>
          <p:cNvPr id="11" name="TextBox 10"/>
          <p:cNvSpPr txBox="1"/>
          <p:nvPr/>
        </p:nvSpPr>
        <p:spPr>
          <a:xfrm>
            <a:off x="971600" y="1628800"/>
            <a:ext cx="7272808" cy="3693319"/>
          </a:xfrm>
          <a:prstGeom prst="rect">
            <a:avLst/>
          </a:prstGeom>
          <a:noFill/>
        </p:spPr>
        <p:txBody>
          <a:bodyPr wrap="square" rtlCol="0">
            <a:spAutoFit/>
          </a:bodyPr>
          <a:lstStyle/>
          <a:p>
            <a:r>
              <a:rPr lang="en-GB" dirty="0" smtClean="0">
                <a:solidFill>
                  <a:srgbClr val="FF0000"/>
                </a:solidFill>
                <a:latin typeface="+mj-lt"/>
              </a:rPr>
              <a:t>For many of you this will be a realistic ambition.</a:t>
            </a:r>
          </a:p>
          <a:p>
            <a:endParaRPr lang="en-GB" dirty="0" smtClean="0">
              <a:solidFill>
                <a:srgbClr val="FF0000"/>
              </a:solidFill>
              <a:latin typeface="+mj-lt"/>
            </a:endParaRPr>
          </a:p>
          <a:p>
            <a:r>
              <a:rPr lang="en-GB" dirty="0" smtClean="0">
                <a:solidFill>
                  <a:srgbClr val="FF0000"/>
                </a:solidFill>
                <a:latin typeface="+mj-lt"/>
              </a:rPr>
              <a:t>To be a competitive candidate you will need:</a:t>
            </a:r>
          </a:p>
          <a:p>
            <a:pPr marL="285750" indent="-285750">
              <a:buFont typeface="Arial" panose="020B0604020202020204" pitchFamily="34" charset="0"/>
              <a:buChar char="•"/>
            </a:pPr>
            <a:r>
              <a:rPr lang="en-GB" dirty="0" smtClean="0">
                <a:solidFill>
                  <a:srgbClr val="FF0000"/>
                </a:solidFill>
                <a:latin typeface="+mj-lt"/>
              </a:rPr>
              <a:t>Very good GCSE grades </a:t>
            </a:r>
          </a:p>
          <a:p>
            <a:pPr marL="285750" indent="-285750">
              <a:buFont typeface="Arial" panose="020B0604020202020204" pitchFamily="34" charset="0"/>
              <a:buChar char="•"/>
            </a:pPr>
            <a:r>
              <a:rPr lang="en-GB" dirty="0" smtClean="0">
                <a:solidFill>
                  <a:srgbClr val="FF0000"/>
                </a:solidFill>
                <a:latin typeface="+mj-lt"/>
              </a:rPr>
              <a:t>A*AA at A Level</a:t>
            </a:r>
          </a:p>
          <a:p>
            <a:pPr marL="285750" indent="-285750">
              <a:buFont typeface="Arial" panose="020B0604020202020204" pitchFamily="34" charset="0"/>
              <a:buChar char="•"/>
            </a:pPr>
            <a:r>
              <a:rPr lang="en-GB" dirty="0" smtClean="0">
                <a:solidFill>
                  <a:srgbClr val="FF0000"/>
                </a:solidFill>
                <a:latin typeface="+mj-lt"/>
              </a:rPr>
              <a:t>To be genuinely enthusiastic about your subject and be aware of developments related to it in the news.</a:t>
            </a:r>
          </a:p>
          <a:p>
            <a:pPr marL="285750" indent="-285750">
              <a:buFont typeface="Arial" panose="020B0604020202020204" pitchFamily="34" charset="0"/>
              <a:buChar char="•"/>
            </a:pPr>
            <a:r>
              <a:rPr lang="en-GB" dirty="0" smtClean="0">
                <a:solidFill>
                  <a:srgbClr val="FF0000"/>
                </a:solidFill>
                <a:latin typeface="+mj-lt"/>
              </a:rPr>
              <a:t>To read a lot.</a:t>
            </a:r>
          </a:p>
          <a:p>
            <a:endParaRPr lang="en-GB" dirty="0">
              <a:solidFill>
                <a:srgbClr val="FF0000"/>
              </a:solidFill>
              <a:latin typeface="+mj-lt"/>
            </a:endParaRPr>
          </a:p>
          <a:p>
            <a:r>
              <a:rPr lang="en-GB" b="1" dirty="0" smtClean="0">
                <a:solidFill>
                  <a:srgbClr val="FF0000"/>
                </a:solidFill>
                <a:latin typeface="+mj-lt"/>
              </a:rPr>
              <a:t>This starts now (if it hasn’t already).</a:t>
            </a:r>
          </a:p>
          <a:p>
            <a:endParaRPr lang="en-GB" dirty="0">
              <a:solidFill>
                <a:srgbClr val="FF0000"/>
              </a:solidFill>
              <a:latin typeface="+mj-lt"/>
            </a:endParaRPr>
          </a:p>
          <a:p>
            <a:r>
              <a:rPr lang="en-GB" dirty="0" smtClean="0">
                <a:solidFill>
                  <a:srgbClr val="FF0000"/>
                </a:solidFill>
                <a:latin typeface="+mj-lt"/>
              </a:rPr>
              <a:t>These attributes are also sought by other highly competitive universities such as LSE, Imperial, Durham, Edinburgh </a:t>
            </a:r>
            <a:r>
              <a:rPr lang="en-GB" dirty="0" err="1" smtClean="0">
                <a:solidFill>
                  <a:srgbClr val="FF0000"/>
                </a:solidFill>
                <a:latin typeface="+mj-lt"/>
              </a:rPr>
              <a:t>etc</a:t>
            </a:r>
            <a:endParaRPr lang="en-GB" dirty="0">
              <a:solidFill>
                <a:srgbClr val="FF0000"/>
              </a:solidFill>
              <a:latin typeface="+mj-lt"/>
            </a:endParaRPr>
          </a:p>
        </p:txBody>
      </p:sp>
    </p:spTree>
    <p:custDataLst>
      <p:tags r:id="rId1"/>
    </p:custData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800" b="1" dirty="0" smtClean="0"/>
              <a:t>What About Further Maths?</a:t>
            </a:r>
            <a:endParaRPr lang="en-GB" sz="4800" b="1" dirty="0"/>
          </a:p>
        </p:txBody>
      </p:sp>
      <p:sp>
        <p:nvSpPr>
          <p:cNvPr id="3" name="Text Placeholder 2"/>
          <p:cNvSpPr>
            <a:spLocks noGrp="1"/>
          </p:cNvSpPr>
          <p:nvPr>
            <p:ph type="body" idx="1"/>
          </p:nvPr>
        </p:nvSpPr>
        <p:spPr/>
        <p:txBody>
          <a:bodyPr/>
          <a:lstStyle/>
          <a:p>
            <a:r>
              <a:rPr lang="en-GB" dirty="0" smtClean="0"/>
              <a:t>Definitely Consider if:</a:t>
            </a:r>
            <a:endParaRPr lang="en-GB" dirty="0"/>
          </a:p>
        </p:txBody>
      </p:sp>
      <p:sp>
        <p:nvSpPr>
          <p:cNvPr id="4" name="Text Placeholder 3"/>
          <p:cNvSpPr>
            <a:spLocks noGrp="1"/>
          </p:cNvSpPr>
          <p:nvPr>
            <p:ph type="body" sz="quarter" idx="3"/>
          </p:nvPr>
        </p:nvSpPr>
        <p:spPr/>
        <p:txBody>
          <a:bodyPr/>
          <a:lstStyle/>
          <a:p>
            <a:r>
              <a:rPr lang="en-GB" dirty="0" smtClean="0"/>
              <a:t>Do Not </a:t>
            </a:r>
            <a:r>
              <a:rPr lang="en-GB" dirty="0"/>
              <a:t>C</a:t>
            </a:r>
            <a:r>
              <a:rPr lang="en-GB" dirty="0" smtClean="0"/>
              <a:t>onsider </a:t>
            </a:r>
            <a:r>
              <a:rPr lang="en-GB" dirty="0"/>
              <a:t>U</a:t>
            </a:r>
            <a:r>
              <a:rPr lang="en-GB" dirty="0" smtClean="0"/>
              <a:t>nless:</a:t>
            </a:r>
            <a:endParaRPr lang="en-GB" dirty="0"/>
          </a:p>
        </p:txBody>
      </p:sp>
      <p:sp>
        <p:nvSpPr>
          <p:cNvPr id="5" name="Content Placeholder 4"/>
          <p:cNvSpPr>
            <a:spLocks noGrp="1"/>
          </p:cNvSpPr>
          <p:nvPr>
            <p:ph sz="quarter" idx="13"/>
          </p:nvPr>
        </p:nvSpPr>
        <p:spPr/>
        <p:txBody>
          <a:bodyPr/>
          <a:lstStyle/>
          <a:p>
            <a:r>
              <a:rPr lang="en-GB" dirty="0" smtClean="0"/>
              <a:t>You wish to do a degree in Maths.</a:t>
            </a:r>
          </a:p>
          <a:p>
            <a:r>
              <a:rPr lang="en-GB" dirty="0" smtClean="0"/>
              <a:t>You would like to study Engineering, especially if at a highly competitive university.</a:t>
            </a:r>
          </a:p>
          <a:p>
            <a:r>
              <a:rPr lang="en-GB" dirty="0" smtClean="0"/>
              <a:t>You would like to study Economics at LSE and one or two other institutions</a:t>
            </a:r>
            <a:endParaRPr lang="en-GB" dirty="0"/>
          </a:p>
        </p:txBody>
      </p:sp>
      <p:sp>
        <p:nvSpPr>
          <p:cNvPr id="6" name="Content Placeholder 5"/>
          <p:cNvSpPr>
            <a:spLocks noGrp="1"/>
          </p:cNvSpPr>
          <p:nvPr>
            <p:ph sz="quarter" idx="14"/>
          </p:nvPr>
        </p:nvSpPr>
        <p:spPr/>
        <p:txBody>
          <a:bodyPr/>
          <a:lstStyle/>
          <a:p>
            <a:r>
              <a:rPr lang="en-GB" dirty="0" smtClean="0"/>
              <a:t>You absolutely love maths – this will be half your timetable.</a:t>
            </a:r>
          </a:p>
          <a:p>
            <a:r>
              <a:rPr lang="en-GB" dirty="0" smtClean="0"/>
              <a:t>You are really good at maths – GCSE ought to come easily to you.</a:t>
            </a:r>
          </a:p>
          <a:p>
            <a:r>
              <a:rPr lang="en-GB" dirty="0" smtClean="0"/>
              <a:t>You need a contrasting subject if studying sciences.</a:t>
            </a:r>
            <a:endParaRPr lang="en-GB" dirty="0"/>
          </a:p>
        </p:txBody>
      </p:sp>
    </p:spTree>
    <p:extLst>
      <p:ext uri="{BB962C8B-B14F-4D97-AF65-F5344CB8AC3E}">
        <p14:creationId xmlns:p14="http://schemas.microsoft.com/office/powerpoint/2010/main" val="24669880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6600" dirty="0" smtClean="0"/>
              <a:t>As you can see…our A level programme provides a platform</a:t>
            </a:r>
            <a:endParaRPr lang="en-US" sz="6600" dirty="0"/>
          </a:p>
        </p:txBody>
      </p:sp>
      <p:sp>
        <p:nvSpPr>
          <p:cNvPr id="3" name="Subtitle 2"/>
          <p:cNvSpPr>
            <a:spLocks noGrp="1"/>
          </p:cNvSpPr>
          <p:nvPr>
            <p:ph type="subTitle" idx="1"/>
          </p:nvPr>
        </p:nvSpPr>
        <p:spPr/>
        <p:txBody>
          <a:bodyPr>
            <a:normAutofit/>
          </a:bodyPr>
          <a:lstStyle/>
          <a:p>
            <a:r>
              <a:rPr lang="en-GB" sz="3600" dirty="0">
                <a:solidFill>
                  <a:srgbClr val="FF0000"/>
                </a:solidFill>
              </a:rPr>
              <a:t>f</a:t>
            </a:r>
            <a:r>
              <a:rPr lang="en-GB" sz="3600" dirty="0" smtClean="0">
                <a:solidFill>
                  <a:srgbClr val="FF0000"/>
                </a:solidFill>
              </a:rPr>
              <a:t>or a lot of different opportunities </a:t>
            </a:r>
            <a:endParaRPr lang="en-US" sz="3600" dirty="0">
              <a:solidFill>
                <a:srgbClr val="FF0000"/>
              </a:solidFill>
            </a:endParaRPr>
          </a:p>
        </p:txBody>
      </p:sp>
    </p:spTree>
    <p:custDataLst>
      <p:tags r:id="rId1"/>
    </p:custData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548681"/>
            <a:ext cx="8280920" cy="1656183"/>
          </a:xfrm>
        </p:spPr>
        <p:txBody>
          <a:bodyPr>
            <a:normAutofit fontScale="90000"/>
          </a:bodyPr>
          <a:lstStyle/>
          <a:p>
            <a:r>
              <a:rPr lang="en-GB" sz="5400" dirty="0" smtClean="0">
                <a:solidFill>
                  <a:srgbClr val="FF0000"/>
                </a:solidFill>
              </a:rPr>
              <a:t>The important thing is for you to do your research</a:t>
            </a:r>
            <a:endParaRPr lang="en-US" sz="5400" dirty="0">
              <a:solidFill>
                <a:srgbClr val="FF0000"/>
              </a:solidFill>
            </a:endParaRPr>
          </a:p>
        </p:txBody>
      </p:sp>
      <p:sp>
        <p:nvSpPr>
          <p:cNvPr id="3" name="Subtitle 2"/>
          <p:cNvSpPr>
            <a:spLocks noGrp="1"/>
          </p:cNvSpPr>
          <p:nvPr>
            <p:ph type="subTitle" idx="1"/>
          </p:nvPr>
        </p:nvSpPr>
        <p:spPr>
          <a:xfrm>
            <a:off x="1371600" y="5229200"/>
            <a:ext cx="6400800" cy="943000"/>
          </a:xfrm>
        </p:spPr>
        <p:txBody>
          <a:bodyPr>
            <a:normAutofit/>
          </a:bodyPr>
          <a:lstStyle/>
          <a:p>
            <a:r>
              <a:rPr lang="en-GB" dirty="0" smtClean="0">
                <a:solidFill>
                  <a:schemeClr val="tx1"/>
                </a:solidFill>
              </a:rPr>
              <a:t>Consult: University websites, parents, teachers, older siblings etc</a:t>
            </a:r>
            <a:endParaRPr lang="en-US" dirty="0">
              <a:solidFill>
                <a:schemeClr val="tx1"/>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2227087"/>
            <a:ext cx="5400600" cy="30076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32656"/>
            <a:ext cx="8229600" cy="1944216"/>
          </a:xfrm>
        </p:spPr>
        <p:txBody>
          <a:bodyPr>
            <a:normAutofit fontScale="90000"/>
          </a:bodyPr>
          <a:lstStyle/>
          <a:p>
            <a:r>
              <a:rPr lang="en-GB" sz="4400" b="1" dirty="0" smtClean="0"/>
              <a:t>Important choices: useful websites</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92500" lnSpcReduction="10000"/>
          </a:bodyPr>
          <a:lstStyle/>
          <a:p>
            <a:pPr>
              <a:buNone/>
            </a:pPr>
            <a:r>
              <a:rPr lang="en-GB" b="1" dirty="0" smtClean="0"/>
              <a:t>A level subjects: what universities want (The </a:t>
            </a:r>
            <a:r>
              <a:rPr lang="en-GB" b="1" dirty="0" err="1" smtClean="0"/>
              <a:t>Uni</a:t>
            </a:r>
            <a:r>
              <a:rPr lang="en-GB" b="1" dirty="0" smtClean="0"/>
              <a:t> Guide)</a:t>
            </a:r>
            <a:endParaRPr lang="en-US" b="1" dirty="0" smtClean="0"/>
          </a:p>
          <a:p>
            <a:pPr>
              <a:buNone/>
            </a:pPr>
            <a:r>
              <a:rPr lang="en-GB" dirty="0">
                <a:hlinkClick r:id="rId3"/>
              </a:rPr>
              <a:t>https://</a:t>
            </a:r>
            <a:r>
              <a:rPr lang="en-GB" dirty="0" smtClean="0">
                <a:hlinkClick r:id="rId3"/>
              </a:rPr>
              <a:t>www.theuniguide.co.uk/advice/a-level-choices/six-things-you-need-to-know-before-making-your-a-level-choices</a:t>
            </a:r>
            <a:endParaRPr lang="en-GB" dirty="0" smtClean="0"/>
          </a:p>
          <a:p>
            <a:pPr>
              <a:buNone/>
            </a:pPr>
            <a:endParaRPr lang="en-US" dirty="0" smtClean="0"/>
          </a:p>
          <a:p>
            <a:pPr>
              <a:buNone/>
            </a:pPr>
            <a:r>
              <a:rPr lang="en-GB" b="1" dirty="0" smtClean="0"/>
              <a:t>Russell Group guide to making decisions about post-16 education (Informed Choices) </a:t>
            </a:r>
            <a:r>
              <a:rPr lang="en-GB" u="sng" dirty="0">
                <a:hlinkClick r:id="rId4"/>
              </a:rPr>
              <a:t>https://www.informedchoices.ac.uk</a:t>
            </a:r>
            <a:r>
              <a:rPr lang="en-GB" u="sng" dirty="0" smtClean="0">
                <a:hlinkClick r:id="rId4"/>
              </a:rPr>
              <a:t>/</a:t>
            </a:r>
            <a:endParaRPr lang="en-GB" u="sng" dirty="0" smtClean="0"/>
          </a:p>
          <a:p>
            <a:pPr>
              <a:buNone/>
            </a:pPr>
            <a:r>
              <a:rPr lang="en-US" dirty="0" smtClean="0"/>
              <a:t> </a:t>
            </a:r>
          </a:p>
          <a:p>
            <a:pPr>
              <a:buNone/>
            </a:pPr>
            <a:r>
              <a:rPr lang="en-US" b="1" dirty="0" smtClean="0"/>
              <a:t>Subject matters: advice from Cambridge University</a:t>
            </a:r>
          </a:p>
          <a:p>
            <a:pPr>
              <a:buNone/>
            </a:pPr>
            <a:r>
              <a:rPr lang="en-GB" i="1" u="sng" dirty="0">
                <a:hlinkClick r:id="rId5"/>
              </a:rPr>
              <a:t>https://</a:t>
            </a:r>
            <a:r>
              <a:rPr lang="en-GB" i="1" u="sng" dirty="0" smtClean="0">
                <a:hlinkClick r:id="rId5"/>
              </a:rPr>
              <a:t>www.undergraduate.study.cam.ac.uk/files/publications/the_subject_matters.pdf</a:t>
            </a:r>
            <a:endParaRPr lang="en-GB" i="1" u="sng" dirty="0" smtClean="0"/>
          </a:p>
          <a:p>
            <a:pPr>
              <a:buNone/>
            </a:pPr>
            <a:r>
              <a:rPr lang="en-GB" i="1" dirty="0" smtClean="0"/>
              <a:t> </a:t>
            </a:r>
            <a:endParaRPr lang="en-US" dirty="0" smtClean="0"/>
          </a:p>
          <a:p>
            <a:endParaRPr lang="en-US" dirty="0"/>
          </a:p>
        </p:txBody>
      </p:sp>
    </p:spTree>
    <p:custDataLst>
      <p:tags r:id="rId1"/>
    </p:custData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Options Process</a:t>
            </a:r>
            <a:endParaRPr lang="en-GB" b="1"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35696" y="1988840"/>
            <a:ext cx="6084168" cy="4049527"/>
          </a:xfrm>
          <a:prstGeom prst="rect">
            <a:avLst/>
          </a:prstGeom>
        </p:spPr>
      </p:pic>
    </p:spTree>
    <p:custDataLst>
      <p:tags r:id="rId1"/>
    </p:custDataLst>
    <p:extLst>
      <p:ext uri="{BB962C8B-B14F-4D97-AF65-F5344CB8AC3E}">
        <p14:creationId xmlns:p14="http://schemas.microsoft.com/office/powerpoint/2010/main" val="34098976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Option Blocks</a:t>
            </a:r>
            <a:endParaRPr lang="en-GB" dirty="0"/>
          </a:p>
        </p:txBody>
      </p:sp>
      <p:sp>
        <p:nvSpPr>
          <p:cNvPr id="3" name="Content Placeholder 2"/>
          <p:cNvSpPr>
            <a:spLocks noGrp="1"/>
          </p:cNvSpPr>
          <p:nvPr>
            <p:ph idx="1"/>
          </p:nvPr>
        </p:nvSpPr>
        <p:spPr>
          <a:xfrm>
            <a:off x="1115616" y="2060848"/>
            <a:ext cx="7355160" cy="3561259"/>
          </a:xfrm>
        </p:spPr>
        <p:txBody>
          <a:bodyPr>
            <a:normAutofit fontScale="92500"/>
          </a:bodyPr>
          <a:lstStyle/>
          <a:p>
            <a:r>
              <a:rPr lang="en-GB" dirty="0" smtClean="0"/>
              <a:t>We will compile these based on the choices you made in the preliminary survey before half-term. These blocks accommodate all those choices.</a:t>
            </a:r>
          </a:p>
          <a:p>
            <a:r>
              <a:rPr lang="en-GB" dirty="0" smtClean="0"/>
              <a:t>You will choose THREE full A Level subjects from FOUR blocks.</a:t>
            </a:r>
          </a:p>
          <a:p>
            <a:r>
              <a:rPr lang="en-GB" dirty="0" smtClean="0"/>
              <a:t>If you wish to study Further Mathematics you must choose </a:t>
            </a:r>
            <a:r>
              <a:rPr lang="en-GB" b="1" dirty="0" smtClean="0"/>
              <a:t>FOUR</a:t>
            </a:r>
            <a:r>
              <a:rPr lang="en-GB" dirty="0" smtClean="0"/>
              <a:t> full A Levels.</a:t>
            </a:r>
          </a:p>
          <a:p>
            <a:r>
              <a:rPr lang="en-GB" dirty="0" smtClean="0"/>
              <a:t>If you wish to study a fourth A Level which is not Further Mathematics indicate this on the form.</a:t>
            </a:r>
            <a:endParaRPr lang="en-GB" dirty="0"/>
          </a:p>
        </p:txBody>
      </p:sp>
    </p:spTree>
    <p:custDataLst>
      <p:tags r:id="rId1"/>
    </p:custDataLst>
    <p:extLst>
      <p:ext uri="{BB962C8B-B14F-4D97-AF65-F5344CB8AC3E}">
        <p14:creationId xmlns:p14="http://schemas.microsoft.com/office/powerpoint/2010/main" val="672281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Three of Four A Levels?</a:t>
            </a:r>
            <a:endParaRPr lang="en-GB" b="1" dirty="0"/>
          </a:p>
        </p:txBody>
      </p:sp>
      <p:graphicFrame>
        <p:nvGraphicFramePr>
          <p:cNvPr id="4" name="Table 3"/>
          <p:cNvGraphicFramePr>
            <a:graphicFrameLocks noGrp="1"/>
          </p:cNvGraphicFramePr>
          <p:nvPr>
            <p:extLst>
              <p:ext uri="{D42A27DB-BD31-4B8C-83A1-F6EECF244321}">
                <p14:modId xmlns:p14="http://schemas.microsoft.com/office/powerpoint/2010/main" val="3859821627"/>
              </p:ext>
            </p:extLst>
          </p:nvPr>
        </p:nvGraphicFramePr>
        <p:xfrm>
          <a:off x="755576" y="1988840"/>
          <a:ext cx="7776864" cy="4119880"/>
        </p:xfrm>
        <a:graphic>
          <a:graphicData uri="http://schemas.openxmlformats.org/drawingml/2006/table">
            <a:tbl>
              <a:tblPr firstRow="1" bandRow="1">
                <a:tableStyleId>{5C22544A-7EE6-4342-B048-85BDC9FD1C3A}</a:tableStyleId>
              </a:tblPr>
              <a:tblGrid>
                <a:gridCol w="3888432">
                  <a:extLst>
                    <a:ext uri="{9D8B030D-6E8A-4147-A177-3AD203B41FA5}">
                      <a16:colId xmlns:a16="http://schemas.microsoft.com/office/drawing/2014/main" val="20000"/>
                    </a:ext>
                  </a:extLst>
                </a:gridCol>
                <a:gridCol w="3888432">
                  <a:extLst>
                    <a:ext uri="{9D8B030D-6E8A-4147-A177-3AD203B41FA5}">
                      <a16:colId xmlns:a16="http://schemas.microsoft.com/office/drawing/2014/main" val="20001"/>
                    </a:ext>
                  </a:extLst>
                </a:gridCol>
              </a:tblGrid>
              <a:tr h="370840">
                <a:tc>
                  <a:txBody>
                    <a:bodyPr/>
                    <a:lstStyle/>
                    <a:p>
                      <a:r>
                        <a:rPr lang="en-GB" dirty="0" smtClean="0"/>
                        <a:t>Four A Levels</a:t>
                      </a:r>
                      <a:endParaRPr lang="en-GB" dirty="0"/>
                    </a:p>
                  </a:txBody>
                  <a:tcPr/>
                </a:tc>
                <a:tc>
                  <a:txBody>
                    <a:bodyPr/>
                    <a:lstStyle/>
                    <a:p>
                      <a:r>
                        <a:rPr lang="en-GB" dirty="0" smtClean="0"/>
                        <a:t>Three A Levels</a:t>
                      </a:r>
                      <a:endParaRPr lang="en-GB" dirty="0"/>
                    </a:p>
                  </a:txBody>
                  <a:tcPr/>
                </a:tc>
                <a:extLst>
                  <a:ext uri="{0D108BD9-81ED-4DB2-BD59-A6C34878D82A}">
                    <a16:rowId xmlns:a16="http://schemas.microsoft.com/office/drawing/2014/main" val="10000"/>
                  </a:ext>
                </a:extLst>
              </a:tr>
              <a:tr h="370840">
                <a:tc>
                  <a:txBody>
                    <a:bodyPr/>
                    <a:lstStyle/>
                    <a:p>
                      <a:r>
                        <a:rPr lang="en-GB" dirty="0" smtClean="0"/>
                        <a:t>You must do 4 if you choose Further Maths.</a:t>
                      </a:r>
                    </a:p>
                  </a:txBody>
                  <a:tcPr/>
                </a:tc>
                <a:tc>
                  <a:txBody>
                    <a:bodyPr/>
                    <a:lstStyle/>
                    <a:p>
                      <a:r>
                        <a:rPr lang="en-GB" dirty="0" smtClean="0"/>
                        <a:t>The standard A Level diet.</a:t>
                      </a:r>
                      <a:endParaRPr lang="en-GB" dirty="0"/>
                    </a:p>
                  </a:txBody>
                  <a:tcPr/>
                </a:tc>
                <a:extLst>
                  <a:ext uri="{0D108BD9-81ED-4DB2-BD59-A6C34878D82A}">
                    <a16:rowId xmlns:a16="http://schemas.microsoft.com/office/drawing/2014/main" val="10001"/>
                  </a:ext>
                </a:extLst>
              </a:tr>
              <a:tr h="370840">
                <a:tc>
                  <a:txBody>
                    <a:bodyPr/>
                    <a:lstStyle/>
                    <a:p>
                      <a:r>
                        <a:rPr lang="en-GB" dirty="0" smtClean="0"/>
                        <a:t>If academically strong and well-organised gives added breadth.</a:t>
                      </a:r>
                      <a:endParaRPr lang="en-GB" dirty="0"/>
                    </a:p>
                  </a:txBody>
                  <a:tcPr/>
                </a:tc>
                <a:tc>
                  <a:txBody>
                    <a:bodyPr/>
                    <a:lstStyle/>
                    <a:p>
                      <a:r>
                        <a:rPr lang="en-GB" dirty="0" smtClean="0"/>
                        <a:t>Universities make offers on three A Levels</a:t>
                      </a:r>
                      <a:endParaRPr lang="en-GB" dirty="0"/>
                    </a:p>
                  </a:txBody>
                  <a:tcPr/>
                </a:tc>
                <a:extLst>
                  <a:ext uri="{0D108BD9-81ED-4DB2-BD59-A6C34878D82A}">
                    <a16:rowId xmlns:a16="http://schemas.microsoft.com/office/drawing/2014/main" val="10002"/>
                  </a:ext>
                </a:extLst>
              </a:tr>
              <a:tr h="370840">
                <a:tc>
                  <a:txBody>
                    <a:bodyPr/>
                    <a:lstStyle/>
                    <a:p>
                      <a:r>
                        <a:rPr lang="en-GB" dirty="0" smtClean="0"/>
                        <a:t>Some courses at some universities have a high points score entry tariff</a:t>
                      </a:r>
                      <a:endParaRPr lang="en-GB" dirty="0"/>
                    </a:p>
                  </a:txBody>
                  <a:tcPr/>
                </a:tc>
                <a:tc>
                  <a:txBody>
                    <a:bodyPr/>
                    <a:lstStyle/>
                    <a:p>
                      <a:r>
                        <a:rPr lang="en-GB" dirty="0" smtClean="0"/>
                        <a:t>Manageable workload</a:t>
                      </a:r>
                      <a:endParaRPr lang="en-GB" dirty="0"/>
                    </a:p>
                  </a:txBody>
                  <a:tcPr/>
                </a:tc>
                <a:extLst>
                  <a:ext uri="{0D108BD9-81ED-4DB2-BD59-A6C34878D82A}">
                    <a16:rowId xmlns:a16="http://schemas.microsoft.com/office/drawing/2014/main" val="10003"/>
                  </a:ext>
                </a:extLst>
              </a:tr>
              <a:tr h="370840">
                <a:tc>
                  <a:txBody>
                    <a:bodyPr/>
                    <a:lstStyle/>
                    <a:p>
                      <a:endParaRPr lang="en-GB" dirty="0"/>
                    </a:p>
                  </a:txBody>
                  <a:tcPr/>
                </a:tc>
                <a:tc>
                  <a:txBody>
                    <a:bodyPr/>
                    <a:lstStyle/>
                    <a:p>
                      <a:r>
                        <a:rPr lang="en-GB" dirty="0" smtClean="0"/>
                        <a:t>Better to achieve well on 3 rather than less well on four – A*AA would get you into Oxford, A*ABB would not.</a:t>
                      </a:r>
                      <a:endParaRPr lang="en-GB" dirty="0"/>
                    </a:p>
                  </a:txBody>
                  <a:tcPr/>
                </a:tc>
                <a:extLst>
                  <a:ext uri="{0D108BD9-81ED-4DB2-BD59-A6C34878D82A}">
                    <a16:rowId xmlns:a16="http://schemas.microsoft.com/office/drawing/2014/main" val="10004"/>
                  </a:ext>
                </a:extLst>
              </a:tr>
              <a:tr h="370840">
                <a:tc>
                  <a:txBody>
                    <a:bodyPr/>
                    <a:lstStyle/>
                    <a:p>
                      <a:endParaRPr lang="en-GB"/>
                    </a:p>
                  </a:txBody>
                  <a:tcPr/>
                </a:tc>
                <a:tc>
                  <a:txBody>
                    <a:bodyPr/>
                    <a:lstStyle/>
                    <a:p>
                      <a:r>
                        <a:rPr lang="en-GB" dirty="0" smtClean="0"/>
                        <a:t>Allows you to do the Extended Project</a:t>
                      </a:r>
                      <a:endParaRPr lang="en-GB" dirty="0"/>
                    </a:p>
                  </a:txBody>
                  <a:tcPr/>
                </a:tc>
                <a:extLst>
                  <a:ext uri="{0D108BD9-81ED-4DB2-BD59-A6C34878D82A}">
                    <a16:rowId xmlns:a16="http://schemas.microsoft.com/office/drawing/2014/main" val="10005"/>
                  </a:ext>
                </a:extLst>
              </a:tr>
            </a:tbl>
          </a:graphicData>
        </a:graphic>
      </p:graphicFrame>
    </p:spTree>
    <p:custDataLst>
      <p:tags r:id="rId1"/>
    </p:custDataLst>
    <p:extLst>
      <p:ext uri="{BB962C8B-B14F-4D97-AF65-F5344CB8AC3E}">
        <p14:creationId xmlns:p14="http://schemas.microsoft.com/office/powerpoint/2010/main" val="24125773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8568952" cy="1268760"/>
          </a:xfrm>
        </p:spPr>
        <p:txBody>
          <a:bodyPr/>
          <a:lstStyle/>
          <a:p>
            <a:r>
              <a:rPr lang="en-GB" b="1" dirty="0" smtClean="0"/>
              <a:t>Option </a:t>
            </a:r>
            <a:r>
              <a:rPr lang="en-GB" b="1" dirty="0" smtClean="0"/>
              <a:t>Blocks</a:t>
            </a:r>
            <a:endParaRPr lang="en-GB"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07342788"/>
              </p:ext>
            </p:extLst>
          </p:nvPr>
        </p:nvGraphicFramePr>
        <p:xfrm>
          <a:off x="467544" y="1988840"/>
          <a:ext cx="8352928" cy="3703320"/>
        </p:xfrm>
        <a:graphic>
          <a:graphicData uri="http://schemas.openxmlformats.org/drawingml/2006/table">
            <a:tbl>
              <a:tblPr firstRow="1" bandRow="1">
                <a:tableStyleId>{5C22544A-7EE6-4342-B048-85BDC9FD1C3A}</a:tableStyleId>
              </a:tblPr>
              <a:tblGrid>
                <a:gridCol w="2088232">
                  <a:extLst>
                    <a:ext uri="{9D8B030D-6E8A-4147-A177-3AD203B41FA5}">
                      <a16:colId xmlns:a16="http://schemas.microsoft.com/office/drawing/2014/main" val="20000"/>
                    </a:ext>
                  </a:extLst>
                </a:gridCol>
                <a:gridCol w="2088232">
                  <a:extLst>
                    <a:ext uri="{9D8B030D-6E8A-4147-A177-3AD203B41FA5}">
                      <a16:colId xmlns:a16="http://schemas.microsoft.com/office/drawing/2014/main" val="20001"/>
                    </a:ext>
                  </a:extLst>
                </a:gridCol>
                <a:gridCol w="2088232">
                  <a:extLst>
                    <a:ext uri="{9D8B030D-6E8A-4147-A177-3AD203B41FA5}">
                      <a16:colId xmlns:a16="http://schemas.microsoft.com/office/drawing/2014/main" val="20002"/>
                    </a:ext>
                  </a:extLst>
                </a:gridCol>
                <a:gridCol w="2088232">
                  <a:extLst>
                    <a:ext uri="{9D8B030D-6E8A-4147-A177-3AD203B41FA5}">
                      <a16:colId xmlns:a16="http://schemas.microsoft.com/office/drawing/2014/main" val="20003"/>
                    </a:ext>
                  </a:extLst>
                </a:gridCol>
              </a:tblGrid>
              <a:tr h="226824">
                <a:tc>
                  <a:txBody>
                    <a:bodyPr/>
                    <a:lstStyle/>
                    <a:p>
                      <a:r>
                        <a:rPr lang="en-GB" dirty="0" smtClean="0"/>
                        <a:t>BLOCK A</a:t>
                      </a:r>
                      <a:endParaRPr lang="en-GB" dirty="0"/>
                    </a:p>
                  </a:txBody>
                  <a:tcPr/>
                </a:tc>
                <a:tc>
                  <a:txBody>
                    <a:bodyPr/>
                    <a:lstStyle/>
                    <a:p>
                      <a:r>
                        <a:rPr lang="en-GB" dirty="0" smtClean="0"/>
                        <a:t>BLOCK B</a:t>
                      </a:r>
                      <a:endParaRPr lang="en-GB" dirty="0"/>
                    </a:p>
                  </a:txBody>
                  <a:tcPr/>
                </a:tc>
                <a:tc>
                  <a:txBody>
                    <a:bodyPr/>
                    <a:lstStyle/>
                    <a:p>
                      <a:r>
                        <a:rPr lang="en-GB" dirty="0" smtClean="0"/>
                        <a:t>BLOCK C</a:t>
                      </a:r>
                      <a:endParaRPr lang="en-GB" dirty="0"/>
                    </a:p>
                  </a:txBody>
                  <a:tcPr/>
                </a:tc>
                <a:tc>
                  <a:txBody>
                    <a:bodyPr/>
                    <a:lstStyle/>
                    <a:p>
                      <a:r>
                        <a:rPr lang="en-GB" dirty="0" smtClean="0"/>
                        <a:t>BLOCK D</a:t>
                      </a:r>
                      <a:endParaRPr lang="en-GB" dirty="0"/>
                    </a:p>
                  </a:txBody>
                  <a:tcPr/>
                </a:tc>
                <a:extLst>
                  <a:ext uri="{0D108BD9-81ED-4DB2-BD59-A6C34878D82A}">
                    <a16:rowId xmlns:a16="http://schemas.microsoft.com/office/drawing/2014/main" val="10000"/>
                  </a:ext>
                </a:extLst>
              </a:tr>
              <a:tr h="370840">
                <a:tc>
                  <a:txBody>
                    <a:bodyPr/>
                    <a:lstStyle/>
                    <a:p>
                      <a:r>
                        <a:rPr lang="en-GB" dirty="0" smtClean="0"/>
                        <a:t>Biology</a:t>
                      </a:r>
                      <a:endParaRPr lang="en-GB" dirty="0"/>
                    </a:p>
                  </a:txBody>
                  <a:tcPr/>
                </a:tc>
                <a:tc>
                  <a:txBody>
                    <a:bodyPr/>
                    <a:lstStyle/>
                    <a:p>
                      <a:r>
                        <a:rPr lang="en-GB" dirty="0" smtClean="0"/>
                        <a:t>Biology</a:t>
                      </a:r>
                      <a:endParaRPr lang="en-GB" dirty="0"/>
                    </a:p>
                  </a:txBody>
                  <a:tcPr/>
                </a:tc>
                <a:tc>
                  <a:txBody>
                    <a:bodyPr/>
                    <a:lstStyle/>
                    <a:p>
                      <a:r>
                        <a:rPr lang="en-GB" dirty="0" smtClean="0"/>
                        <a:t>Biology</a:t>
                      </a:r>
                      <a:endParaRPr lang="en-GB" dirty="0"/>
                    </a:p>
                  </a:txBody>
                  <a:tcPr/>
                </a:tc>
                <a:tc>
                  <a:txBody>
                    <a:bodyPr/>
                    <a:lstStyle/>
                    <a:p>
                      <a:r>
                        <a:rPr lang="en-GB" dirty="0" smtClean="0">
                          <a:solidFill>
                            <a:schemeClr val="tx1"/>
                          </a:solidFill>
                        </a:rPr>
                        <a:t>Art</a:t>
                      </a:r>
                      <a:endParaRPr lang="en-GB" dirty="0">
                        <a:solidFill>
                          <a:schemeClr val="tx1"/>
                        </a:solidFill>
                      </a:endParaRPr>
                    </a:p>
                  </a:txBody>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Chemistry</a:t>
                      </a:r>
                    </a:p>
                  </a:txBody>
                  <a:tcPr/>
                </a:tc>
                <a:tc>
                  <a:txBody>
                    <a:bodyPr/>
                    <a:lstStyle/>
                    <a:p>
                      <a:r>
                        <a:rPr lang="en-GB" dirty="0" smtClean="0"/>
                        <a:t>Chemistry</a:t>
                      </a:r>
                      <a:endParaRPr lang="en-GB" dirty="0"/>
                    </a:p>
                  </a:txBody>
                  <a:tcPr/>
                </a:tc>
                <a:tc>
                  <a:txBody>
                    <a:bodyPr/>
                    <a:lstStyle/>
                    <a:p>
                      <a:r>
                        <a:rPr lang="en-GB" dirty="0" smtClean="0"/>
                        <a:t>Chemistry</a:t>
                      </a:r>
                      <a:endParaRPr lang="en-GB" dirty="0"/>
                    </a:p>
                  </a:txBody>
                  <a:tcPr/>
                </a:tc>
                <a:tc>
                  <a:txBody>
                    <a:bodyPr/>
                    <a:lstStyle/>
                    <a:p>
                      <a:r>
                        <a:rPr lang="en-GB" dirty="0" smtClean="0"/>
                        <a:t>Biology</a:t>
                      </a:r>
                      <a:endParaRPr lang="en-GB" dirty="0"/>
                    </a:p>
                  </a:txBody>
                  <a:tcPr/>
                </a:tc>
                <a:extLst>
                  <a:ext uri="{0D108BD9-81ED-4DB2-BD59-A6C34878D82A}">
                    <a16:rowId xmlns:a16="http://schemas.microsoft.com/office/drawing/2014/main" val="10002"/>
                  </a:ext>
                </a:extLst>
              </a:tr>
              <a:tr h="370840">
                <a:tc>
                  <a:txBody>
                    <a:bodyPr/>
                    <a:lstStyle/>
                    <a:p>
                      <a:r>
                        <a:rPr lang="en-US" dirty="0" smtClean="0">
                          <a:solidFill>
                            <a:schemeClr val="tx1"/>
                          </a:solidFill>
                        </a:rPr>
                        <a:t>English Literature</a:t>
                      </a:r>
                      <a:endParaRPr lang="en-GB"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rPr>
                        <a:t>Economics</a:t>
                      </a:r>
                      <a:endParaRPr lang="en-GB" dirty="0" smtClean="0">
                        <a:solidFill>
                          <a:schemeClr val="tx1"/>
                        </a:solidFill>
                      </a:endParaRPr>
                    </a:p>
                  </a:txBody>
                  <a:tcPr/>
                </a:tc>
                <a:tc>
                  <a:txBody>
                    <a:bodyPr/>
                    <a:lstStyle/>
                    <a:p>
                      <a:r>
                        <a:rPr lang="en-US" dirty="0" smtClean="0"/>
                        <a:t>Computer Science</a:t>
                      </a:r>
                      <a:endParaRPr lang="en-GB" dirty="0"/>
                    </a:p>
                  </a:txBody>
                  <a:tcPr/>
                </a:tc>
                <a:tc>
                  <a:txBody>
                    <a:bodyPr/>
                    <a:lstStyle/>
                    <a:p>
                      <a:r>
                        <a:rPr lang="en-GB" dirty="0" smtClean="0"/>
                        <a:t>Chemistry</a:t>
                      </a:r>
                      <a:endParaRPr lang="en-GB" dirty="0"/>
                    </a:p>
                  </a:txBody>
                  <a:tcPr/>
                </a:tc>
                <a:extLst>
                  <a:ext uri="{0D108BD9-81ED-4DB2-BD59-A6C34878D82A}">
                    <a16:rowId xmlns:a16="http://schemas.microsoft.com/office/drawing/2014/main" val="10003"/>
                  </a:ext>
                </a:extLst>
              </a:tr>
              <a:tr h="370840">
                <a:tc>
                  <a:txBody>
                    <a:bodyPr/>
                    <a:lstStyle/>
                    <a:p>
                      <a:r>
                        <a:rPr lang="en-US" dirty="0" smtClean="0">
                          <a:solidFill>
                            <a:schemeClr val="tx1"/>
                          </a:solidFill>
                        </a:rPr>
                        <a:t>German</a:t>
                      </a:r>
                      <a:endParaRPr lang="en-GB" dirty="0">
                        <a:solidFill>
                          <a:schemeClr val="tx1"/>
                        </a:solidFill>
                      </a:endParaRPr>
                    </a:p>
                  </a:txBody>
                  <a:tcPr/>
                </a:tc>
                <a:tc>
                  <a:txBody>
                    <a:bodyPr/>
                    <a:lstStyle/>
                    <a:p>
                      <a:r>
                        <a:rPr lang="en-US" dirty="0" smtClean="0">
                          <a:solidFill>
                            <a:schemeClr val="tx1"/>
                          </a:solidFill>
                        </a:rPr>
                        <a:t>English Literature</a:t>
                      </a:r>
                      <a:endParaRPr lang="en-GB"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Mathematics</a:t>
                      </a:r>
                    </a:p>
                  </a:txBody>
                  <a:tcPr/>
                </a:tc>
                <a:tc>
                  <a:txBody>
                    <a:bodyPr/>
                    <a:lstStyle/>
                    <a:p>
                      <a:r>
                        <a:rPr lang="en-US" dirty="0" smtClean="0"/>
                        <a:t>Classical</a:t>
                      </a:r>
                      <a:r>
                        <a:rPr lang="en-US" baseline="0" dirty="0" smtClean="0"/>
                        <a:t> Civ.</a:t>
                      </a:r>
                      <a:endParaRPr lang="en-GB" dirty="0"/>
                    </a:p>
                  </a:txBody>
                  <a:tcPr/>
                </a:tc>
                <a:extLst>
                  <a:ext uri="{0D108BD9-81ED-4DB2-BD59-A6C34878D82A}">
                    <a16:rowId xmlns:a16="http://schemas.microsoft.com/office/drawing/2014/main" val="10004"/>
                  </a:ext>
                </a:extLst>
              </a:tr>
              <a:tr h="370840">
                <a:tc>
                  <a:txBody>
                    <a:bodyPr/>
                    <a:lstStyle/>
                    <a:p>
                      <a:r>
                        <a:rPr lang="en-US" dirty="0" smtClean="0">
                          <a:solidFill>
                            <a:schemeClr val="tx1"/>
                          </a:solidFill>
                        </a:rPr>
                        <a:t>History</a:t>
                      </a:r>
                      <a:endParaRPr lang="en-GB" dirty="0">
                        <a:solidFill>
                          <a:schemeClr val="tx1"/>
                        </a:solidFill>
                      </a:endParaRPr>
                    </a:p>
                  </a:txBody>
                  <a:tcPr/>
                </a:tc>
                <a:tc>
                  <a:txBody>
                    <a:bodyPr/>
                    <a:lstStyle/>
                    <a:p>
                      <a:r>
                        <a:rPr lang="en-US" dirty="0" smtClean="0">
                          <a:solidFill>
                            <a:schemeClr val="tx1"/>
                          </a:solidFill>
                        </a:rPr>
                        <a:t>French</a:t>
                      </a:r>
                      <a:endParaRPr lang="en-GB"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Music</a:t>
                      </a:r>
                      <a:endParaRPr lang="en-GB"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Economics</a:t>
                      </a:r>
                      <a:endParaRPr lang="en-GB" dirty="0" smtClean="0"/>
                    </a:p>
                  </a:txBody>
                  <a:tcPr/>
                </a:tc>
                <a:extLst>
                  <a:ext uri="{0D108BD9-81ED-4DB2-BD59-A6C34878D82A}">
                    <a16:rowId xmlns:a16="http://schemas.microsoft.com/office/drawing/2014/main" val="10005"/>
                  </a:ext>
                </a:extLst>
              </a:tr>
              <a:tr h="370840">
                <a:tc>
                  <a:txBody>
                    <a:bodyPr/>
                    <a:lstStyle/>
                    <a:p>
                      <a:r>
                        <a:rPr lang="en-US" dirty="0" smtClean="0">
                          <a:solidFill>
                            <a:schemeClr val="tx1"/>
                          </a:solidFill>
                        </a:rPr>
                        <a:t>Latin</a:t>
                      </a:r>
                      <a:endParaRPr lang="en-GB" dirty="0">
                        <a:solidFill>
                          <a:schemeClr val="tx1"/>
                        </a:solidFill>
                      </a:endParaRPr>
                    </a:p>
                  </a:txBody>
                  <a:tcPr/>
                </a:tc>
                <a:tc>
                  <a:txBody>
                    <a:bodyPr/>
                    <a:lstStyle/>
                    <a:p>
                      <a:r>
                        <a:rPr lang="en-US" dirty="0" smtClean="0">
                          <a:solidFill>
                            <a:schemeClr val="tx1"/>
                          </a:solidFill>
                        </a:rPr>
                        <a:t>Further </a:t>
                      </a:r>
                      <a:r>
                        <a:rPr lang="en-US" dirty="0" err="1" smtClean="0">
                          <a:solidFill>
                            <a:schemeClr val="tx1"/>
                          </a:solidFill>
                        </a:rPr>
                        <a:t>Maths</a:t>
                      </a:r>
                      <a:endParaRPr lang="en-GB" dirty="0">
                        <a:solidFill>
                          <a:schemeClr val="tx1"/>
                        </a:solidFill>
                      </a:endParaRPr>
                    </a:p>
                  </a:txBody>
                  <a:tcPr/>
                </a:tc>
                <a:tc>
                  <a:txBody>
                    <a:bodyPr/>
                    <a:lstStyle/>
                    <a:p>
                      <a:r>
                        <a:rPr lang="en-US" dirty="0" smtClean="0"/>
                        <a:t>Physics</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Mathematics</a:t>
                      </a:r>
                    </a:p>
                  </a:txBody>
                  <a:tcPr/>
                </a:tc>
                <a:extLst>
                  <a:ext uri="{0D108BD9-81ED-4DB2-BD59-A6C34878D82A}">
                    <a16:rowId xmlns:a16="http://schemas.microsoft.com/office/drawing/2014/main" val="10006"/>
                  </a:ext>
                </a:extLst>
              </a:tr>
              <a:tr h="370840">
                <a:tc>
                  <a:txBody>
                    <a:bodyPr/>
                    <a:lstStyle/>
                    <a:p>
                      <a:r>
                        <a:rPr lang="en-US" dirty="0" smtClean="0">
                          <a:solidFill>
                            <a:schemeClr val="tx1"/>
                          </a:solidFill>
                        </a:rPr>
                        <a:t>Mathematics</a:t>
                      </a:r>
                      <a:endParaRPr lang="en-GB" dirty="0">
                        <a:solidFill>
                          <a:schemeClr val="tx1"/>
                        </a:solidFill>
                      </a:endParaRPr>
                    </a:p>
                  </a:txBody>
                  <a:tcPr/>
                </a:tc>
                <a:tc>
                  <a:txBody>
                    <a:bodyPr/>
                    <a:lstStyle/>
                    <a:p>
                      <a:pPr algn="l"/>
                      <a:r>
                        <a:rPr lang="en-US" dirty="0" smtClean="0">
                          <a:solidFill>
                            <a:schemeClr val="tx1"/>
                          </a:solidFill>
                        </a:rPr>
                        <a:t>Geography</a:t>
                      </a:r>
                      <a:endParaRPr lang="en-GB" dirty="0">
                        <a:solidFill>
                          <a:schemeClr val="tx1"/>
                        </a:solidFill>
                      </a:endParaRPr>
                    </a:p>
                  </a:txBody>
                  <a:tcPr/>
                </a:tc>
                <a:tc>
                  <a:txBody>
                    <a:bodyPr/>
                    <a:lstStyle/>
                    <a:p>
                      <a:r>
                        <a:rPr lang="en-US" dirty="0" smtClean="0"/>
                        <a:t>Politics</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Religious Studies</a:t>
                      </a:r>
                    </a:p>
                  </a:txBody>
                  <a:tcP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Physics</a:t>
                      </a:r>
                      <a:endParaRPr lang="en-GB" dirty="0"/>
                    </a:p>
                  </a:txBody>
                  <a:tcPr/>
                </a:tc>
                <a:tc>
                  <a:txBody>
                    <a:bodyPr/>
                    <a:lstStyle/>
                    <a:p>
                      <a:r>
                        <a:rPr lang="en-US" dirty="0" smtClean="0">
                          <a:solidFill>
                            <a:schemeClr val="tx1"/>
                          </a:solidFill>
                        </a:rPr>
                        <a:t>Mathematics</a:t>
                      </a:r>
                      <a:endParaRPr lang="en-GB" dirty="0">
                        <a:solidFill>
                          <a:schemeClr val="tx1"/>
                        </a:solidFill>
                      </a:endParaRPr>
                    </a:p>
                  </a:txBody>
                  <a:tcPr/>
                </a:tc>
                <a:tc>
                  <a:txBody>
                    <a:bodyPr/>
                    <a:lstStyle/>
                    <a:p>
                      <a:r>
                        <a:rPr lang="en-GB" dirty="0" smtClean="0"/>
                        <a:t>Psychology</a:t>
                      </a:r>
                      <a:endParaRPr lang="en-GB" dirty="0"/>
                    </a:p>
                  </a:txBody>
                  <a:tcPr/>
                </a:tc>
                <a:tc>
                  <a:txBody>
                    <a:bodyPr/>
                    <a:lstStyle/>
                    <a:p>
                      <a:endParaRPr lang="en-GB" dirty="0"/>
                    </a:p>
                  </a:txBody>
                  <a:tcPr/>
                </a:tc>
                <a:extLst>
                  <a:ext uri="{0D108BD9-81ED-4DB2-BD59-A6C34878D82A}">
                    <a16:rowId xmlns:a16="http://schemas.microsoft.com/office/drawing/2014/main" val="10008"/>
                  </a:ext>
                </a:extLst>
              </a:tr>
              <a:tr h="370840">
                <a:tc>
                  <a:txBody>
                    <a:bodyPr/>
                    <a:lstStyle/>
                    <a:p>
                      <a:endParaRPr lang="en-GB" dirty="0"/>
                    </a:p>
                  </a:txBody>
                  <a:tcPr/>
                </a:tc>
                <a:tc>
                  <a:txBody>
                    <a:bodyPr/>
                    <a:lstStyle/>
                    <a:p>
                      <a:r>
                        <a:rPr lang="en-US" dirty="0" smtClean="0"/>
                        <a:t>Psychology</a:t>
                      </a:r>
                      <a:endParaRPr lang="en-GB" dirty="0"/>
                    </a:p>
                  </a:txBody>
                  <a:tcPr/>
                </a:tc>
                <a:tc>
                  <a:txBody>
                    <a:bodyPr/>
                    <a:lstStyle/>
                    <a:p>
                      <a:endParaRPr lang="en-GB" dirty="0"/>
                    </a:p>
                  </a:txBody>
                  <a:tcPr/>
                </a:tc>
                <a:tc>
                  <a:txBody>
                    <a:bodyPr/>
                    <a:lstStyle/>
                    <a:p>
                      <a:endParaRPr lang="en-GB" dirty="0">
                        <a:solidFill>
                          <a:schemeClr val="tx1"/>
                        </a:solidFill>
                      </a:endParaRPr>
                    </a:p>
                  </a:txBody>
                  <a:tcPr/>
                </a:tc>
                <a:extLst>
                  <a:ext uri="{0D108BD9-81ED-4DB2-BD59-A6C34878D82A}">
                    <a16:rowId xmlns:a16="http://schemas.microsoft.com/office/drawing/2014/main" val="10009"/>
                  </a:ext>
                </a:extLst>
              </a:tr>
            </a:tbl>
          </a:graphicData>
        </a:graphic>
      </p:graphicFrame>
    </p:spTree>
    <p:custDataLst>
      <p:tags r:id="rId1"/>
    </p:custDataLst>
    <p:extLst>
      <p:ext uri="{BB962C8B-B14F-4D97-AF65-F5344CB8AC3E}">
        <p14:creationId xmlns:p14="http://schemas.microsoft.com/office/powerpoint/2010/main" val="17928793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Extended Project</a:t>
            </a:r>
            <a:endParaRPr lang="en-GB" b="1" dirty="0"/>
          </a:p>
        </p:txBody>
      </p:sp>
      <p:sp>
        <p:nvSpPr>
          <p:cNvPr id="3" name="Content Placeholder 2"/>
          <p:cNvSpPr>
            <a:spLocks noGrp="1"/>
          </p:cNvSpPr>
          <p:nvPr>
            <p:ph idx="1"/>
          </p:nvPr>
        </p:nvSpPr>
        <p:spPr/>
        <p:txBody>
          <a:bodyPr/>
          <a:lstStyle/>
          <a:p>
            <a:pPr marL="0" indent="0">
              <a:buNone/>
            </a:pPr>
            <a:r>
              <a:rPr lang="en-GB" b="1" i="1" dirty="0" smtClean="0"/>
              <a:t>"We </a:t>
            </a:r>
            <a:r>
              <a:rPr lang="en-GB" b="1" i="1" dirty="0"/>
              <a:t>welcome the introduction of the Extended Project and would encourage you to undertake one as it will help you develop independent study and research skills and ease the transition from school/college to higher education</a:t>
            </a:r>
            <a:r>
              <a:rPr lang="en-GB" b="1" i="1" dirty="0" smtClean="0"/>
              <a:t>.“ (Cambridge)</a:t>
            </a:r>
            <a:endParaRPr lang="en-GB" b="1" dirty="0"/>
          </a:p>
          <a:p>
            <a:pPr marL="0" indent="0">
              <a:buNone/>
            </a:pPr>
            <a:r>
              <a:rPr lang="en-GB" b="1" dirty="0"/>
              <a:t> </a:t>
            </a:r>
          </a:p>
          <a:p>
            <a:pPr marL="0" indent="0">
              <a:buNone/>
            </a:pPr>
            <a:r>
              <a:rPr lang="en-GB" b="1" i="1" dirty="0" smtClean="0"/>
              <a:t>“UCL </a:t>
            </a:r>
            <a:r>
              <a:rPr lang="en-GB" b="1" i="1" dirty="0"/>
              <a:t>welcomes the introduction of the Extended Project into the curriculum, recognising that it will develop many of the skills necessary for successful study at university</a:t>
            </a:r>
            <a:r>
              <a:rPr lang="en-GB" b="1" i="1" dirty="0" smtClean="0"/>
              <a:t>.”</a:t>
            </a:r>
            <a:endParaRPr lang="en-GB" b="1" dirty="0"/>
          </a:p>
          <a:p>
            <a:endParaRPr lang="en-GB" dirty="0"/>
          </a:p>
        </p:txBody>
      </p:sp>
    </p:spTree>
    <p:custDataLst>
      <p:tags r:id="rId1"/>
    </p:custDataLst>
    <p:extLst>
      <p:ext uri="{BB962C8B-B14F-4D97-AF65-F5344CB8AC3E}">
        <p14:creationId xmlns:p14="http://schemas.microsoft.com/office/powerpoint/2010/main" val="32844482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Apply Via The Website</a:t>
            </a:r>
            <a:endParaRPr lang="en-GB" b="1" dirty="0"/>
          </a:p>
        </p:txBody>
      </p:sp>
      <p:sp>
        <p:nvSpPr>
          <p:cNvPr id="3" name="Content Placeholder 2"/>
          <p:cNvSpPr>
            <a:spLocks noGrp="1"/>
          </p:cNvSpPr>
          <p:nvPr>
            <p:ph idx="1"/>
          </p:nvPr>
        </p:nvSpPr>
        <p:spPr>
          <a:xfrm>
            <a:off x="457200" y="2420888"/>
            <a:ext cx="8229600" cy="3705275"/>
          </a:xfrm>
        </p:spPr>
        <p:txBody>
          <a:bodyPr>
            <a:normAutofit/>
          </a:bodyPr>
          <a:lstStyle/>
          <a:p>
            <a:r>
              <a:rPr lang="en-GB" b="1" dirty="0" smtClean="0">
                <a:solidFill>
                  <a:schemeClr val="tx1"/>
                </a:solidFill>
              </a:rPr>
              <a:t>Options go live Tuesday </a:t>
            </a:r>
            <a:r>
              <a:rPr lang="en-GB" b="1" smtClean="0">
                <a:solidFill>
                  <a:schemeClr val="tx1"/>
                </a:solidFill>
              </a:rPr>
              <a:t>3</a:t>
            </a:r>
            <a:r>
              <a:rPr lang="en-GB" b="1" baseline="30000" smtClean="0">
                <a:solidFill>
                  <a:schemeClr val="tx1"/>
                </a:solidFill>
              </a:rPr>
              <a:t>rd</a:t>
            </a:r>
            <a:r>
              <a:rPr lang="en-GB" b="1" smtClean="0">
                <a:solidFill>
                  <a:schemeClr val="tx1"/>
                </a:solidFill>
              </a:rPr>
              <a:t> November.</a:t>
            </a:r>
            <a:endParaRPr lang="en-GB" b="1" dirty="0" smtClean="0">
              <a:solidFill>
                <a:schemeClr val="tx1"/>
              </a:solidFill>
            </a:endParaRPr>
          </a:p>
          <a:p>
            <a:r>
              <a:rPr lang="en-GB" b="1" dirty="0" smtClean="0">
                <a:solidFill>
                  <a:schemeClr val="tx1"/>
                </a:solidFill>
              </a:rPr>
              <a:t>The deadline is Sunday 3rd January</a:t>
            </a:r>
            <a:r>
              <a:rPr lang="en-GB" b="1" dirty="0" smtClean="0"/>
              <a:t>.</a:t>
            </a:r>
          </a:p>
          <a:p>
            <a:r>
              <a:rPr lang="en-GB" dirty="0" smtClean="0"/>
              <a:t>Read the information on the Course Guides on the website before making your choice.</a:t>
            </a:r>
          </a:p>
          <a:p>
            <a:pPr marL="0" indent="0">
              <a:buNone/>
            </a:pPr>
            <a:r>
              <a:rPr lang="en-GB" dirty="0">
                <a:hlinkClick r:id="rId3"/>
              </a:rPr>
              <a:t>https://www.woodford.redbridge.sch.uk/page/?title=Courses+We+Offer&amp;pid=124</a:t>
            </a:r>
            <a:endParaRPr lang="en-GB" dirty="0" smtClean="0"/>
          </a:p>
          <a:p>
            <a:r>
              <a:rPr lang="en-GB" dirty="0" smtClean="0"/>
              <a:t>If you choose the Extended Project Qualification you will have to fill in a short topic proposal form.</a:t>
            </a:r>
            <a:endParaRPr lang="en-GB" dirty="0"/>
          </a:p>
        </p:txBody>
      </p:sp>
    </p:spTree>
    <p:custDataLst>
      <p:tags r:id="rId1"/>
    </p:custDataLst>
    <p:extLst>
      <p:ext uri="{BB962C8B-B14F-4D97-AF65-F5344CB8AC3E}">
        <p14:creationId xmlns:p14="http://schemas.microsoft.com/office/powerpoint/2010/main" val="13440040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t>Before Making Your Final Choice</a:t>
            </a:r>
            <a:endParaRPr lang="en-GB" sz="4000" b="1" dirty="0"/>
          </a:p>
        </p:txBody>
      </p:sp>
      <p:sp>
        <p:nvSpPr>
          <p:cNvPr id="3" name="Content Placeholder 2"/>
          <p:cNvSpPr>
            <a:spLocks noGrp="1"/>
          </p:cNvSpPr>
          <p:nvPr>
            <p:ph idx="1"/>
          </p:nvPr>
        </p:nvSpPr>
        <p:spPr>
          <a:xfrm>
            <a:off x="457200" y="2204865"/>
            <a:ext cx="8229600" cy="3384376"/>
          </a:xfrm>
        </p:spPr>
        <p:txBody>
          <a:bodyPr/>
          <a:lstStyle/>
          <a:p>
            <a:r>
              <a:rPr lang="en-GB" dirty="0" smtClean="0"/>
              <a:t>Discuss your options with your teachers in lessons and alongside your parents on Parents Evening on </a:t>
            </a:r>
            <a:r>
              <a:rPr lang="en-GB" b="1" dirty="0" smtClean="0"/>
              <a:t>1</a:t>
            </a:r>
            <a:r>
              <a:rPr lang="en-GB" b="1" baseline="30000" dirty="0" smtClean="0"/>
              <a:t>st</a:t>
            </a:r>
            <a:r>
              <a:rPr lang="en-GB" b="1" dirty="0" smtClean="0"/>
              <a:t> December.</a:t>
            </a:r>
          </a:p>
          <a:p>
            <a:r>
              <a:rPr lang="en-GB" dirty="0" smtClean="0"/>
              <a:t>Talk to any Sixth Formers you know who are already studying the subjects in which you are interested.</a:t>
            </a:r>
          </a:p>
          <a:p>
            <a:r>
              <a:rPr lang="en-GB" dirty="0" smtClean="0"/>
              <a:t>Make sure that you are happy that these choices are right for </a:t>
            </a:r>
            <a:r>
              <a:rPr lang="en-GB" b="1" dirty="0" smtClean="0"/>
              <a:t>YOU</a:t>
            </a:r>
            <a:r>
              <a:rPr lang="en-GB" dirty="0" smtClean="0"/>
              <a:t>.</a:t>
            </a:r>
            <a:endParaRPr lang="en-GB" dirty="0"/>
          </a:p>
        </p:txBody>
      </p:sp>
    </p:spTree>
    <p:custDataLst>
      <p:tags r:id="rId1"/>
    </p:custDataLst>
    <p:extLst>
      <p:ext uri="{BB962C8B-B14F-4D97-AF65-F5344CB8AC3E}">
        <p14:creationId xmlns:p14="http://schemas.microsoft.com/office/powerpoint/2010/main" val="16778240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smtClean="0"/>
              <a:t>What Happens Once Choices Are Made?</a:t>
            </a:r>
            <a:endParaRPr lang="en-GB" sz="3200" b="1" dirty="0"/>
          </a:p>
        </p:txBody>
      </p:sp>
      <p:sp>
        <p:nvSpPr>
          <p:cNvPr id="3" name="Content Placeholder 2"/>
          <p:cNvSpPr>
            <a:spLocks noGrp="1"/>
          </p:cNvSpPr>
          <p:nvPr>
            <p:ph idx="1"/>
          </p:nvPr>
        </p:nvSpPr>
        <p:spPr/>
        <p:txBody>
          <a:bodyPr>
            <a:normAutofit lnSpcReduction="10000"/>
          </a:bodyPr>
          <a:lstStyle/>
          <a:p>
            <a:r>
              <a:rPr lang="en-GB" dirty="0" smtClean="0"/>
              <a:t>We will place you in teaching groups ready for next year.</a:t>
            </a:r>
          </a:p>
          <a:p>
            <a:r>
              <a:rPr lang="en-GB" dirty="0" smtClean="0"/>
              <a:t>If any subject has insufficient numbers to run we will let you know. You will then have to choose a different subject.</a:t>
            </a:r>
          </a:p>
          <a:p>
            <a:r>
              <a:rPr lang="en-GB" dirty="0" smtClean="0"/>
              <a:t>Do as well as you can in your mocks. If it looks like you have chosen the wrong subject we can look again at your choices. </a:t>
            </a:r>
            <a:r>
              <a:rPr lang="en-GB" i="1" dirty="0" smtClean="0"/>
              <a:t>We</a:t>
            </a:r>
            <a:r>
              <a:rPr lang="en-GB" dirty="0" smtClean="0"/>
              <a:t> may contact </a:t>
            </a:r>
            <a:r>
              <a:rPr lang="en-GB" i="1" dirty="0" smtClean="0"/>
              <a:t>you</a:t>
            </a:r>
            <a:r>
              <a:rPr lang="en-GB" dirty="0" smtClean="0"/>
              <a:t> about this.</a:t>
            </a:r>
          </a:p>
          <a:p>
            <a:r>
              <a:rPr lang="en-GB" dirty="0" smtClean="0"/>
              <a:t>We will definitely let you know if we think you may not meet the Sixth Form entry criteria or the criterion for studying four A Levels.</a:t>
            </a:r>
            <a:endParaRPr lang="en-GB" dirty="0"/>
          </a:p>
        </p:txBody>
      </p:sp>
    </p:spTree>
    <p:custDataLst>
      <p:tags r:id="rId1"/>
    </p:custDataLst>
    <p:extLst>
      <p:ext uri="{BB962C8B-B14F-4D97-AF65-F5344CB8AC3E}">
        <p14:creationId xmlns:p14="http://schemas.microsoft.com/office/powerpoint/2010/main" val="1179027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800" b="1" dirty="0" smtClean="0"/>
              <a:t>What If I Change My Mind?</a:t>
            </a:r>
            <a:endParaRPr lang="en-GB" sz="4800" b="1" dirty="0"/>
          </a:p>
        </p:txBody>
      </p:sp>
      <p:sp>
        <p:nvSpPr>
          <p:cNvPr id="3" name="Content Placeholder 2"/>
          <p:cNvSpPr>
            <a:spLocks noGrp="1"/>
          </p:cNvSpPr>
          <p:nvPr>
            <p:ph idx="1"/>
          </p:nvPr>
        </p:nvSpPr>
        <p:spPr/>
        <p:txBody>
          <a:bodyPr>
            <a:normAutofit fontScale="92500"/>
          </a:bodyPr>
          <a:lstStyle/>
          <a:p>
            <a:r>
              <a:rPr lang="en-GB" dirty="0" smtClean="0"/>
              <a:t>We will try to accommodate changes if we think they are reasonable.</a:t>
            </a:r>
          </a:p>
          <a:p>
            <a:r>
              <a:rPr lang="en-GB" dirty="0" smtClean="0"/>
              <a:t>We may not be able to do so if:</a:t>
            </a:r>
          </a:p>
          <a:p>
            <a:pPr marL="895350" indent="0">
              <a:buNone/>
            </a:pPr>
            <a:r>
              <a:rPr lang="en-GB" dirty="0" smtClean="0"/>
              <a:t>(a) the subject you wish to take is no longer running in 2021 because of insufficient interest when options were submitted</a:t>
            </a:r>
          </a:p>
          <a:p>
            <a:pPr marL="895350" indent="0">
              <a:buNone/>
            </a:pPr>
            <a:r>
              <a:rPr lang="en-GB" dirty="0" smtClean="0"/>
              <a:t>(b) the subject is full.</a:t>
            </a:r>
          </a:p>
          <a:p>
            <a:pPr marL="895350" indent="0">
              <a:buNone/>
            </a:pPr>
            <a:r>
              <a:rPr lang="en-GB" dirty="0" smtClean="0"/>
              <a:t>(c) there is an option block clash that cannot be resolved.</a:t>
            </a:r>
          </a:p>
          <a:p>
            <a:r>
              <a:rPr lang="en-GB" dirty="0" smtClean="0"/>
              <a:t>We try to ensure that no group is larger than 25, except for subjects with a large practical component (</a:t>
            </a:r>
            <a:r>
              <a:rPr lang="en-GB" dirty="0" err="1" smtClean="0"/>
              <a:t>eg</a:t>
            </a:r>
            <a:r>
              <a:rPr lang="en-GB" dirty="0" smtClean="0"/>
              <a:t> the sciences) for which a maximum of 20 is our target.</a:t>
            </a:r>
            <a:endParaRPr lang="en-GB" dirty="0"/>
          </a:p>
        </p:txBody>
      </p:sp>
    </p:spTree>
    <p:custDataLst>
      <p:tags r:id="rId1"/>
    </p:custDataLst>
    <p:extLst>
      <p:ext uri="{BB962C8B-B14F-4D97-AF65-F5344CB8AC3E}">
        <p14:creationId xmlns:p14="http://schemas.microsoft.com/office/powerpoint/2010/main" val="35295769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424936" cy="1412776"/>
          </a:xfrm>
        </p:spPr>
        <p:txBody>
          <a:bodyPr/>
          <a:lstStyle/>
          <a:p>
            <a:r>
              <a:rPr lang="en-GB" sz="4800" b="1" dirty="0" smtClean="0"/>
              <a:t>What Are The Entry Criteria?</a:t>
            </a:r>
            <a:endParaRPr lang="en-GB" sz="4800" b="1" dirty="0"/>
          </a:p>
        </p:txBody>
      </p:sp>
      <p:sp>
        <p:nvSpPr>
          <p:cNvPr id="3" name="Content Placeholder 2"/>
          <p:cNvSpPr>
            <a:spLocks noGrp="1"/>
          </p:cNvSpPr>
          <p:nvPr>
            <p:ph idx="1"/>
          </p:nvPr>
        </p:nvSpPr>
        <p:spPr/>
        <p:txBody>
          <a:bodyPr>
            <a:normAutofit fontScale="92500" lnSpcReduction="10000"/>
          </a:bodyPr>
          <a:lstStyle/>
          <a:p>
            <a:r>
              <a:rPr lang="en-GB" dirty="0" smtClean="0"/>
              <a:t>An average of grade 6 (6 points) across your best 8 subjects.</a:t>
            </a:r>
          </a:p>
          <a:p>
            <a:r>
              <a:rPr lang="en-GB" dirty="0" smtClean="0"/>
              <a:t>A Grade 6 in English Language or Literature and Mathematics.</a:t>
            </a:r>
          </a:p>
          <a:p>
            <a:r>
              <a:rPr lang="en-GB" dirty="0" smtClean="0"/>
              <a:t>A Grade 6 in the subject you wish to study if you are studying it at GCSE, except:</a:t>
            </a:r>
          </a:p>
          <a:p>
            <a:pPr marL="722313" indent="0">
              <a:buNone/>
            </a:pPr>
            <a:r>
              <a:rPr lang="en-GB" dirty="0" smtClean="0"/>
              <a:t>A Grade 7 for A Level Mathematics and the individual sciences.</a:t>
            </a:r>
          </a:p>
          <a:p>
            <a:pPr marL="722313" indent="0">
              <a:buNone/>
            </a:pPr>
            <a:r>
              <a:rPr lang="en-GB" dirty="0" smtClean="0"/>
              <a:t>A Grade 8 or 9 grade for A Level Further Mathematics</a:t>
            </a:r>
          </a:p>
          <a:p>
            <a:pPr marL="722313" indent="0">
              <a:buNone/>
            </a:pPr>
            <a:r>
              <a:rPr lang="en-GB" dirty="0" smtClean="0"/>
              <a:t>A Grade 7 in Mathematics for Computer Science &amp; Physics</a:t>
            </a:r>
          </a:p>
          <a:p>
            <a:pPr marL="355600" indent="-355600"/>
            <a:r>
              <a:rPr lang="en-GB" dirty="0" smtClean="0"/>
              <a:t>An average GCSE capped points score of 8 or above should you wish to study FOUR A Levels</a:t>
            </a:r>
          </a:p>
          <a:p>
            <a:endParaRPr lang="en-GB" dirty="0"/>
          </a:p>
        </p:txBody>
      </p:sp>
    </p:spTree>
    <p:custDataLst>
      <p:tags r:id="rId1"/>
    </p:custDataLst>
    <p:extLst>
      <p:ext uri="{BB962C8B-B14F-4D97-AF65-F5344CB8AC3E}">
        <p14:creationId xmlns:p14="http://schemas.microsoft.com/office/powerpoint/2010/main" val="1678468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t>What If I Don’t Meet General The Entry Criteria?</a:t>
            </a:r>
            <a:endParaRPr lang="en-GB" sz="4000" b="1" dirty="0"/>
          </a:p>
        </p:txBody>
      </p:sp>
      <p:sp>
        <p:nvSpPr>
          <p:cNvPr id="3" name="Content Placeholder 2"/>
          <p:cNvSpPr>
            <a:spLocks noGrp="1"/>
          </p:cNvSpPr>
          <p:nvPr>
            <p:ph idx="1"/>
          </p:nvPr>
        </p:nvSpPr>
        <p:spPr/>
        <p:txBody>
          <a:bodyPr>
            <a:normAutofit fontScale="92500"/>
          </a:bodyPr>
          <a:lstStyle/>
          <a:p>
            <a:r>
              <a:rPr lang="en-GB" dirty="0" smtClean="0"/>
              <a:t>Unless there are strong extenuating circumstances you will not be able to join the Sixth Form.</a:t>
            </a:r>
          </a:p>
          <a:p>
            <a:r>
              <a:rPr lang="en-GB" dirty="0" smtClean="0"/>
              <a:t>If you think that there is a real possibility that you will not meet these criteria at present you need to:</a:t>
            </a:r>
          </a:p>
          <a:p>
            <a:pPr marL="0" indent="625475">
              <a:buNone/>
            </a:pPr>
            <a:r>
              <a:rPr lang="en-GB" dirty="0" smtClean="0"/>
              <a:t>(a) act to improve your academic attainment</a:t>
            </a:r>
          </a:p>
          <a:p>
            <a:pPr marL="0" indent="625475">
              <a:buNone/>
            </a:pPr>
            <a:r>
              <a:rPr lang="en-GB" dirty="0" smtClean="0"/>
              <a:t>(b) apply to another Sixth Form as well as WCHS</a:t>
            </a:r>
          </a:p>
          <a:p>
            <a:r>
              <a:rPr lang="en-GB" dirty="0" smtClean="0"/>
              <a:t>If there is a strong extenuating circumstance of which we are unaware, you should let Dr Ashraff know ASAP. Informing us on results day will be too late.</a:t>
            </a:r>
          </a:p>
          <a:p>
            <a:r>
              <a:rPr lang="en-GB" dirty="0" smtClean="0"/>
              <a:t>For the vast majority of you none of this should apply! In 2020 only 2 girls did not meet the entry criteria.</a:t>
            </a:r>
            <a:endParaRPr lang="en-GB" dirty="0"/>
          </a:p>
        </p:txBody>
      </p:sp>
    </p:spTree>
    <p:custDataLst>
      <p:tags r:id="rId1"/>
    </p:custDataLst>
    <p:extLst>
      <p:ext uri="{BB962C8B-B14F-4D97-AF65-F5344CB8AC3E}">
        <p14:creationId xmlns:p14="http://schemas.microsoft.com/office/powerpoint/2010/main" val="25714538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435280" cy="1340768"/>
          </a:xfrm>
        </p:spPr>
        <p:txBody>
          <a:bodyPr/>
          <a:lstStyle/>
          <a:p>
            <a:r>
              <a:rPr lang="en-GB" sz="4400" b="1" dirty="0" smtClean="0"/>
              <a:t>What Happens In The Summer?</a:t>
            </a:r>
            <a:endParaRPr lang="en-GB" sz="4400" b="1" dirty="0"/>
          </a:p>
        </p:txBody>
      </p:sp>
      <p:sp>
        <p:nvSpPr>
          <p:cNvPr id="3" name="Content Placeholder 2"/>
          <p:cNvSpPr>
            <a:spLocks noGrp="1"/>
          </p:cNvSpPr>
          <p:nvPr>
            <p:ph idx="1"/>
          </p:nvPr>
        </p:nvSpPr>
        <p:spPr/>
        <p:txBody>
          <a:bodyPr>
            <a:normAutofit/>
          </a:bodyPr>
          <a:lstStyle/>
          <a:p>
            <a:r>
              <a:rPr lang="en-GB" b="1" dirty="0" smtClean="0"/>
              <a:t>GCSE Results Day is Friday 27</a:t>
            </a:r>
            <a:r>
              <a:rPr lang="en-GB" b="1" baseline="30000" dirty="0" smtClean="0"/>
              <a:t>th</a:t>
            </a:r>
            <a:r>
              <a:rPr lang="en-GB" b="1" dirty="0" smtClean="0"/>
              <a:t> August.</a:t>
            </a:r>
          </a:p>
          <a:p>
            <a:r>
              <a:rPr lang="en-GB" b="1" dirty="0" smtClean="0"/>
              <a:t>It is strongly recommended you collect your results in person.</a:t>
            </a:r>
          </a:p>
          <a:p>
            <a:r>
              <a:rPr lang="en-GB" dirty="0" smtClean="0"/>
              <a:t>If you achieve the results you need, you confirm your choices and are free to leave.</a:t>
            </a:r>
          </a:p>
          <a:p>
            <a:r>
              <a:rPr lang="en-GB" dirty="0" smtClean="0"/>
              <a:t>If you do not achieve the results for your chosen subjects you will need to discuss other options with Mr Jenkins. We will tell you if this is the case.</a:t>
            </a:r>
          </a:p>
          <a:p>
            <a:r>
              <a:rPr lang="en-GB" dirty="0"/>
              <a:t>If you do not achieve the results </a:t>
            </a:r>
            <a:r>
              <a:rPr lang="en-GB" dirty="0" smtClean="0"/>
              <a:t>to return to the Sixth Form you should enrol at once at another institution. </a:t>
            </a:r>
            <a:r>
              <a:rPr lang="en-GB" dirty="0"/>
              <a:t>We will tell you if this is the case.</a:t>
            </a:r>
          </a:p>
          <a:p>
            <a:endParaRPr lang="en-GB" dirty="0"/>
          </a:p>
        </p:txBody>
      </p:sp>
    </p:spTree>
    <p:custDataLst>
      <p:tags r:id="rId1"/>
    </p:custDataLst>
    <p:extLst>
      <p:ext uri="{BB962C8B-B14F-4D97-AF65-F5344CB8AC3E}">
        <p14:creationId xmlns:p14="http://schemas.microsoft.com/office/powerpoint/2010/main" val="1919435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Why Woodford?</a:t>
            </a:r>
            <a:endParaRPr lang="en-GB" b="1" dirty="0"/>
          </a:p>
        </p:txBody>
      </p:sp>
      <p:sp>
        <p:nvSpPr>
          <p:cNvPr id="3" name="Content Placeholder 2"/>
          <p:cNvSpPr>
            <a:spLocks noGrp="1"/>
          </p:cNvSpPr>
          <p:nvPr>
            <p:ph idx="1"/>
          </p:nvPr>
        </p:nvSpPr>
        <p:spPr/>
        <p:txBody>
          <a:bodyPr/>
          <a:lstStyle/>
          <a:p>
            <a:r>
              <a:rPr lang="en-GB" dirty="0" smtClean="0"/>
              <a:t>Strong academic results.</a:t>
            </a:r>
          </a:p>
          <a:p>
            <a:r>
              <a:rPr lang="en-GB" dirty="0" smtClean="0"/>
              <a:t>Excellent Higher Education links.</a:t>
            </a:r>
          </a:p>
          <a:p>
            <a:r>
              <a:rPr lang="en-GB" dirty="0" smtClean="0"/>
              <a:t>Subject specialists in every subject.</a:t>
            </a:r>
          </a:p>
          <a:p>
            <a:r>
              <a:rPr lang="en-GB" dirty="0" smtClean="0"/>
              <a:t>One-to-one tutorial system.</a:t>
            </a:r>
          </a:p>
          <a:p>
            <a:r>
              <a:rPr lang="en-GB" dirty="0" smtClean="0"/>
              <a:t>First rate Sixth Form facilities and attractive grounds.</a:t>
            </a:r>
          </a:p>
          <a:p>
            <a:r>
              <a:rPr lang="en-GB" dirty="0" smtClean="0"/>
              <a:t>Good range of enrichment activities.</a:t>
            </a:r>
          </a:p>
          <a:p>
            <a:r>
              <a:rPr lang="en-GB" dirty="0" smtClean="0"/>
              <a:t>Excellent programme guest speakers and visits to higher education institutions.</a:t>
            </a:r>
          </a:p>
          <a:p>
            <a:r>
              <a:rPr lang="en-GB" dirty="0" smtClean="0"/>
              <a:t>Leadership opportunities.</a:t>
            </a:r>
          </a:p>
          <a:p>
            <a:r>
              <a:rPr lang="en-GB" dirty="0" smtClean="0"/>
              <a:t>Work experience opportunities.</a:t>
            </a:r>
          </a:p>
          <a:p>
            <a:pPr marL="0" indent="0">
              <a:buNone/>
            </a:pP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24128" y="4653136"/>
            <a:ext cx="3131840" cy="2088154"/>
          </a:xfrm>
          <a:prstGeom prst="rect">
            <a:avLst/>
          </a:prstGeom>
        </p:spPr>
      </p:pic>
    </p:spTree>
    <p:custDataLst>
      <p:tags r:id="rId1"/>
    </p:custDataLst>
    <p:extLst>
      <p:ext uri="{BB962C8B-B14F-4D97-AF65-F5344CB8AC3E}">
        <p14:creationId xmlns:p14="http://schemas.microsoft.com/office/powerpoint/2010/main" val="23136535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Any questions?</a:t>
            </a:r>
            <a:endParaRPr lang="en-GB" b="1" dirty="0"/>
          </a:p>
        </p:txBody>
      </p:sp>
      <p:pic>
        <p:nvPicPr>
          <p:cNvPr id="1026" name="Picture 2" descr="M:\Departments-Staff Only\Woodford e4education Photos Sept 2014\DSC_516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5656" y="1772816"/>
            <a:ext cx="6588224" cy="43640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4476272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1034</TotalTime>
  <Words>1958</Words>
  <Application>Microsoft Office PowerPoint</Application>
  <PresentationFormat>On-screen Show (4:3)</PresentationFormat>
  <Paragraphs>239</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Century Gothic</vt:lpstr>
      <vt:lpstr>Courier New</vt:lpstr>
      <vt:lpstr>Palatino Linotype</vt:lpstr>
      <vt:lpstr>Executive</vt:lpstr>
      <vt:lpstr>A LEVELS</vt:lpstr>
      <vt:lpstr>How many A Level subjects are there?</vt:lpstr>
      <vt:lpstr>In fact…</vt:lpstr>
      <vt:lpstr>At Woodford we offer 19 A Level courses</vt:lpstr>
      <vt:lpstr>What to study in the Sixth Form?</vt:lpstr>
      <vt:lpstr>There are lots of reasons for choosing a particular A level…</vt:lpstr>
      <vt:lpstr>PowerPoint Presentation</vt:lpstr>
      <vt:lpstr>You love the subject. </vt:lpstr>
      <vt:lpstr>You’re good at it. </vt:lpstr>
      <vt:lpstr>You need to take it for the course you want to do later. </vt:lpstr>
      <vt:lpstr>Common Misconceptions</vt:lpstr>
      <vt:lpstr>You like the teacher</vt:lpstr>
      <vt:lpstr>Please note: Entry requirements</vt:lpstr>
      <vt:lpstr>Entry requirements: GCSE</vt:lpstr>
      <vt:lpstr>Finally…taking a combination of ‘traditional’ A level courses does not restrict your choice later on</vt:lpstr>
      <vt:lpstr>Popular Degrees And Required A Levels</vt:lpstr>
      <vt:lpstr>Facilitating Subjects</vt:lpstr>
      <vt:lpstr>Don’t narrow the field too much now.</vt:lpstr>
      <vt:lpstr>Thinking About Oxbridge? </vt:lpstr>
      <vt:lpstr>What About Further Maths?</vt:lpstr>
      <vt:lpstr>As you can see…our A level programme provides a platform</vt:lpstr>
      <vt:lpstr>The important thing is for you to do your research</vt:lpstr>
      <vt:lpstr>Important choices: useful websites </vt:lpstr>
      <vt:lpstr>The Options Process</vt:lpstr>
      <vt:lpstr>Option Blocks</vt:lpstr>
      <vt:lpstr>Three of Four A Levels?</vt:lpstr>
      <vt:lpstr>Option Blocks</vt:lpstr>
      <vt:lpstr>The Extended Project</vt:lpstr>
      <vt:lpstr>Apply Via The Website</vt:lpstr>
      <vt:lpstr>Before Making Your Final Choice</vt:lpstr>
      <vt:lpstr>What Happens Once Choices Are Made?</vt:lpstr>
      <vt:lpstr>What If I Change My Mind?</vt:lpstr>
      <vt:lpstr>What Are The Entry Criteria?</vt:lpstr>
      <vt:lpstr>What If I Don’t Meet General The Entry Criteria?</vt:lpstr>
      <vt:lpstr>What Happens In The Summer?</vt:lpstr>
      <vt:lpstr>Why Woodford?</vt:lpstr>
      <vt:lpstr>Any questions?</vt:lpstr>
    </vt:vector>
  </TitlesOfParts>
  <Company>Woodford County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10 guidance on A level option choices</dc:title>
  <dc:creator>fearnhamm e</dc:creator>
  <cp:lastModifiedBy>Colin Jenkins</cp:lastModifiedBy>
  <cp:revision>111</cp:revision>
  <dcterms:created xsi:type="dcterms:W3CDTF">2011-06-21T15:19:33Z</dcterms:created>
  <dcterms:modified xsi:type="dcterms:W3CDTF">2020-10-29T13:13:25Z</dcterms:modified>
  <cp:contentStatus/>
</cp:coreProperties>
</file>