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sldIdLst>
    <p:sldId id="272" r:id="rId2"/>
    <p:sldId id="256" r:id="rId3"/>
    <p:sldId id="257" r:id="rId4"/>
    <p:sldId id="264" r:id="rId5"/>
    <p:sldId id="258" r:id="rId6"/>
    <p:sldId id="271" r:id="rId7"/>
    <p:sldId id="260" r:id="rId8"/>
    <p:sldId id="261" r:id="rId9"/>
    <p:sldId id="265" r:id="rId10"/>
    <p:sldId id="267" r:id="rId11"/>
    <p:sldId id="280" r:id="rId12"/>
    <p:sldId id="273" r:id="rId13"/>
    <p:sldId id="274" r:id="rId14"/>
    <p:sldId id="275" r:id="rId15"/>
    <p:sldId id="276" r:id="rId16"/>
    <p:sldId id="277" r:id="rId17"/>
    <p:sldId id="278" r:id="rId18"/>
    <p:sldId id="279" r:id="rId19"/>
    <p:sldId id="269" r:id="rId20"/>
    <p:sldId id="268" r:id="rId21"/>
    <p:sldId id="266"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94660"/>
  </p:normalViewPr>
  <p:slideViewPr>
    <p:cSldViewPr snapToGrid="0">
      <p:cViewPr varScale="1">
        <p:scale>
          <a:sx n="107" d="100"/>
          <a:sy n="107" d="100"/>
        </p:scale>
        <p:origin x="177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0000"/>
                    <a:lumOff val="10000"/>
                  </a:schemeClr>
                </a:solidFill>
              </a:defRPr>
            </a:lvl1pPr>
            <a:lvl2pPr marL="457189" indent="0" algn="ctr">
              <a:buNone/>
              <a:defRPr sz="1600"/>
            </a:lvl2pPr>
            <a:lvl3pPr marL="914377" indent="0" algn="ctr">
              <a:buNone/>
              <a:defRPr sz="16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96DFF08F-DC6B-4601-B491-B0F83F6DD2DA}" type="datetimeFigureOut">
              <a:rPr lang="en-US" smtClean="0"/>
              <a:pPr/>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8" name="Straight Connector 7"/>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8228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18562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9144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457189" indent="0">
              <a:buNone/>
              <a:defRPr sz="16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8" name="Straight Connector 7"/>
          <p:cNvCxnSpPr/>
          <p:nvPr/>
        </p:nvCxnSpPr>
        <p:spPr>
          <a:xfrm flipV="1">
            <a:off x="629013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858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3/6/2026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08950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2">
                    <a:lumMod val="75000"/>
                  </a:schemeClr>
                </a:solidFill>
                <a:latin typeface="+mn-lt"/>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2">
                    <a:lumMod val="75000"/>
                  </a:schemeClr>
                </a:solidFill>
                <a:latin typeface="+mn-lt"/>
                <a:ea typeface="+mn-ea"/>
                <a:cs typeface="+mn-cs"/>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marL="0" lvl="0" indent="0" algn="l" defTabSz="914377"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3/6/2026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591559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3/6/2026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294483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t>3/6/2026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94234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3/6/2026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51426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2">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7616CA0-919D-4A49-9C8A-62FDFB3A5183}" type="datetimeFigureOut">
              <a:rPr lang="en-US" smtClean="0"/>
              <a:t>3/6/2026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t>‹#›</a:t>
            </a:fld>
            <a:endParaRPr lang="en-US" dirty="0"/>
          </a:p>
        </p:txBody>
      </p:sp>
      <p:cxnSp>
        <p:nvCxnSpPr>
          <p:cNvPr id="9" name="Straight Connector 8"/>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2507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317745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7" name="Straight Connector 6"/>
          <p:cNvCxnSpPr/>
          <p:nvPr/>
        </p:nvCxnSpPr>
        <p:spPr>
          <a:xfrm rot="5400000" flipV="1">
            <a:off x="7543800" y="173563"/>
            <a:ext cx="0" cy="6858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9106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96DFF08F-DC6B-4601-B491-B0F83F6DD2DA}" type="datetimeFigureOut">
              <a:rPr lang="en-US" smtClean="0"/>
              <a:pPr/>
              <a:t>3/6/2026</a:t>
            </a:fld>
            <a:endParaRPr lang="en-US" dirty="0"/>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dirty="0"/>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4FAB73BC-B049-4115-A692-8D63A059BFB8}" type="slidenum">
              <a:rPr lang="en-US" smtClean="0"/>
              <a:pPr/>
              <a:t>‹#›</a:t>
            </a:fld>
            <a:endParaRPr lang="en-US" dirty="0"/>
          </a:p>
        </p:txBody>
      </p:sp>
      <p:cxnSp>
        <p:nvCxnSpPr>
          <p:cNvPr id="7" name="Straight Connector 6"/>
          <p:cNvCxnSpPr/>
          <p:nvPr/>
        </p:nvCxnSpPr>
        <p:spPr>
          <a:xfrm flipV="1">
            <a:off x="5715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814229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p:titleStyle>
    <p:body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92" userDrawn="1">
          <p15:clr>
            <a:srgbClr val="F26B43"/>
          </p15:clr>
        </p15:guide>
        <p15:guide id="2" pos="3929" userDrawn="1">
          <p15:clr>
            <a:srgbClr val="F26B43"/>
          </p15:clr>
        </p15:guide>
        <p15:guide id="3" orient="horz" pos="1008" userDrawn="1">
          <p15:clr>
            <a:srgbClr val="F26B43"/>
          </p15:clr>
        </p15:guide>
        <p15:guide id="4" orient="horz" pos="3888"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D524C-7BA1-4389-AEE6-4803E5A5ABCB}"/>
              </a:ext>
            </a:extLst>
          </p:cNvPr>
          <p:cNvSpPr>
            <a:spLocks noGrp="1"/>
          </p:cNvSpPr>
          <p:nvPr>
            <p:ph type="title"/>
          </p:nvPr>
        </p:nvSpPr>
        <p:spPr/>
        <p:txBody>
          <a:bodyPr/>
          <a:lstStyle/>
          <a:p>
            <a:pPr algn="ctr"/>
            <a:r>
              <a:rPr lang="en-GB" b="1" u="sng" dirty="0"/>
              <a:t>Do Now task </a:t>
            </a:r>
          </a:p>
        </p:txBody>
      </p:sp>
      <p:sp>
        <p:nvSpPr>
          <p:cNvPr id="3" name="Content Placeholder 2">
            <a:extLst>
              <a:ext uri="{FF2B5EF4-FFF2-40B4-BE49-F238E27FC236}">
                <a16:creationId xmlns:a16="http://schemas.microsoft.com/office/drawing/2014/main" id="{AA48B87E-FB13-4E76-9DC5-66FEC33B7D6E}"/>
              </a:ext>
            </a:extLst>
          </p:cNvPr>
          <p:cNvSpPr>
            <a:spLocks noGrp="1"/>
          </p:cNvSpPr>
          <p:nvPr>
            <p:ph idx="1"/>
          </p:nvPr>
        </p:nvSpPr>
        <p:spPr/>
        <p:txBody>
          <a:bodyPr/>
          <a:lstStyle/>
          <a:p>
            <a:r>
              <a:rPr lang="en-GB" dirty="0"/>
              <a:t>Make a bullet point list of all the types of relationships you have e.g. </a:t>
            </a:r>
          </a:p>
          <a:p>
            <a:endParaRPr lang="en-GB" dirty="0"/>
          </a:p>
          <a:p>
            <a:endParaRPr lang="en-GB" dirty="0"/>
          </a:p>
          <a:p>
            <a:r>
              <a:rPr lang="en-GB" dirty="0"/>
              <a:t>Daughter – parent relationship </a:t>
            </a:r>
          </a:p>
        </p:txBody>
      </p:sp>
    </p:spTree>
    <p:extLst>
      <p:ext uri="{BB962C8B-B14F-4D97-AF65-F5344CB8AC3E}">
        <p14:creationId xmlns:p14="http://schemas.microsoft.com/office/powerpoint/2010/main" val="735337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4825" y="1680908"/>
            <a:ext cx="8088229" cy="1463040"/>
          </a:xfrm>
        </p:spPr>
        <p:txBody>
          <a:bodyPr>
            <a:normAutofit fontScale="90000"/>
          </a:bodyPr>
          <a:lstStyle/>
          <a:p>
            <a:pPr algn="ctr"/>
            <a:r>
              <a:rPr lang="en-US" b="1" dirty="0"/>
              <a:t>What is the difference between a ‘Healthy’ and an ‘Unhealthy’ Relationship?</a:t>
            </a:r>
            <a:endParaRPr lang="en-GB" u="sng" dirty="0"/>
          </a:p>
        </p:txBody>
      </p:sp>
      <p:sp>
        <p:nvSpPr>
          <p:cNvPr id="3" name="Subtitle 2"/>
          <p:cNvSpPr>
            <a:spLocks noGrp="1"/>
          </p:cNvSpPr>
          <p:nvPr>
            <p:ph type="subTitle" idx="1"/>
          </p:nvPr>
        </p:nvSpPr>
        <p:spPr>
          <a:xfrm>
            <a:off x="6457950" y="4960137"/>
            <a:ext cx="2686050" cy="1463040"/>
          </a:xfrm>
        </p:spPr>
        <p:txBody>
          <a:bodyPr/>
          <a:lstStyle/>
          <a:p>
            <a:r>
              <a:rPr lang="en-GB" dirty="0"/>
              <a:t>Year 9 PSHCE – Relationships</a:t>
            </a:r>
          </a:p>
          <a:p>
            <a:r>
              <a:rPr lang="en-GB" dirty="0"/>
              <a:t>Lesson 1 </a:t>
            </a:r>
          </a:p>
        </p:txBody>
      </p:sp>
      <p:sp>
        <p:nvSpPr>
          <p:cNvPr id="5" name="Subtitle 2"/>
          <p:cNvSpPr txBox="1">
            <a:spLocks/>
          </p:cNvSpPr>
          <p:nvPr/>
        </p:nvSpPr>
        <p:spPr>
          <a:xfrm>
            <a:off x="-84222" y="4425575"/>
            <a:ext cx="6542171" cy="2532164"/>
          </a:xfrm>
          <a:prstGeom prst="rect">
            <a:avLst/>
          </a:prstGeom>
        </p:spPr>
        <p:txBody>
          <a:bodyPr vert="horz" lIns="91440" tIns="45720" rIns="91440" bIns="45720" rtlCol="0" anchor="ctr">
            <a:noAutofit/>
          </a:bodyPr>
          <a:lstStyle>
            <a:lvl1pPr marL="0" indent="0" algn="l" defTabSz="914377" rtl="0" eaLnBrk="1" latinLnBrk="0" hangingPunct="1">
              <a:lnSpc>
                <a:spcPct val="100000"/>
              </a:lnSpc>
              <a:spcBef>
                <a:spcPts val="0"/>
              </a:spcBef>
              <a:spcAft>
                <a:spcPts val="200"/>
              </a:spcAft>
              <a:buClr>
                <a:schemeClr val="accent2"/>
              </a:buClr>
              <a:buSzPct val="100000"/>
              <a:buFont typeface="Tw Cen MT" panose="020B0602020104020603" pitchFamily="34" charset="0"/>
              <a:buNone/>
              <a:defRPr sz="1600" kern="1200">
                <a:solidFill>
                  <a:schemeClr val="tx1">
                    <a:lumMod val="90000"/>
                    <a:lumOff val="10000"/>
                  </a:schemeClr>
                </a:solidFill>
                <a:latin typeface="+mn-lt"/>
                <a:ea typeface="+mn-ea"/>
                <a:cs typeface="+mn-cs"/>
              </a:defRPr>
            </a:lvl1pPr>
            <a:lvl2pPr marL="457189"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2pPr>
            <a:lvl3pPr marL="914377"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3pPr>
            <a:lvl4pPr marL="1371566"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4pPr>
            <a:lvl5pPr marL="1828754"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5pPr>
            <a:lvl6pPr marL="2285943"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6pPr>
            <a:lvl7pPr marL="2743131"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7pPr>
            <a:lvl8pPr marL="3200320"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8pPr>
            <a:lvl9pPr marL="3657509"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9pPr>
          </a:lstStyle>
          <a:p>
            <a:r>
              <a:rPr lang="en-GB" sz="2000" dirty="0"/>
              <a:t>Learning Objectives:</a:t>
            </a:r>
          </a:p>
          <a:p>
            <a:pPr marL="342900" indent="-342900">
              <a:buFont typeface="Wingdings" panose="05000000000000000000" pitchFamily="2" charset="2"/>
              <a:buChar char="v"/>
            </a:pPr>
            <a:r>
              <a:rPr lang="en-GB" sz="2000" dirty="0"/>
              <a:t>I am able to distinguish between a healthy and unhealthy romantic relationship</a:t>
            </a:r>
          </a:p>
          <a:p>
            <a:pPr marL="342900" indent="-342900">
              <a:buFont typeface="Wingdings" panose="05000000000000000000" pitchFamily="2" charset="2"/>
              <a:buChar char="v"/>
            </a:pPr>
            <a:r>
              <a:rPr lang="en-GB" sz="2000" dirty="0"/>
              <a:t>I am able to identify the features of positive, stable, intimate relationships</a:t>
            </a:r>
          </a:p>
          <a:p>
            <a:pPr marL="342900" indent="-342900">
              <a:buFont typeface="Wingdings" panose="05000000000000000000" pitchFamily="2" charset="2"/>
              <a:buChar char="v"/>
            </a:pPr>
            <a:r>
              <a:rPr lang="en-GB" sz="2000" dirty="0"/>
              <a:t>I am be able to explain when others might try to use their power to control/manipulate in an intimate relationship</a:t>
            </a:r>
          </a:p>
        </p:txBody>
      </p:sp>
    </p:spTree>
    <p:extLst>
      <p:ext uri="{BB962C8B-B14F-4D97-AF65-F5344CB8AC3E}">
        <p14:creationId xmlns:p14="http://schemas.microsoft.com/office/powerpoint/2010/main" val="632682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new topic - relationships</a:t>
            </a:r>
          </a:p>
        </p:txBody>
      </p:sp>
      <p:sp>
        <p:nvSpPr>
          <p:cNvPr id="3" name="Content Placeholder 2"/>
          <p:cNvSpPr>
            <a:spLocks noGrp="1"/>
          </p:cNvSpPr>
          <p:nvPr>
            <p:ph idx="1"/>
          </p:nvPr>
        </p:nvSpPr>
        <p:spPr>
          <a:xfrm>
            <a:off x="768096" y="2084832"/>
            <a:ext cx="7290055" cy="4484410"/>
          </a:xfrm>
        </p:spPr>
        <p:txBody>
          <a:bodyPr>
            <a:noAutofit/>
          </a:bodyPr>
          <a:lstStyle/>
          <a:p>
            <a:pPr>
              <a:buFont typeface="Wingdings" panose="05000000000000000000" pitchFamily="2" charset="2"/>
              <a:buChar char="v"/>
            </a:pPr>
            <a:r>
              <a:rPr lang="en-GB" sz="2400" dirty="0"/>
              <a:t>We are starting a new topic in PSHCE for the next 8 lessons this will be our focus. We will be exploring both romantic relationships and relationships within families. </a:t>
            </a:r>
          </a:p>
          <a:p>
            <a:pPr>
              <a:buFont typeface="Wingdings" panose="05000000000000000000" pitchFamily="2" charset="2"/>
              <a:buChar char="v"/>
            </a:pPr>
            <a:r>
              <a:rPr lang="en-GB" sz="2400" dirty="0"/>
              <a:t>It is important to note the following – the contents of this lesson are to educate you about various UK laws related to young people and personal relationships. </a:t>
            </a:r>
          </a:p>
          <a:p>
            <a:pPr>
              <a:buFont typeface="Wingdings" panose="05000000000000000000" pitchFamily="2" charset="2"/>
              <a:buChar char="v"/>
            </a:pPr>
            <a:r>
              <a:rPr lang="en-GB" sz="2400" dirty="0"/>
              <a:t>The purpose is not to encourage any particular type of relationship but these lessons are time for discussion. </a:t>
            </a:r>
          </a:p>
          <a:p>
            <a:pPr>
              <a:buFont typeface="Wingdings" panose="05000000000000000000" pitchFamily="2" charset="2"/>
              <a:buChar char="v"/>
            </a:pPr>
            <a:r>
              <a:rPr lang="en-GB" sz="2400" dirty="0"/>
              <a:t>If you are at affected by any of the topics covered, then please do speak to your Form Tutor, Ms Wilson, Ms Carron or Mrs Greenfield. We are all here to support you. </a:t>
            </a:r>
          </a:p>
        </p:txBody>
      </p:sp>
    </p:spTree>
    <p:extLst>
      <p:ext uri="{BB962C8B-B14F-4D97-AF65-F5344CB8AC3E}">
        <p14:creationId xmlns:p14="http://schemas.microsoft.com/office/powerpoint/2010/main" val="1869327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Ground rules</a:t>
            </a:r>
          </a:p>
        </p:txBody>
      </p:sp>
      <p:sp>
        <p:nvSpPr>
          <p:cNvPr id="3" name="Content Placeholder 2"/>
          <p:cNvSpPr>
            <a:spLocks noGrp="1"/>
          </p:cNvSpPr>
          <p:nvPr>
            <p:ph idx="1"/>
          </p:nvPr>
        </p:nvSpPr>
        <p:spPr>
          <a:xfrm>
            <a:off x="768096" y="2285999"/>
            <a:ext cx="7290055" cy="3902529"/>
          </a:xfrm>
        </p:spPr>
        <p:txBody>
          <a:bodyPr>
            <a:noAutofit/>
          </a:bodyPr>
          <a:lstStyle/>
          <a:p>
            <a:pPr marL="0" indent="0">
              <a:buNone/>
            </a:pPr>
            <a:r>
              <a:rPr lang="en-GB" sz="2400" dirty="0"/>
              <a:t>Over the next couple of lessons, there will be a lot of discussion work. During this, it is important to – </a:t>
            </a:r>
          </a:p>
          <a:p>
            <a:pPr>
              <a:buFont typeface="Wingdings" panose="05000000000000000000" pitchFamily="2" charset="2"/>
              <a:buChar char="v"/>
            </a:pPr>
            <a:r>
              <a:rPr lang="en-GB" sz="2400" dirty="0"/>
              <a:t>Listen to people’s ideas </a:t>
            </a:r>
          </a:p>
          <a:p>
            <a:pPr>
              <a:buFont typeface="Wingdings" panose="05000000000000000000" pitchFamily="2" charset="2"/>
              <a:buChar char="v"/>
            </a:pPr>
            <a:r>
              <a:rPr lang="en-GB" sz="2400" dirty="0"/>
              <a:t>Respect each other and their views </a:t>
            </a:r>
          </a:p>
          <a:p>
            <a:pPr>
              <a:buFont typeface="Wingdings" panose="05000000000000000000" pitchFamily="2" charset="2"/>
              <a:buChar char="v"/>
            </a:pPr>
            <a:r>
              <a:rPr lang="en-GB" sz="2400" dirty="0"/>
              <a:t>Remember that there is no such thing as a silly question</a:t>
            </a:r>
          </a:p>
          <a:p>
            <a:pPr>
              <a:buFont typeface="Wingdings" panose="05000000000000000000" pitchFamily="2" charset="2"/>
              <a:buChar char="v"/>
            </a:pPr>
            <a:r>
              <a:rPr lang="en-GB" sz="2400" dirty="0"/>
              <a:t>Be kind to each other </a:t>
            </a:r>
          </a:p>
          <a:p>
            <a:pPr>
              <a:buFont typeface="Wingdings" panose="05000000000000000000" pitchFamily="2" charset="2"/>
              <a:buChar char="v"/>
            </a:pPr>
            <a:endParaRPr lang="en-GB" sz="2400" dirty="0"/>
          </a:p>
        </p:txBody>
      </p:sp>
    </p:spTree>
    <p:extLst>
      <p:ext uri="{BB962C8B-B14F-4D97-AF65-F5344CB8AC3E}">
        <p14:creationId xmlns:p14="http://schemas.microsoft.com/office/powerpoint/2010/main" val="307337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definitions</a:t>
            </a:r>
          </a:p>
        </p:txBody>
      </p:sp>
      <p:sp>
        <p:nvSpPr>
          <p:cNvPr id="3" name="Content Placeholder 2"/>
          <p:cNvSpPr>
            <a:spLocks noGrp="1"/>
          </p:cNvSpPr>
          <p:nvPr>
            <p:ph idx="1"/>
          </p:nvPr>
        </p:nvSpPr>
        <p:spPr>
          <a:xfrm>
            <a:off x="768096" y="2346090"/>
            <a:ext cx="7172746" cy="601647"/>
          </a:xfrm>
        </p:spPr>
        <p:txBody>
          <a:bodyPr>
            <a:normAutofit/>
          </a:bodyPr>
          <a:lstStyle/>
          <a:p>
            <a:pPr>
              <a:buFont typeface="Wingdings" panose="05000000000000000000" pitchFamily="2" charset="2"/>
              <a:buChar char="v"/>
            </a:pPr>
            <a:r>
              <a:rPr lang="en-GB" sz="2400" dirty="0"/>
              <a:t>What is meant by the term ‘romantic relationship’?</a:t>
            </a:r>
          </a:p>
          <a:p>
            <a:endParaRPr lang="en-GB" sz="2400" dirty="0"/>
          </a:p>
        </p:txBody>
      </p:sp>
      <p:sp>
        <p:nvSpPr>
          <p:cNvPr id="6" name="Content Placeholder 2"/>
          <p:cNvSpPr txBox="1">
            <a:spLocks/>
          </p:cNvSpPr>
          <p:nvPr/>
        </p:nvSpPr>
        <p:spPr>
          <a:xfrm>
            <a:off x="768096" y="3068055"/>
            <a:ext cx="7290055" cy="1124857"/>
          </a:xfrm>
          <a:prstGeom prst="rect">
            <a:avLst/>
          </a:prstGeom>
          <a:solidFill>
            <a:schemeClr val="accent2"/>
          </a:solidFill>
        </p:spPr>
        <p:txBody>
          <a:bodyPr vert="horz" lIns="45720" tIns="45720" rIns="45720" bIns="45720" rtlCol="0">
            <a:normAutofit/>
          </a:bodyPr>
          <a:lst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a:lstStyle>
          <a:p>
            <a:pPr marL="0" indent="0">
              <a:buFont typeface="Tw Cen MT" panose="020B0602020104020603" pitchFamily="34" charset="0"/>
              <a:buNone/>
            </a:pPr>
            <a:r>
              <a:rPr lang="en-GB" sz="2400" b="1" dirty="0"/>
              <a:t>Romantic Relationship </a:t>
            </a:r>
            <a:r>
              <a:rPr lang="en-GB" sz="2400" dirty="0"/>
              <a:t>= A close association between two people that differs from friendship because of an emotional and/or sexual aspect, or attraction. </a:t>
            </a:r>
          </a:p>
        </p:txBody>
      </p:sp>
    </p:spTree>
    <p:extLst>
      <p:ext uri="{BB962C8B-B14F-4D97-AF65-F5344CB8AC3E}">
        <p14:creationId xmlns:p14="http://schemas.microsoft.com/office/powerpoint/2010/main" val="4225152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 ‘healthy’ romantic relationship?</a:t>
            </a:r>
          </a:p>
        </p:txBody>
      </p:sp>
      <p:sp>
        <p:nvSpPr>
          <p:cNvPr id="3" name="Content Placeholder 2"/>
          <p:cNvSpPr>
            <a:spLocks noGrp="1"/>
          </p:cNvSpPr>
          <p:nvPr>
            <p:ph idx="1"/>
          </p:nvPr>
        </p:nvSpPr>
        <p:spPr>
          <a:xfrm>
            <a:off x="768096" y="2346090"/>
            <a:ext cx="7172746" cy="4006584"/>
          </a:xfrm>
          <a:solidFill>
            <a:srgbClr val="FFFFCC"/>
          </a:solidFill>
        </p:spPr>
        <p:txBody>
          <a:bodyPr>
            <a:normAutofit/>
          </a:bodyPr>
          <a:lstStyle/>
          <a:p>
            <a:pPr marL="0" indent="0">
              <a:buNone/>
            </a:pPr>
            <a:r>
              <a:rPr lang="en-GB" sz="2400" dirty="0"/>
              <a:t>Task:</a:t>
            </a:r>
          </a:p>
          <a:p>
            <a:pPr marL="457200" indent="-457200">
              <a:buFont typeface="+mj-lt"/>
              <a:buAutoNum type="arabicPeriod"/>
            </a:pPr>
            <a:r>
              <a:rPr lang="en-GB" sz="2400" dirty="0"/>
              <a:t>Working in pairs, discuss the difference between a ‘healthy’ and ‘unhealthy’ romantic relationship. </a:t>
            </a:r>
          </a:p>
          <a:p>
            <a:pPr marL="457200" indent="-457200">
              <a:buFont typeface="+mj-lt"/>
              <a:buAutoNum type="arabicPeriod"/>
            </a:pPr>
            <a:r>
              <a:rPr lang="en-GB" sz="2400" dirty="0"/>
              <a:t>Complete this sentence – </a:t>
            </a:r>
            <a:r>
              <a:rPr lang="en-GB" sz="2400" i="1" dirty="0"/>
              <a:t>‘A healthy romantic relationship is when . Whereas, an unhealthy romantic relationship is when …’</a:t>
            </a:r>
          </a:p>
          <a:p>
            <a:pPr marL="457200" indent="-457200">
              <a:buFont typeface="+mj-lt"/>
              <a:buAutoNum type="arabicPeriod"/>
            </a:pPr>
            <a:r>
              <a:rPr lang="en-GB" sz="2400" dirty="0"/>
              <a:t>Build on your definition with 3 bullet points of features of a healthy romantic relationship, and 3 for unhealthy. </a:t>
            </a:r>
          </a:p>
        </p:txBody>
      </p:sp>
    </p:spTree>
    <p:extLst>
      <p:ext uri="{BB962C8B-B14F-4D97-AF65-F5344CB8AC3E}">
        <p14:creationId xmlns:p14="http://schemas.microsoft.com/office/powerpoint/2010/main" val="1021814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8081990" cy="1499616"/>
          </a:xfrm>
        </p:spPr>
        <p:txBody>
          <a:bodyPr>
            <a:normAutofit fontScale="90000"/>
          </a:bodyPr>
          <a:lstStyle/>
          <a:p>
            <a:r>
              <a:rPr lang="en-GB" dirty="0"/>
              <a:t>Discussion feedback:</a:t>
            </a:r>
            <a:br>
              <a:rPr lang="en-GB" dirty="0"/>
            </a:br>
            <a:r>
              <a:rPr lang="en-GB" dirty="0"/>
              <a:t>What does a healthy romantic relationship look like?</a:t>
            </a:r>
          </a:p>
        </p:txBody>
      </p:sp>
      <p:sp>
        <p:nvSpPr>
          <p:cNvPr id="4" name="Content Placeholder 3"/>
          <p:cNvSpPr>
            <a:spLocks noGrp="1"/>
          </p:cNvSpPr>
          <p:nvPr>
            <p:ph idx="1"/>
          </p:nvPr>
        </p:nvSpPr>
        <p:spPr>
          <a:xfrm>
            <a:off x="751768" y="2269671"/>
            <a:ext cx="4832604" cy="4392386"/>
          </a:xfrm>
        </p:spPr>
        <p:txBody>
          <a:bodyPr>
            <a:normAutofit fontScale="92500" lnSpcReduction="10000"/>
          </a:bodyPr>
          <a:lstStyle/>
          <a:p>
            <a:pPr marL="457200" indent="-457200">
              <a:buFont typeface="+mj-lt"/>
              <a:buAutoNum type="arabicPeriod"/>
            </a:pPr>
            <a:r>
              <a:rPr lang="en-GB" dirty="0"/>
              <a:t>Both people in the romantic relationship are physically attracted the other person. </a:t>
            </a:r>
          </a:p>
          <a:p>
            <a:pPr marL="457200" indent="-457200">
              <a:buFont typeface="+mj-lt"/>
              <a:buAutoNum type="arabicPeriod"/>
            </a:pPr>
            <a:r>
              <a:rPr lang="en-GB" dirty="0"/>
              <a:t>Both people are attracted to the other person’s personality.</a:t>
            </a:r>
          </a:p>
          <a:p>
            <a:pPr marL="457200" indent="-457200">
              <a:buFont typeface="+mj-lt"/>
              <a:buAutoNum type="arabicPeriod"/>
            </a:pPr>
            <a:r>
              <a:rPr lang="en-GB" dirty="0"/>
              <a:t>Shared interests</a:t>
            </a:r>
          </a:p>
          <a:p>
            <a:pPr marL="457200" indent="-457200">
              <a:buFont typeface="+mj-lt"/>
              <a:buAutoNum type="arabicPeriod"/>
            </a:pPr>
            <a:r>
              <a:rPr lang="en-GB" dirty="0"/>
              <a:t>Trust </a:t>
            </a:r>
          </a:p>
          <a:p>
            <a:pPr marL="457200" indent="-457200">
              <a:buFont typeface="+mj-lt"/>
              <a:buAutoNum type="arabicPeriod"/>
            </a:pPr>
            <a:r>
              <a:rPr lang="en-GB" dirty="0"/>
              <a:t>Can make each other laugh</a:t>
            </a:r>
          </a:p>
          <a:p>
            <a:pPr marL="457200" indent="-457200">
              <a:buFont typeface="+mj-lt"/>
              <a:buAutoNum type="arabicPeriod"/>
            </a:pPr>
            <a:r>
              <a:rPr lang="en-GB" dirty="0"/>
              <a:t>Physically intimate</a:t>
            </a:r>
          </a:p>
          <a:p>
            <a:pPr marL="457200" indent="-457200">
              <a:buFont typeface="+mj-lt"/>
              <a:buAutoNum type="arabicPeriod"/>
            </a:pPr>
            <a:r>
              <a:rPr lang="en-GB" dirty="0"/>
              <a:t>Compromises made</a:t>
            </a:r>
          </a:p>
          <a:p>
            <a:pPr marL="457200" indent="-457200">
              <a:buFont typeface="+mj-lt"/>
              <a:buAutoNum type="arabicPeriod"/>
            </a:pPr>
            <a:r>
              <a:rPr lang="en-GB" dirty="0"/>
              <a:t>Honesty</a:t>
            </a:r>
          </a:p>
          <a:p>
            <a:pPr marL="457200" indent="-457200">
              <a:buFont typeface="+mj-lt"/>
              <a:buAutoNum type="arabicPeriod"/>
            </a:pPr>
            <a:r>
              <a:rPr lang="en-GB" dirty="0"/>
              <a:t>Patience</a:t>
            </a:r>
          </a:p>
          <a:p>
            <a:pPr marL="457200" indent="-457200">
              <a:buFont typeface="+mj-lt"/>
              <a:buAutoNum type="arabicPeriod"/>
            </a:pPr>
            <a:endParaRPr lang="en-GB" dirty="0"/>
          </a:p>
        </p:txBody>
      </p:sp>
      <p:sp>
        <p:nvSpPr>
          <p:cNvPr id="7" name="Rounded Rectangular Callout 6"/>
          <p:cNvSpPr/>
          <p:nvPr/>
        </p:nvSpPr>
        <p:spPr>
          <a:xfrm>
            <a:off x="5747657" y="1823575"/>
            <a:ext cx="3102429" cy="4299639"/>
          </a:xfrm>
          <a:prstGeom prst="wedgeRoundRectCallout">
            <a:avLst>
              <a:gd name="adj1" fmla="val 2851"/>
              <a:gd name="adj2" fmla="val 62500"/>
              <a:gd name="adj3" fmla="val 16667"/>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b="1" dirty="0"/>
              <a:t>Discussion:</a:t>
            </a:r>
          </a:p>
          <a:p>
            <a:pPr algn="ctr"/>
            <a:r>
              <a:rPr lang="en-GB" b="1" dirty="0"/>
              <a:t>What can we start to say are the foundations of a healthy romantic relationship? </a:t>
            </a:r>
          </a:p>
          <a:p>
            <a:pPr algn="ctr"/>
            <a:endParaRPr lang="en-GB" b="1" dirty="0"/>
          </a:p>
          <a:p>
            <a:pPr algn="ctr"/>
            <a:r>
              <a:rPr lang="en-GB" b="1" dirty="0"/>
              <a:t>Do you agree with everything on this list?</a:t>
            </a:r>
          </a:p>
          <a:p>
            <a:pPr algn="ctr"/>
            <a:endParaRPr lang="en-GB" b="1" dirty="0"/>
          </a:p>
          <a:p>
            <a:pPr algn="ctr"/>
            <a:r>
              <a:rPr lang="en-GB" b="1" dirty="0"/>
              <a:t>What do you think is the most important feature of a romantic relationship? </a:t>
            </a:r>
            <a:r>
              <a:rPr lang="en-GB" b="1" i="1" dirty="0"/>
              <a:t>is there really an answer to this question? </a:t>
            </a:r>
          </a:p>
        </p:txBody>
      </p:sp>
    </p:spTree>
    <p:extLst>
      <p:ext uri="{BB962C8B-B14F-4D97-AF65-F5344CB8AC3E}">
        <p14:creationId xmlns:p14="http://schemas.microsoft.com/office/powerpoint/2010/main" val="403042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8081990" cy="1499616"/>
          </a:xfrm>
        </p:spPr>
        <p:txBody>
          <a:bodyPr>
            <a:normAutofit fontScale="90000"/>
          </a:bodyPr>
          <a:lstStyle/>
          <a:p>
            <a:r>
              <a:rPr lang="en-GB" dirty="0"/>
              <a:t>Discussion feedback:</a:t>
            </a:r>
            <a:br>
              <a:rPr lang="en-GB" dirty="0"/>
            </a:br>
            <a:r>
              <a:rPr lang="en-GB" dirty="0"/>
              <a:t>What </a:t>
            </a:r>
            <a:r>
              <a:rPr lang="en-GB"/>
              <a:t>does an </a:t>
            </a:r>
            <a:r>
              <a:rPr lang="en-GB" dirty="0" err="1"/>
              <a:t>UNhealthy</a:t>
            </a:r>
            <a:r>
              <a:rPr lang="en-GB" dirty="0"/>
              <a:t> romantic relationship look like?</a:t>
            </a:r>
          </a:p>
        </p:txBody>
      </p:sp>
      <p:sp>
        <p:nvSpPr>
          <p:cNvPr id="4" name="Content Placeholder 3"/>
          <p:cNvSpPr>
            <a:spLocks noGrp="1"/>
          </p:cNvSpPr>
          <p:nvPr>
            <p:ph idx="1"/>
          </p:nvPr>
        </p:nvSpPr>
        <p:spPr>
          <a:xfrm>
            <a:off x="506840" y="2179864"/>
            <a:ext cx="5044874" cy="4678135"/>
          </a:xfrm>
        </p:spPr>
        <p:txBody>
          <a:bodyPr>
            <a:normAutofit fontScale="92500" lnSpcReduction="20000"/>
          </a:bodyPr>
          <a:lstStyle/>
          <a:p>
            <a:pPr marL="457200" indent="-457200">
              <a:buFont typeface="+mj-lt"/>
              <a:buAutoNum type="arabicPeriod"/>
            </a:pPr>
            <a:r>
              <a:rPr lang="en-GB" dirty="0"/>
              <a:t>Distrust </a:t>
            </a:r>
          </a:p>
          <a:p>
            <a:pPr marL="457200" indent="-457200">
              <a:buFont typeface="+mj-lt"/>
              <a:buAutoNum type="arabicPeriod"/>
            </a:pPr>
            <a:r>
              <a:rPr lang="en-GB" dirty="0"/>
              <a:t>Jealousy</a:t>
            </a:r>
          </a:p>
          <a:p>
            <a:pPr marL="457200" indent="-457200">
              <a:buFont typeface="+mj-lt"/>
              <a:buAutoNum type="arabicPeriod"/>
            </a:pPr>
            <a:r>
              <a:rPr lang="en-GB" dirty="0"/>
              <a:t>Coercion (one person controls the other person, or forces them into things) </a:t>
            </a:r>
          </a:p>
          <a:p>
            <a:pPr marL="457200" indent="-457200">
              <a:buFont typeface="+mj-lt"/>
              <a:buAutoNum type="arabicPeriod"/>
            </a:pPr>
            <a:r>
              <a:rPr lang="en-GB" dirty="0"/>
              <a:t>Relationships that take people away from their friends and family</a:t>
            </a:r>
          </a:p>
          <a:p>
            <a:pPr marL="457200" indent="-457200">
              <a:buFont typeface="+mj-lt"/>
              <a:buAutoNum type="arabicPeriod"/>
            </a:pPr>
            <a:r>
              <a:rPr lang="en-GB" dirty="0"/>
              <a:t>Unfaithfulness</a:t>
            </a:r>
          </a:p>
          <a:p>
            <a:pPr marL="457200" indent="-457200">
              <a:buFont typeface="+mj-lt"/>
              <a:buAutoNum type="arabicPeriod"/>
            </a:pPr>
            <a:r>
              <a:rPr lang="en-GB" dirty="0"/>
              <a:t>Violent/physically abusive</a:t>
            </a:r>
          </a:p>
          <a:p>
            <a:pPr marL="457200" indent="-457200">
              <a:buFont typeface="+mj-lt"/>
              <a:buAutoNum type="arabicPeriod"/>
            </a:pPr>
            <a:r>
              <a:rPr lang="en-GB" dirty="0"/>
              <a:t>Becoming reliant on the other person</a:t>
            </a:r>
          </a:p>
          <a:p>
            <a:pPr marL="457200" indent="-457200">
              <a:buFont typeface="+mj-lt"/>
              <a:buAutoNum type="arabicPeriod"/>
            </a:pPr>
            <a:r>
              <a:rPr lang="en-GB" dirty="0"/>
              <a:t>Sacrificing your job, talents or pastimes for another person</a:t>
            </a:r>
          </a:p>
          <a:p>
            <a:pPr marL="457200" indent="-457200">
              <a:buFont typeface="+mj-lt"/>
              <a:buAutoNum type="arabicPeriod"/>
            </a:pPr>
            <a:r>
              <a:rPr lang="en-GB" dirty="0"/>
              <a:t>Neglect</a:t>
            </a:r>
          </a:p>
          <a:p>
            <a:pPr marL="457200" indent="-457200">
              <a:buFont typeface="+mj-lt"/>
              <a:buAutoNum type="arabicPeriod"/>
            </a:pPr>
            <a:r>
              <a:rPr lang="en-GB" dirty="0"/>
              <a:t>Lying</a:t>
            </a:r>
          </a:p>
        </p:txBody>
      </p:sp>
      <p:sp>
        <p:nvSpPr>
          <p:cNvPr id="6" name="Rounded Rectangular Callout 5"/>
          <p:cNvSpPr/>
          <p:nvPr/>
        </p:nvSpPr>
        <p:spPr>
          <a:xfrm>
            <a:off x="6384471" y="2955471"/>
            <a:ext cx="2253343" cy="1877786"/>
          </a:xfrm>
          <a:prstGeom prst="wedgeRoundRectCallout">
            <a:avLst>
              <a:gd name="adj1" fmla="val 906"/>
              <a:gd name="adj2" fmla="val 74674"/>
              <a:gd name="adj3" fmla="val 16667"/>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b="1"/>
              <a:t>Discussion: </a:t>
            </a:r>
          </a:p>
          <a:p>
            <a:pPr algn="ctr"/>
            <a:r>
              <a:rPr lang="en-GB" b="1"/>
              <a:t>How might someone in an unhealthy relationship feel?</a:t>
            </a:r>
            <a:endParaRPr lang="en-GB" b="1" dirty="0"/>
          </a:p>
        </p:txBody>
      </p:sp>
    </p:spTree>
    <p:extLst>
      <p:ext uri="{BB962C8B-B14F-4D97-AF65-F5344CB8AC3E}">
        <p14:creationId xmlns:p14="http://schemas.microsoft.com/office/powerpoint/2010/main" val="2853633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encrypted-tbn0.gstatic.com/images?q=tbn:ANd9GcS0aVfYDbSq6Xq8LNIERHs_AO1dYwUF_JW_eFrIo8wwLzxFPgpdbV4uTNcG75o:www.rmmagazine.com/wp-content/uploads/2013/12/gift.jpg&am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2275" y="4984750"/>
            <a:ext cx="2571750" cy="187325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Features of romantic relationships: healthy or unhealthy?</a:t>
            </a:r>
          </a:p>
        </p:txBody>
      </p:sp>
      <p:sp>
        <p:nvSpPr>
          <p:cNvPr id="3" name="Content Placeholder 2"/>
          <p:cNvSpPr>
            <a:spLocks noGrp="1"/>
          </p:cNvSpPr>
          <p:nvPr>
            <p:ph idx="1"/>
          </p:nvPr>
        </p:nvSpPr>
        <p:spPr>
          <a:xfrm>
            <a:off x="768096" y="2084832"/>
            <a:ext cx="6909054" cy="4023360"/>
          </a:xfrm>
        </p:spPr>
        <p:txBody>
          <a:bodyPr>
            <a:normAutofit/>
          </a:bodyPr>
          <a:lstStyle/>
          <a:p>
            <a:r>
              <a:rPr lang="en-GB" dirty="0"/>
              <a:t>There are lots of key features of romantic relationships and sometimes what can be positive in a healthy relationship, can be a sign of something more problematic in an unhealthy relationship. </a:t>
            </a:r>
          </a:p>
          <a:p>
            <a:endParaRPr lang="en-GB" dirty="0"/>
          </a:p>
          <a:p>
            <a:r>
              <a:rPr lang="en-GB" dirty="0"/>
              <a:t>For example … lets think about giving gifts.</a:t>
            </a:r>
          </a:p>
          <a:p>
            <a:r>
              <a:rPr lang="en-GB" dirty="0"/>
              <a:t>This can be a really healthy thing to do to show someone you appreciate and care about them, especially if you have put a lot of thought or time into making or finding the gift. However, if gifts are given expecting something in return, or to make the other person in the relationship feel like they owe the gift-giver something, this can be unhealthy and might be interpreted as blackmail or exploitation.</a:t>
            </a:r>
          </a:p>
        </p:txBody>
      </p:sp>
    </p:spTree>
    <p:extLst>
      <p:ext uri="{BB962C8B-B14F-4D97-AF65-F5344CB8AC3E}">
        <p14:creationId xmlns:p14="http://schemas.microsoft.com/office/powerpoint/2010/main" val="1063318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Features of romantic relationships: healthy or unhealthy?</a:t>
            </a:r>
          </a:p>
        </p:txBody>
      </p:sp>
      <p:sp>
        <p:nvSpPr>
          <p:cNvPr id="3" name="Content Placeholder 2"/>
          <p:cNvSpPr>
            <a:spLocks noGrp="1"/>
          </p:cNvSpPr>
          <p:nvPr>
            <p:ph idx="1"/>
          </p:nvPr>
        </p:nvSpPr>
        <p:spPr>
          <a:xfrm>
            <a:off x="768096" y="2228849"/>
            <a:ext cx="7290054" cy="3546309"/>
          </a:xfrm>
          <a:solidFill>
            <a:srgbClr val="FFFFCC"/>
          </a:solidFill>
        </p:spPr>
        <p:txBody>
          <a:bodyPr>
            <a:normAutofit lnSpcReduction="10000"/>
          </a:bodyPr>
          <a:lstStyle/>
          <a:p>
            <a:pPr marL="0" indent="0">
              <a:buNone/>
            </a:pPr>
            <a:r>
              <a:rPr lang="en-GB" dirty="0"/>
              <a:t>Task – </a:t>
            </a:r>
          </a:p>
          <a:p>
            <a:pPr marL="0" indent="0">
              <a:buNone/>
            </a:pPr>
            <a:r>
              <a:rPr lang="en-GB" dirty="0"/>
              <a:t>Explain what might the following look like in a healthy, or unhealthy relationship? Or would you only find it in one? Add these ideas to your table </a:t>
            </a:r>
          </a:p>
          <a:p>
            <a:pPr marL="457200" indent="-457200">
              <a:buFont typeface="+mj-lt"/>
              <a:buAutoNum type="alphaLcPeriod"/>
            </a:pPr>
            <a:r>
              <a:rPr lang="en-GB" dirty="0"/>
              <a:t>Spending lots of time together </a:t>
            </a:r>
          </a:p>
          <a:p>
            <a:pPr marL="457200" indent="-457200">
              <a:buFont typeface="+mj-lt"/>
              <a:buAutoNum type="alphaLcPeriod"/>
            </a:pPr>
            <a:r>
              <a:rPr lang="en-GB" dirty="0"/>
              <a:t>Knowing each other’s family and friends </a:t>
            </a:r>
          </a:p>
          <a:p>
            <a:pPr marL="457200" indent="-457200">
              <a:buFont typeface="+mj-lt"/>
              <a:buAutoNum type="alphaLcPeriod"/>
            </a:pPr>
            <a:r>
              <a:rPr lang="en-GB" dirty="0"/>
              <a:t>Having lots in common </a:t>
            </a:r>
          </a:p>
          <a:p>
            <a:pPr marL="457200" indent="-457200">
              <a:buFont typeface="+mj-lt"/>
              <a:buAutoNum type="alphaLcPeriod"/>
            </a:pPr>
            <a:r>
              <a:rPr lang="en-GB" dirty="0"/>
              <a:t>Being open and honest </a:t>
            </a:r>
          </a:p>
          <a:p>
            <a:pPr marL="457200" indent="-457200">
              <a:buFont typeface="+mj-lt"/>
              <a:buAutoNum type="alphaLcPeriod"/>
            </a:pPr>
            <a:r>
              <a:rPr lang="en-GB" dirty="0"/>
              <a:t>Never having an argument or discussion </a:t>
            </a:r>
          </a:p>
        </p:txBody>
      </p:sp>
    </p:spTree>
    <p:extLst>
      <p:ext uri="{BB962C8B-B14F-4D97-AF65-F5344CB8AC3E}">
        <p14:creationId xmlns:p14="http://schemas.microsoft.com/office/powerpoint/2010/main" val="175202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A5D0D0A6-936A-455F-AD09-64EFD3D43B1E}"/>
              </a:ext>
            </a:extLst>
          </p:cNvPr>
          <p:cNvGraphicFramePr>
            <a:graphicFrameLocks noGrp="1"/>
          </p:cNvGraphicFramePr>
          <p:nvPr>
            <p:extLst>
              <p:ext uri="{D42A27DB-BD31-4B8C-83A1-F6EECF244321}">
                <p14:modId xmlns:p14="http://schemas.microsoft.com/office/powerpoint/2010/main" val="1416445915"/>
              </p:ext>
            </p:extLst>
          </p:nvPr>
        </p:nvGraphicFramePr>
        <p:xfrm>
          <a:off x="259975" y="195729"/>
          <a:ext cx="8722659" cy="6322833"/>
        </p:xfrm>
        <a:graphic>
          <a:graphicData uri="http://schemas.openxmlformats.org/drawingml/2006/table">
            <a:tbl>
              <a:tblPr firstRow="1" bandRow="1">
                <a:tableStyleId>{5940675A-B579-460E-94D1-54222C63F5DA}</a:tableStyleId>
              </a:tblPr>
              <a:tblGrid>
                <a:gridCol w="1445902">
                  <a:extLst>
                    <a:ext uri="{9D8B030D-6E8A-4147-A177-3AD203B41FA5}">
                      <a16:colId xmlns:a16="http://schemas.microsoft.com/office/drawing/2014/main" val="1506335287"/>
                    </a:ext>
                  </a:extLst>
                </a:gridCol>
                <a:gridCol w="3354869">
                  <a:extLst>
                    <a:ext uri="{9D8B030D-6E8A-4147-A177-3AD203B41FA5}">
                      <a16:colId xmlns:a16="http://schemas.microsoft.com/office/drawing/2014/main" val="3313482642"/>
                    </a:ext>
                  </a:extLst>
                </a:gridCol>
                <a:gridCol w="3921888">
                  <a:extLst>
                    <a:ext uri="{9D8B030D-6E8A-4147-A177-3AD203B41FA5}">
                      <a16:colId xmlns:a16="http://schemas.microsoft.com/office/drawing/2014/main" val="3296827234"/>
                    </a:ext>
                  </a:extLst>
                </a:gridCol>
              </a:tblGrid>
              <a:tr h="476624">
                <a:tc>
                  <a:txBody>
                    <a:bodyPr/>
                    <a:lstStyle/>
                    <a:p>
                      <a:r>
                        <a:rPr lang="en-GB" b="1" dirty="0"/>
                        <a:t>Feature</a:t>
                      </a:r>
                    </a:p>
                  </a:txBody>
                  <a:tcPr/>
                </a:tc>
                <a:tc>
                  <a:txBody>
                    <a:bodyPr/>
                    <a:lstStyle/>
                    <a:p>
                      <a:r>
                        <a:rPr lang="en-GB" b="1" dirty="0"/>
                        <a:t>Healthy Relationship</a:t>
                      </a:r>
                    </a:p>
                  </a:txBody>
                  <a:tcPr/>
                </a:tc>
                <a:tc>
                  <a:txBody>
                    <a:bodyPr/>
                    <a:lstStyle/>
                    <a:p>
                      <a:r>
                        <a:rPr lang="en-GB" b="1" dirty="0"/>
                        <a:t>Unhealthy Relationship</a:t>
                      </a:r>
                    </a:p>
                  </a:txBody>
                  <a:tcPr/>
                </a:tc>
                <a:extLst>
                  <a:ext uri="{0D108BD9-81ED-4DB2-BD59-A6C34878D82A}">
                    <a16:rowId xmlns:a16="http://schemas.microsoft.com/office/drawing/2014/main" val="2980031196"/>
                  </a:ext>
                </a:extLst>
              </a:tr>
              <a:tr h="1091329">
                <a:tc>
                  <a:txBody>
                    <a:bodyPr/>
                    <a:lstStyle/>
                    <a:p>
                      <a:r>
                        <a:rPr lang="en-GB" b="1" dirty="0"/>
                        <a:t>Spending lots of time together</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2094451"/>
                  </a:ext>
                </a:extLst>
              </a:tr>
              <a:tr h="1091329">
                <a:tc>
                  <a:txBody>
                    <a:bodyPr/>
                    <a:lstStyle/>
                    <a:p>
                      <a:r>
                        <a:rPr lang="en-GB" b="1" dirty="0"/>
                        <a:t>Knowing each others friends and families </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56594455"/>
                  </a:ext>
                </a:extLst>
              </a:tr>
              <a:tr h="623617">
                <a:tc>
                  <a:txBody>
                    <a:bodyPr/>
                    <a:lstStyle/>
                    <a:p>
                      <a:r>
                        <a:rPr lang="en-GB" b="1" dirty="0"/>
                        <a:t>Having lots in common</a:t>
                      </a:r>
                    </a:p>
                  </a:txBody>
                  <a:tcPr/>
                </a:tc>
                <a:tc>
                  <a:txBody>
                    <a:bodyPr/>
                    <a:lstStyle/>
                    <a:p>
                      <a:endParaRPr lang="en-GB" dirty="0"/>
                    </a:p>
                  </a:txBody>
                  <a:tcPr/>
                </a:tc>
                <a:tc>
                  <a:txBody>
                    <a:bodyPr/>
                    <a:lstStyle/>
                    <a:p>
                      <a:endParaRPr lang="en-GB" dirty="0"/>
                    </a:p>
                    <a:p>
                      <a:endParaRPr lang="en-GB" dirty="0"/>
                    </a:p>
                    <a:p>
                      <a:endParaRPr lang="en-GB" dirty="0"/>
                    </a:p>
                    <a:p>
                      <a:endParaRPr lang="en-GB" dirty="0"/>
                    </a:p>
                  </a:txBody>
                  <a:tcPr/>
                </a:tc>
                <a:extLst>
                  <a:ext uri="{0D108BD9-81ED-4DB2-BD59-A6C34878D82A}">
                    <a16:rowId xmlns:a16="http://schemas.microsoft.com/office/drawing/2014/main" val="666987013"/>
                  </a:ext>
                </a:extLst>
              </a:tr>
              <a:tr h="623617">
                <a:tc>
                  <a:txBody>
                    <a:bodyPr/>
                    <a:lstStyle/>
                    <a:p>
                      <a:r>
                        <a:rPr lang="en-GB" b="1" dirty="0"/>
                        <a:t>Being open and honest</a:t>
                      </a:r>
                    </a:p>
                  </a:txBody>
                  <a:tcPr/>
                </a:tc>
                <a:tc>
                  <a:txBody>
                    <a:bodyPr/>
                    <a:lstStyle/>
                    <a:p>
                      <a:endParaRPr lang="en-GB" dirty="0"/>
                    </a:p>
                  </a:txBody>
                  <a:tcPr/>
                </a:tc>
                <a:tc>
                  <a:txBody>
                    <a:bodyPr/>
                    <a:lstStyle/>
                    <a:p>
                      <a:endParaRPr lang="en-GB" dirty="0"/>
                    </a:p>
                    <a:p>
                      <a:endParaRPr lang="en-GB" dirty="0"/>
                    </a:p>
                    <a:p>
                      <a:endParaRPr lang="en-GB" dirty="0"/>
                    </a:p>
                    <a:p>
                      <a:endParaRPr lang="en-GB" dirty="0"/>
                    </a:p>
                  </a:txBody>
                  <a:tcPr/>
                </a:tc>
                <a:extLst>
                  <a:ext uri="{0D108BD9-81ED-4DB2-BD59-A6C34878D82A}">
                    <a16:rowId xmlns:a16="http://schemas.microsoft.com/office/drawing/2014/main" val="3042438058"/>
                  </a:ext>
                </a:extLst>
              </a:tr>
              <a:tr h="1091329">
                <a:tc>
                  <a:txBody>
                    <a:bodyPr/>
                    <a:lstStyle/>
                    <a:p>
                      <a:r>
                        <a:rPr lang="en-GB" b="1" dirty="0"/>
                        <a:t>Never having an argument or discussion </a:t>
                      </a:r>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312032078"/>
                  </a:ext>
                </a:extLst>
              </a:tr>
            </a:tbl>
          </a:graphicData>
        </a:graphic>
      </p:graphicFrame>
    </p:spTree>
    <p:extLst>
      <p:ext uri="{BB962C8B-B14F-4D97-AF65-F5344CB8AC3E}">
        <p14:creationId xmlns:p14="http://schemas.microsoft.com/office/powerpoint/2010/main" val="2172029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E5056-64A5-4A31-9126-8C90DD45AF34}"/>
              </a:ext>
            </a:extLst>
          </p:cNvPr>
          <p:cNvSpPr>
            <a:spLocks noGrp="1"/>
          </p:cNvSpPr>
          <p:nvPr>
            <p:ph type="title"/>
          </p:nvPr>
        </p:nvSpPr>
        <p:spPr/>
        <p:txBody>
          <a:bodyPr/>
          <a:lstStyle/>
          <a:p>
            <a:r>
              <a:rPr lang="en-GB" b="1" u="sng" dirty="0"/>
              <a:t>Case studies- healthy or unhealthy?</a:t>
            </a:r>
          </a:p>
        </p:txBody>
      </p:sp>
      <p:sp>
        <p:nvSpPr>
          <p:cNvPr id="3" name="Content Placeholder 2">
            <a:extLst>
              <a:ext uri="{FF2B5EF4-FFF2-40B4-BE49-F238E27FC236}">
                <a16:creationId xmlns:a16="http://schemas.microsoft.com/office/drawing/2014/main" id="{EE75FD31-B76C-4FBC-9D62-9170D9BA5D7E}"/>
              </a:ext>
            </a:extLst>
          </p:cNvPr>
          <p:cNvSpPr>
            <a:spLocks noGrp="1"/>
          </p:cNvSpPr>
          <p:nvPr>
            <p:ph idx="1"/>
          </p:nvPr>
        </p:nvSpPr>
        <p:spPr/>
        <p:txBody>
          <a:bodyPr/>
          <a:lstStyle/>
          <a:p>
            <a:r>
              <a:rPr lang="en-GB" dirty="0"/>
              <a:t>Read through the scenario given to you. </a:t>
            </a:r>
          </a:p>
          <a:p>
            <a:pPr marL="0" indent="0">
              <a:buNone/>
            </a:pPr>
            <a:endParaRPr lang="en-GB" dirty="0"/>
          </a:p>
          <a:p>
            <a:r>
              <a:rPr lang="en-GB" dirty="0"/>
              <a:t>Using what you’ve learnt from your previous activity discuss with your group is your scenario an example of a healthy or unhealthy relationship? </a:t>
            </a:r>
          </a:p>
          <a:p>
            <a:endParaRPr lang="en-GB" dirty="0"/>
          </a:p>
          <a:p>
            <a:r>
              <a:rPr lang="en-GB" dirty="0"/>
              <a:t>Do you see examples of the features we looked at in our table in these case studies. Be ready to share some ideas with the class. </a:t>
            </a:r>
          </a:p>
        </p:txBody>
      </p:sp>
    </p:spTree>
    <p:extLst>
      <p:ext uri="{BB962C8B-B14F-4D97-AF65-F5344CB8AC3E}">
        <p14:creationId xmlns:p14="http://schemas.microsoft.com/office/powerpoint/2010/main" val="799751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6701D-F88E-4784-823A-DDB509B7C16C}"/>
              </a:ext>
            </a:extLst>
          </p:cNvPr>
          <p:cNvSpPr>
            <a:spLocks noGrp="1"/>
          </p:cNvSpPr>
          <p:nvPr>
            <p:ph type="title"/>
          </p:nvPr>
        </p:nvSpPr>
        <p:spPr/>
        <p:txBody>
          <a:bodyPr/>
          <a:lstStyle/>
          <a:p>
            <a:pPr algn="ctr"/>
            <a:r>
              <a:rPr lang="en-GB" b="1" u="sng" dirty="0"/>
              <a:t>Case study 1 </a:t>
            </a:r>
          </a:p>
        </p:txBody>
      </p:sp>
      <p:sp>
        <p:nvSpPr>
          <p:cNvPr id="3" name="Content Placeholder 2">
            <a:extLst>
              <a:ext uri="{FF2B5EF4-FFF2-40B4-BE49-F238E27FC236}">
                <a16:creationId xmlns:a16="http://schemas.microsoft.com/office/drawing/2014/main" id="{C34C9D41-8E96-48B4-9B32-A16AF31F5DC8}"/>
              </a:ext>
            </a:extLst>
          </p:cNvPr>
          <p:cNvSpPr>
            <a:spLocks noGrp="1"/>
          </p:cNvSpPr>
          <p:nvPr>
            <p:ph idx="1"/>
          </p:nvPr>
        </p:nvSpPr>
        <p:spPr>
          <a:xfrm>
            <a:off x="768096" y="1810871"/>
            <a:ext cx="5139645" cy="4498489"/>
          </a:xfrm>
        </p:spPr>
        <p:txBody>
          <a:bodyPr/>
          <a:lstStyle/>
          <a:p>
            <a:r>
              <a:rPr lang="en-GB" dirty="0"/>
              <a:t>Claire and John have been dating for a few months. When Claire is out meeting John’s friends for the first time he makes a joke at her expense. All of John’s friends laugh at Claire and she feels embarrassed. </a:t>
            </a:r>
          </a:p>
          <a:p>
            <a:r>
              <a:rPr lang="en-GB" dirty="0"/>
              <a:t>When Claire brings this up with John the next day he tells her that she shouldn’t take it seriously as it was just a joke and she’s been too sensitive. Claire says she does not feel comfortable going out with these friends again until they understand that she was upset. John then shuts down the conversation and refuses to talk about it again. </a:t>
            </a:r>
          </a:p>
          <a:p>
            <a:endParaRPr lang="en-GB" dirty="0"/>
          </a:p>
        </p:txBody>
      </p:sp>
      <p:sp>
        <p:nvSpPr>
          <p:cNvPr id="4" name="Rectangle 3">
            <a:extLst>
              <a:ext uri="{FF2B5EF4-FFF2-40B4-BE49-F238E27FC236}">
                <a16:creationId xmlns:a16="http://schemas.microsoft.com/office/drawing/2014/main" id="{D61D2B84-8F40-4BCE-8EB3-A9C5AC52E4E4}"/>
              </a:ext>
            </a:extLst>
          </p:cNvPr>
          <p:cNvSpPr/>
          <p:nvPr/>
        </p:nvSpPr>
        <p:spPr>
          <a:xfrm>
            <a:off x="6535271" y="2084832"/>
            <a:ext cx="2393576" cy="334778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dirty="0"/>
              <a:t>Is this an example of a healthy or unhealthy relationship?</a:t>
            </a:r>
          </a:p>
          <a:p>
            <a:pPr algn="ctr"/>
            <a:endParaRPr lang="en-GB" dirty="0"/>
          </a:p>
          <a:p>
            <a:pPr algn="ctr"/>
            <a:endParaRPr lang="en-GB" dirty="0"/>
          </a:p>
          <a:p>
            <a:pPr algn="ctr"/>
            <a:r>
              <a:rPr lang="en-GB" dirty="0"/>
              <a:t>What can be done to navigate this situation? </a:t>
            </a:r>
          </a:p>
        </p:txBody>
      </p:sp>
    </p:spTree>
    <p:extLst>
      <p:ext uri="{BB962C8B-B14F-4D97-AF65-F5344CB8AC3E}">
        <p14:creationId xmlns:p14="http://schemas.microsoft.com/office/powerpoint/2010/main" val="1343754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6701D-F88E-4784-823A-DDB509B7C16C}"/>
              </a:ext>
            </a:extLst>
          </p:cNvPr>
          <p:cNvSpPr>
            <a:spLocks noGrp="1"/>
          </p:cNvSpPr>
          <p:nvPr>
            <p:ph type="title"/>
          </p:nvPr>
        </p:nvSpPr>
        <p:spPr/>
        <p:txBody>
          <a:bodyPr/>
          <a:lstStyle/>
          <a:p>
            <a:pPr algn="ctr"/>
            <a:r>
              <a:rPr lang="en-GB" b="1" u="sng" dirty="0"/>
              <a:t>Case study 2 </a:t>
            </a:r>
          </a:p>
        </p:txBody>
      </p:sp>
      <p:sp>
        <p:nvSpPr>
          <p:cNvPr id="3" name="Content Placeholder 2">
            <a:extLst>
              <a:ext uri="{FF2B5EF4-FFF2-40B4-BE49-F238E27FC236}">
                <a16:creationId xmlns:a16="http://schemas.microsoft.com/office/drawing/2014/main" id="{C34C9D41-8E96-48B4-9B32-A16AF31F5DC8}"/>
              </a:ext>
            </a:extLst>
          </p:cNvPr>
          <p:cNvSpPr>
            <a:spLocks noGrp="1"/>
          </p:cNvSpPr>
          <p:nvPr>
            <p:ph idx="1"/>
          </p:nvPr>
        </p:nvSpPr>
        <p:spPr>
          <a:xfrm>
            <a:off x="768097" y="2286000"/>
            <a:ext cx="4521080" cy="4023360"/>
          </a:xfrm>
        </p:spPr>
        <p:txBody>
          <a:bodyPr>
            <a:normAutofit fontScale="92500" lnSpcReduction="20000"/>
          </a:bodyPr>
          <a:lstStyle/>
          <a:p>
            <a:pPr marL="0" indent="0">
              <a:buNone/>
            </a:pPr>
            <a:r>
              <a:rPr lang="en-GB" dirty="0"/>
              <a:t>Sam and Tom have been dating for a year. Tom likes to take Sam out on expensive dates, he says as a way to show appreciation for Sam. Whilst Sam enjoys these dates Tom can often expect that Sam returns the expensive gifts and experiences and this is something Sam cannot always afford to do. He often feels pressured and stressed about money issues. </a:t>
            </a:r>
          </a:p>
          <a:p>
            <a:pPr marL="0" indent="0">
              <a:buNone/>
            </a:pPr>
            <a:endParaRPr lang="en-GB" dirty="0"/>
          </a:p>
          <a:p>
            <a:pPr marL="0" indent="0">
              <a:buNone/>
            </a:pPr>
            <a:r>
              <a:rPr lang="en-GB" dirty="0"/>
              <a:t>Sam has sat down Tom to explain how he has been feeling. Tom has said that he didn’t realise this was how it came across and has apologised. They have agreed to limit expensive dates to once a month and have found compromises for cheaper dates elsewhere in the month. </a:t>
            </a:r>
          </a:p>
        </p:txBody>
      </p:sp>
      <p:sp>
        <p:nvSpPr>
          <p:cNvPr id="4" name="Rectangle 3">
            <a:extLst>
              <a:ext uri="{FF2B5EF4-FFF2-40B4-BE49-F238E27FC236}">
                <a16:creationId xmlns:a16="http://schemas.microsoft.com/office/drawing/2014/main" id="{D6CDA4F5-1175-4B62-8AAC-634AB197E6C9}"/>
              </a:ext>
            </a:extLst>
          </p:cNvPr>
          <p:cNvSpPr/>
          <p:nvPr/>
        </p:nvSpPr>
        <p:spPr>
          <a:xfrm>
            <a:off x="6355977" y="2623790"/>
            <a:ext cx="2393576" cy="334778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dirty="0"/>
              <a:t>Is this an example of a healthy or unhealthy relationship?</a:t>
            </a:r>
          </a:p>
          <a:p>
            <a:pPr algn="ctr"/>
            <a:endParaRPr lang="en-GB" dirty="0"/>
          </a:p>
          <a:p>
            <a:pPr algn="ctr"/>
            <a:endParaRPr lang="en-GB" dirty="0"/>
          </a:p>
          <a:p>
            <a:pPr algn="ctr"/>
            <a:r>
              <a:rPr lang="en-GB" dirty="0"/>
              <a:t>What can be done to navigate this situation? </a:t>
            </a:r>
          </a:p>
        </p:txBody>
      </p:sp>
    </p:spTree>
    <p:extLst>
      <p:ext uri="{BB962C8B-B14F-4D97-AF65-F5344CB8AC3E}">
        <p14:creationId xmlns:p14="http://schemas.microsoft.com/office/powerpoint/2010/main" val="333401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6701D-F88E-4784-823A-DDB509B7C16C}"/>
              </a:ext>
            </a:extLst>
          </p:cNvPr>
          <p:cNvSpPr>
            <a:spLocks noGrp="1"/>
          </p:cNvSpPr>
          <p:nvPr>
            <p:ph type="title"/>
          </p:nvPr>
        </p:nvSpPr>
        <p:spPr/>
        <p:txBody>
          <a:bodyPr/>
          <a:lstStyle/>
          <a:p>
            <a:pPr algn="ctr"/>
            <a:r>
              <a:rPr lang="en-GB" b="1" u="sng" dirty="0"/>
              <a:t>Case study 3 </a:t>
            </a:r>
          </a:p>
        </p:txBody>
      </p:sp>
      <p:sp>
        <p:nvSpPr>
          <p:cNvPr id="3" name="Content Placeholder 2">
            <a:extLst>
              <a:ext uri="{FF2B5EF4-FFF2-40B4-BE49-F238E27FC236}">
                <a16:creationId xmlns:a16="http://schemas.microsoft.com/office/drawing/2014/main" id="{C34C9D41-8E96-48B4-9B32-A16AF31F5DC8}"/>
              </a:ext>
            </a:extLst>
          </p:cNvPr>
          <p:cNvSpPr>
            <a:spLocks noGrp="1"/>
          </p:cNvSpPr>
          <p:nvPr>
            <p:ph idx="1"/>
          </p:nvPr>
        </p:nvSpPr>
        <p:spPr>
          <a:xfrm>
            <a:off x="768097" y="2277035"/>
            <a:ext cx="5112750" cy="4032325"/>
          </a:xfrm>
        </p:spPr>
        <p:txBody>
          <a:bodyPr/>
          <a:lstStyle/>
          <a:p>
            <a:r>
              <a:rPr lang="en-GB" dirty="0"/>
              <a:t>Jane and Harry have been together for a year. Harry has said he wants to be more intimate with Jane but she has explicitly said she does not feel comfortable with this. </a:t>
            </a:r>
          </a:p>
          <a:p>
            <a:endParaRPr lang="en-GB" dirty="0"/>
          </a:p>
          <a:p>
            <a:r>
              <a:rPr lang="en-GB" dirty="0"/>
              <a:t>When Harry raises this in conversation and Jane calmly explains why she is not ready Harry often gets moody and refuses to talk to her for a number of hours. He then apologies and gives her lots of gifts and showers her with praise. He will then raise the conversation again and the cycle continues.  </a:t>
            </a:r>
          </a:p>
        </p:txBody>
      </p:sp>
      <p:sp>
        <p:nvSpPr>
          <p:cNvPr id="4" name="Rectangle 3">
            <a:extLst>
              <a:ext uri="{FF2B5EF4-FFF2-40B4-BE49-F238E27FC236}">
                <a16:creationId xmlns:a16="http://schemas.microsoft.com/office/drawing/2014/main" id="{AF770CF3-51D2-4F58-95F8-7FD7C19E9C04}"/>
              </a:ext>
            </a:extLst>
          </p:cNvPr>
          <p:cNvSpPr/>
          <p:nvPr/>
        </p:nvSpPr>
        <p:spPr>
          <a:xfrm>
            <a:off x="6355977" y="2623790"/>
            <a:ext cx="2393576" cy="334778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dirty="0"/>
              <a:t>Is this an example of a healthy or unhealthy relationship?</a:t>
            </a:r>
          </a:p>
          <a:p>
            <a:pPr algn="ctr"/>
            <a:endParaRPr lang="en-GB" dirty="0"/>
          </a:p>
          <a:p>
            <a:pPr algn="ctr"/>
            <a:endParaRPr lang="en-GB" dirty="0"/>
          </a:p>
          <a:p>
            <a:pPr algn="ctr"/>
            <a:r>
              <a:rPr lang="en-GB" dirty="0"/>
              <a:t>What can be done to navigate this situation? </a:t>
            </a:r>
          </a:p>
        </p:txBody>
      </p:sp>
    </p:spTree>
    <p:extLst>
      <p:ext uri="{BB962C8B-B14F-4D97-AF65-F5344CB8AC3E}">
        <p14:creationId xmlns:p14="http://schemas.microsoft.com/office/powerpoint/2010/main" val="282663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6701D-F88E-4784-823A-DDB509B7C16C}"/>
              </a:ext>
            </a:extLst>
          </p:cNvPr>
          <p:cNvSpPr>
            <a:spLocks noGrp="1"/>
          </p:cNvSpPr>
          <p:nvPr>
            <p:ph type="title"/>
          </p:nvPr>
        </p:nvSpPr>
        <p:spPr/>
        <p:txBody>
          <a:bodyPr/>
          <a:lstStyle/>
          <a:p>
            <a:pPr algn="ctr"/>
            <a:r>
              <a:rPr lang="en-GB" b="1" u="sng" dirty="0"/>
              <a:t>Case study 4 </a:t>
            </a:r>
          </a:p>
        </p:txBody>
      </p:sp>
      <p:sp>
        <p:nvSpPr>
          <p:cNvPr id="3" name="Content Placeholder 2">
            <a:extLst>
              <a:ext uri="{FF2B5EF4-FFF2-40B4-BE49-F238E27FC236}">
                <a16:creationId xmlns:a16="http://schemas.microsoft.com/office/drawing/2014/main" id="{C34C9D41-8E96-48B4-9B32-A16AF31F5DC8}"/>
              </a:ext>
            </a:extLst>
          </p:cNvPr>
          <p:cNvSpPr>
            <a:spLocks noGrp="1"/>
          </p:cNvSpPr>
          <p:nvPr>
            <p:ph idx="1"/>
          </p:nvPr>
        </p:nvSpPr>
        <p:spPr>
          <a:xfrm>
            <a:off x="768097" y="2286000"/>
            <a:ext cx="4978280" cy="4023360"/>
          </a:xfrm>
        </p:spPr>
        <p:txBody>
          <a:bodyPr>
            <a:normAutofit lnSpcReduction="10000"/>
          </a:bodyPr>
          <a:lstStyle/>
          <a:p>
            <a:r>
              <a:rPr lang="en-GB" dirty="0"/>
              <a:t>Charlotte and Adam have been dating for three months. Adam has a number of friends who are both boys and girls but Charlotte does not like Adam talking to other girls. </a:t>
            </a:r>
          </a:p>
          <a:p>
            <a:endParaRPr lang="en-GB" dirty="0"/>
          </a:p>
          <a:p>
            <a:r>
              <a:rPr lang="en-GB" dirty="0"/>
              <a:t>Charlotte has messaged Adam’s friends who are girls and told them to stop talking to Adam because she is insecure he will date one of them instead. When Adam found out he was angered by this and sat Charlotte down to have a conversation about it. Rather than being honest Charlotte then denied that she had sent the messages and became angry that Adam had accused her of doing it. </a:t>
            </a:r>
          </a:p>
        </p:txBody>
      </p:sp>
      <p:sp>
        <p:nvSpPr>
          <p:cNvPr id="4" name="Rectangle 3">
            <a:extLst>
              <a:ext uri="{FF2B5EF4-FFF2-40B4-BE49-F238E27FC236}">
                <a16:creationId xmlns:a16="http://schemas.microsoft.com/office/drawing/2014/main" id="{8500D606-C2AF-42AB-A643-427AAC923AEA}"/>
              </a:ext>
            </a:extLst>
          </p:cNvPr>
          <p:cNvSpPr/>
          <p:nvPr/>
        </p:nvSpPr>
        <p:spPr>
          <a:xfrm>
            <a:off x="6355977" y="2623790"/>
            <a:ext cx="2393576" cy="334778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dirty="0"/>
              <a:t>Is this an example of a healthy or unhealthy relationship?</a:t>
            </a:r>
          </a:p>
          <a:p>
            <a:pPr algn="ctr"/>
            <a:endParaRPr lang="en-GB" dirty="0"/>
          </a:p>
          <a:p>
            <a:pPr algn="ctr"/>
            <a:endParaRPr lang="en-GB" dirty="0"/>
          </a:p>
          <a:p>
            <a:pPr algn="ctr"/>
            <a:r>
              <a:rPr lang="en-GB" dirty="0"/>
              <a:t>What can be done to navigate this situation? </a:t>
            </a:r>
          </a:p>
        </p:txBody>
      </p:sp>
    </p:spTree>
    <p:extLst>
      <p:ext uri="{BB962C8B-B14F-4D97-AF65-F5344CB8AC3E}">
        <p14:creationId xmlns:p14="http://schemas.microsoft.com/office/powerpoint/2010/main" val="2997127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6701D-F88E-4784-823A-DDB509B7C16C}"/>
              </a:ext>
            </a:extLst>
          </p:cNvPr>
          <p:cNvSpPr>
            <a:spLocks noGrp="1"/>
          </p:cNvSpPr>
          <p:nvPr>
            <p:ph type="title"/>
          </p:nvPr>
        </p:nvSpPr>
        <p:spPr/>
        <p:txBody>
          <a:bodyPr/>
          <a:lstStyle/>
          <a:p>
            <a:pPr algn="ctr"/>
            <a:r>
              <a:rPr lang="en-GB" b="1" u="sng" dirty="0"/>
              <a:t>Case study 5 </a:t>
            </a:r>
          </a:p>
        </p:txBody>
      </p:sp>
      <p:sp>
        <p:nvSpPr>
          <p:cNvPr id="3" name="Content Placeholder 2">
            <a:extLst>
              <a:ext uri="{FF2B5EF4-FFF2-40B4-BE49-F238E27FC236}">
                <a16:creationId xmlns:a16="http://schemas.microsoft.com/office/drawing/2014/main" id="{C34C9D41-8E96-48B4-9B32-A16AF31F5DC8}"/>
              </a:ext>
            </a:extLst>
          </p:cNvPr>
          <p:cNvSpPr>
            <a:spLocks noGrp="1"/>
          </p:cNvSpPr>
          <p:nvPr>
            <p:ph idx="1"/>
          </p:nvPr>
        </p:nvSpPr>
        <p:spPr>
          <a:xfrm>
            <a:off x="768097" y="2286000"/>
            <a:ext cx="4825880" cy="4023360"/>
          </a:xfrm>
        </p:spPr>
        <p:txBody>
          <a:bodyPr/>
          <a:lstStyle/>
          <a:p>
            <a:r>
              <a:rPr lang="en-GB" dirty="0"/>
              <a:t>Verity and Kate have been a couple for two years. Overall they are happy but Kate has not yet met Verity’s friends and family. She does expect Verity to spend lots of time with her own family and friends. </a:t>
            </a:r>
          </a:p>
          <a:p>
            <a:endParaRPr lang="en-GB" dirty="0"/>
          </a:p>
          <a:p>
            <a:r>
              <a:rPr lang="en-GB" dirty="0"/>
              <a:t>If Verity wants to go and spend time with other people Kate becomes upset and says that as Verity is her girlfriend she should be spending time with her. She often makes plans for them every weekend so that they can spend lots of time together.  </a:t>
            </a:r>
          </a:p>
        </p:txBody>
      </p:sp>
      <p:pic>
        <p:nvPicPr>
          <p:cNvPr id="4" name="Picture 3">
            <a:extLst>
              <a:ext uri="{FF2B5EF4-FFF2-40B4-BE49-F238E27FC236}">
                <a16:creationId xmlns:a16="http://schemas.microsoft.com/office/drawing/2014/main" id="{97BF7142-9C7A-4EA8-8D3A-3081B5179814}"/>
              </a:ext>
            </a:extLst>
          </p:cNvPr>
          <p:cNvPicPr>
            <a:picLocks noChangeAspect="1"/>
          </p:cNvPicPr>
          <p:nvPr/>
        </p:nvPicPr>
        <p:blipFill>
          <a:blip r:embed="rId2"/>
          <a:stretch>
            <a:fillRect/>
          </a:stretch>
        </p:blipFill>
        <p:spPr>
          <a:xfrm>
            <a:off x="6104859" y="2523239"/>
            <a:ext cx="2438611" cy="3371380"/>
          </a:xfrm>
          <a:prstGeom prst="rect">
            <a:avLst/>
          </a:prstGeom>
        </p:spPr>
      </p:pic>
    </p:spTree>
    <p:extLst>
      <p:ext uri="{BB962C8B-B14F-4D97-AF65-F5344CB8AC3E}">
        <p14:creationId xmlns:p14="http://schemas.microsoft.com/office/powerpoint/2010/main" val="3415983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6701D-F88E-4784-823A-DDB509B7C16C}"/>
              </a:ext>
            </a:extLst>
          </p:cNvPr>
          <p:cNvSpPr>
            <a:spLocks noGrp="1"/>
          </p:cNvSpPr>
          <p:nvPr>
            <p:ph type="title"/>
          </p:nvPr>
        </p:nvSpPr>
        <p:spPr/>
        <p:txBody>
          <a:bodyPr/>
          <a:lstStyle/>
          <a:p>
            <a:pPr algn="ctr"/>
            <a:r>
              <a:rPr lang="en-GB" b="1" u="sng" dirty="0"/>
              <a:t>Case study 6 </a:t>
            </a:r>
          </a:p>
        </p:txBody>
      </p:sp>
      <p:sp>
        <p:nvSpPr>
          <p:cNvPr id="3" name="Content Placeholder 2">
            <a:extLst>
              <a:ext uri="{FF2B5EF4-FFF2-40B4-BE49-F238E27FC236}">
                <a16:creationId xmlns:a16="http://schemas.microsoft.com/office/drawing/2014/main" id="{C34C9D41-8E96-48B4-9B32-A16AF31F5DC8}"/>
              </a:ext>
            </a:extLst>
          </p:cNvPr>
          <p:cNvSpPr>
            <a:spLocks noGrp="1"/>
          </p:cNvSpPr>
          <p:nvPr>
            <p:ph idx="1"/>
          </p:nvPr>
        </p:nvSpPr>
        <p:spPr>
          <a:xfrm>
            <a:off x="768097" y="2084832"/>
            <a:ext cx="5265150" cy="4224528"/>
          </a:xfrm>
        </p:spPr>
        <p:txBody>
          <a:bodyPr/>
          <a:lstStyle/>
          <a:p>
            <a:r>
              <a:rPr lang="en-GB" dirty="0"/>
              <a:t>Paul and Diana have been together for 6 months. Paul really wants to go to a concert in the city for a band he loves and has invited Diana to go along. She wants to go but has a hard time with crowds and social anxiety. </a:t>
            </a:r>
          </a:p>
          <a:p>
            <a:endParaRPr lang="en-GB" dirty="0"/>
          </a:p>
          <a:p>
            <a:r>
              <a:rPr lang="en-GB" dirty="0"/>
              <a:t>Diana sits Paul down to tell her how she is feeling. Paul listens carefully and together they come up with a plan to help her navigate her anxiety. Paul has also contacted a friend who has agreed they can go last minute if Diana does not feel comfortable on the day. </a:t>
            </a:r>
          </a:p>
        </p:txBody>
      </p:sp>
      <p:sp>
        <p:nvSpPr>
          <p:cNvPr id="4" name="Rectangle 3">
            <a:extLst>
              <a:ext uri="{FF2B5EF4-FFF2-40B4-BE49-F238E27FC236}">
                <a16:creationId xmlns:a16="http://schemas.microsoft.com/office/drawing/2014/main" id="{79E2804C-0CC7-41D7-9794-A27B3694EA93}"/>
              </a:ext>
            </a:extLst>
          </p:cNvPr>
          <p:cNvSpPr/>
          <p:nvPr/>
        </p:nvSpPr>
        <p:spPr>
          <a:xfrm>
            <a:off x="6355977" y="2623790"/>
            <a:ext cx="2393576" cy="334778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dirty="0"/>
              <a:t>Is this an example of a healthy or unhealthy relationship?</a:t>
            </a:r>
          </a:p>
          <a:p>
            <a:pPr algn="ctr"/>
            <a:endParaRPr lang="en-GB" dirty="0"/>
          </a:p>
          <a:p>
            <a:pPr algn="ctr"/>
            <a:endParaRPr lang="en-GB" dirty="0"/>
          </a:p>
          <a:p>
            <a:pPr algn="ctr"/>
            <a:r>
              <a:rPr lang="en-GB" dirty="0"/>
              <a:t>What can be done to navigate this situation? </a:t>
            </a:r>
          </a:p>
        </p:txBody>
      </p:sp>
    </p:spTree>
    <p:extLst>
      <p:ext uri="{BB962C8B-B14F-4D97-AF65-F5344CB8AC3E}">
        <p14:creationId xmlns:p14="http://schemas.microsoft.com/office/powerpoint/2010/main" val="3564355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Why might someone stay in an unhealthy romantic relationship?</a:t>
            </a:r>
          </a:p>
        </p:txBody>
      </p:sp>
      <p:sp>
        <p:nvSpPr>
          <p:cNvPr id="3" name="Content Placeholder 2"/>
          <p:cNvSpPr>
            <a:spLocks noGrp="1"/>
          </p:cNvSpPr>
          <p:nvPr>
            <p:ph idx="1"/>
          </p:nvPr>
        </p:nvSpPr>
        <p:spPr>
          <a:xfrm>
            <a:off x="768096" y="2228850"/>
            <a:ext cx="6909054" cy="3377866"/>
          </a:xfrm>
        </p:spPr>
        <p:txBody>
          <a:bodyPr>
            <a:normAutofit/>
          </a:bodyPr>
          <a:lstStyle/>
          <a:p>
            <a:pPr marL="0" indent="0">
              <a:buNone/>
            </a:pPr>
            <a:r>
              <a:rPr lang="en-GB" dirty="0"/>
              <a:t>We have looked at features of unhealthy relationships and how this might make someone feel. </a:t>
            </a:r>
          </a:p>
          <a:p>
            <a:pPr marL="0" indent="0">
              <a:buNone/>
            </a:pPr>
            <a:r>
              <a:rPr lang="en-GB" dirty="0"/>
              <a:t>Unhealthy romantic relationships may effect someone’s self-worth and might make them think about themselves critically. They can also make people feel distanced from their friends and family, and the things that they enjoy. </a:t>
            </a:r>
          </a:p>
          <a:p>
            <a:pPr marL="0" indent="0">
              <a:buNone/>
            </a:pPr>
            <a:endParaRPr lang="en-GB" dirty="0"/>
          </a:p>
          <a:p>
            <a:pPr marL="0" indent="0">
              <a:buNone/>
            </a:pPr>
            <a:r>
              <a:rPr lang="en-GB" dirty="0"/>
              <a:t>Despite this, people do sometimes stay in unhealthy relationships. </a:t>
            </a:r>
          </a:p>
          <a:p>
            <a:pPr marL="0" indent="0">
              <a:buNone/>
            </a:pPr>
            <a:r>
              <a:rPr lang="en-GB" b="1" dirty="0"/>
              <a:t>Why do you think this might be? </a:t>
            </a:r>
          </a:p>
        </p:txBody>
      </p:sp>
    </p:spTree>
    <p:extLst>
      <p:ext uri="{BB962C8B-B14F-4D97-AF65-F5344CB8AC3E}">
        <p14:creationId xmlns:p14="http://schemas.microsoft.com/office/powerpoint/2010/main" val="3165367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plenary</a:t>
            </a:r>
          </a:p>
        </p:txBody>
      </p:sp>
      <p:sp>
        <p:nvSpPr>
          <p:cNvPr id="4" name="Cloud Callout 3"/>
          <p:cNvSpPr/>
          <p:nvPr/>
        </p:nvSpPr>
        <p:spPr>
          <a:xfrm>
            <a:off x="539496" y="2370047"/>
            <a:ext cx="3312368" cy="2592288"/>
          </a:xfrm>
          <a:prstGeom prst="cloudCallout">
            <a:avLst>
              <a:gd name="adj1" fmla="val 52662"/>
              <a:gd name="adj2" fmla="val 83827"/>
            </a:avLst>
          </a:prstGeom>
        </p:spPr>
        <p:style>
          <a:lnRef idx="1">
            <a:schemeClr val="accent2"/>
          </a:lnRef>
          <a:fillRef idx="2">
            <a:schemeClr val="accent2"/>
          </a:fillRef>
          <a:effectRef idx="1">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spc="150" dirty="0">
                <a:solidFill>
                  <a:srgbClr val="006666"/>
                </a:solidFill>
              </a:rPr>
              <a:t>Healthy relationship</a:t>
            </a:r>
          </a:p>
        </p:txBody>
      </p:sp>
      <p:sp>
        <p:nvSpPr>
          <p:cNvPr id="5" name="Cloud Callout 4"/>
          <p:cNvSpPr/>
          <p:nvPr/>
        </p:nvSpPr>
        <p:spPr>
          <a:xfrm>
            <a:off x="5494660" y="1626353"/>
            <a:ext cx="3313360" cy="2592288"/>
          </a:xfrm>
          <a:prstGeom prst="cloudCallout">
            <a:avLst>
              <a:gd name="adj1" fmla="val -61899"/>
              <a:gd name="adj2" fmla="val 95733"/>
            </a:avLst>
          </a:prstGeom>
        </p:spPr>
        <p:style>
          <a:lnRef idx="1">
            <a:schemeClr val="accent4"/>
          </a:lnRef>
          <a:fillRef idx="2">
            <a:schemeClr val="accent4"/>
          </a:fillRef>
          <a:effectRef idx="1">
            <a:schemeClr val="accent4"/>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spc="150" dirty="0">
                <a:solidFill>
                  <a:srgbClr val="006666"/>
                </a:solidFill>
              </a:rPr>
              <a:t>Unhealthy relationship</a:t>
            </a:r>
          </a:p>
        </p:txBody>
      </p:sp>
      <p:sp>
        <p:nvSpPr>
          <p:cNvPr id="6" name="Content Placeholder 2"/>
          <p:cNvSpPr>
            <a:spLocks noGrp="1"/>
          </p:cNvSpPr>
          <p:nvPr>
            <p:ph idx="1"/>
          </p:nvPr>
        </p:nvSpPr>
        <p:spPr>
          <a:xfrm>
            <a:off x="4080464" y="5590450"/>
            <a:ext cx="4470654" cy="1038950"/>
          </a:xfrm>
          <a:solidFill>
            <a:srgbClr val="FFFFCC"/>
          </a:solidFill>
        </p:spPr>
        <p:txBody>
          <a:bodyPr>
            <a:normAutofit/>
          </a:bodyPr>
          <a:lstStyle/>
          <a:p>
            <a:pPr marL="0" indent="0">
              <a:buNone/>
            </a:pPr>
            <a:r>
              <a:rPr lang="en-GB" dirty="0"/>
              <a:t>Task - Can you define these two types of romantic relationships in a maximum of 10 words each?</a:t>
            </a:r>
          </a:p>
        </p:txBody>
      </p:sp>
    </p:spTree>
    <p:extLst>
      <p:ext uri="{BB962C8B-B14F-4D97-AF65-F5344CB8AC3E}">
        <p14:creationId xmlns:p14="http://schemas.microsoft.com/office/powerpoint/2010/main" val="3304425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Available help to those in an unhealthy romantic relationship</a:t>
            </a:r>
          </a:p>
        </p:txBody>
      </p:sp>
      <p:sp>
        <p:nvSpPr>
          <p:cNvPr id="3" name="Content Placeholder 2"/>
          <p:cNvSpPr>
            <a:spLocks noGrp="1"/>
          </p:cNvSpPr>
          <p:nvPr>
            <p:ph idx="1"/>
          </p:nvPr>
        </p:nvSpPr>
        <p:spPr>
          <a:xfrm>
            <a:off x="768096" y="2286000"/>
            <a:ext cx="6648704" cy="3142343"/>
          </a:xfrm>
        </p:spPr>
        <p:txBody>
          <a:bodyPr>
            <a:normAutofit/>
          </a:bodyPr>
          <a:lstStyle/>
          <a:p>
            <a:pPr>
              <a:buFont typeface="Wingdings" panose="05000000000000000000" pitchFamily="2" charset="2"/>
              <a:buChar char="v"/>
            </a:pPr>
            <a:r>
              <a:rPr lang="en-GB" dirty="0"/>
              <a:t>At school: Form Tutor, Head of Year: Mrs Wilson , Ms Marku. </a:t>
            </a:r>
            <a:r>
              <a:rPr lang="en-GB"/>
              <a:t>Mrs Carron, </a:t>
            </a:r>
            <a:r>
              <a:rPr lang="en-GB" dirty="0"/>
              <a:t>School Nurse, any teacher you trust</a:t>
            </a:r>
          </a:p>
          <a:p>
            <a:pPr>
              <a:buFont typeface="Wingdings" panose="05000000000000000000" pitchFamily="2" charset="2"/>
              <a:buChar char="v"/>
            </a:pPr>
            <a:r>
              <a:rPr lang="en-GB" dirty="0" err="1"/>
              <a:t>Childline</a:t>
            </a:r>
            <a:r>
              <a:rPr lang="en-GB" dirty="0"/>
              <a:t> 0800 1111 or childline.org.uk</a:t>
            </a:r>
          </a:p>
          <a:p>
            <a:pPr>
              <a:buFont typeface="Wingdings" panose="05000000000000000000" pitchFamily="2" charset="2"/>
              <a:buChar char="v"/>
            </a:pPr>
            <a:r>
              <a:rPr lang="en-GB" dirty="0"/>
              <a:t> Thinkuknow.co.uk</a:t>
            </a:r>
          </a:p>
          <a:p>
            <a:pPr>
              <a:buFont typeface="Wingdings" panose="05000000000000000000" pitchFamily="2" charset="2"/>
              <a:buChar char="v"/>
            </a:pPr>
            <a:r>
              <a:rPr lang="en-GB" dirty="0"/>
              <a:t>Relate.org.uk </a:t>
            </a:r>
          </a:p>
          <a:p>
            <a:pPr marL="0" indent="0">
              <a:buNone/>
            </a:pPr>
            <a:endParaRPr lang="en-GB" dirty="0"/>
          </a:p>
          <a:p>
            <a:pPr>
              <a:buFont typeface="Wingdings" panose="05000000000000000000" pitchFamily="2" charset="2"/>
              <a:buChar char="v"/>
            </a:pPr>
            <a:endParaRPr lang="en-GB" dirty="0"/>
          </a:p>
          <a:p>
            <a:endParaRPr lang="en-GB" dirty="0"/>
          </a:p>
        </p:txBody>
      </p:sp>
      <p:pic>
        <p:nvPicPr>
          <p:cNvPr id="4" name="Picture 3"/>
          <p:cNvPicPr>
            <a:picLocks noChangeAspect="1"/>
          </p:cNvPicPr>
          <p:nvPr/>
        </p:nvPicPr>
        <p:blipFill>
          <a:blip r:embed="rId2"/>
          <a:stretch>
            <a:fillRect/>
          </a:stretch>
        </p:blipFill>
        <p:spPr>
          <a:xfrm>
            <a:off x="768096" y="5087563"/>
            <a:ext cx="1937657" cy="1535347"/>
          </a:xfrm>
          <a:prstGeom prst="rect">
            <a:avLst/>
          </a:prstGeom>
        </p:spPr>
      </p:pic>
      <p:pic>
        <p:nvPicPr>
          <p:cNvPr id="5" name="Picture 4"/>
          <p:cNvPicPr>
            <a:picLocks noChangeAspect="1"/>
          </p:cNvPicPr>
          <p:nvPr/>
        </p:nvPicPr>
        <p:blipFill>
          <a:blip r:embed="rId3"/>
          <a:stretch>
            <a:fillRect/>
          </a:stretch>
        </p:blipFill>
        <p:spPr>
          <a:xfrm>
            <a:off x="5804707" y="5087563"/>
            <a:ext cx="2942750" cy="1655297"/>
          </a:xfrm>
          <a:prstGeom prst="rect">
            <a:avLst/>
          </a:prstGeom>
        </p:spPr>
      </p:pic>
      <p:pic>
        <p:nvPicPr>
          <p:cNvPr id="1026" name="Picture 2" descr="https://encrypted-tbn0.gstatic.com/images?q=tbn:ANd9GcSS9Kk-ezLMDddvSk6Z3dhEKL9FYB1IFcwX2M9atCvyB0CpvTk_RJOE4lSDuP0:https://www.stmarybarnes.org/wp-content/uploads/Lets-talk1.jpg&amp;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0460" y="5027587"/>
            <a:ext cx="1649540" cy="166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387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docProps/app.xml><?xml version="1.0" encoding="utf-8"?>
<Properties xmlns="http://schemas.openxmlformats.org/officeDocument/2006/extended-properties" xmlns:vt="http://schemas.openxmlformats.org/officeDocument/2006/docPropsVTypes">
  <Template>Integral</Template>
  <TotalTime>339</TotalTime>
  <Words>1743</Words>
  <Application>Microsoft Office PowerPoint</Application>
  <PresentationFormat>On-screen Show (4:3)</PresentationFormat>
  <Paragraphs>150</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Tw Cen MT</vt:lpstr>
      <vt:lpstr>Tw Cen MT Condensed</vt:lpstr>
      <vt:lpstr>Wingdings</vt:lpstr>
      <vt:lpstr>Wingdings 3</vt:lpstr>
      <vt:lpstr>Integral</vt:lpstr>
      <vt:lpstr>Do Now task </vt:lpstr>
      <vt:lpstr>What is the difference between a ‘Healthy’ and an ‘Unhealthy’ Relationship?</vt:lpstr>
      <vt:lpstr>new topic - relationships</vt:lpstr>
      <vt:lpstr>Ground rules</vt:lpstr>
      <vt:lpstr>definitions</vt:lpstr>
      <vt:lpstr>What is a ‘healthy’ romantic relationship?</vt:lpstr>
      <vt:lpstr>Discussion feedback: What does a healthy romantic relationship look like?</vt:lpstr>
      <vt:lpstr>Discussion feedback: What does an UNhealthy romantic relationship look like?</vt:lpstr>
      <vt:lpstr>Features of romantic relationships: healthy or unhealthy?</vt:lpstr>
      <vt:lpstr>Features of romantic relationships: healthy or unhealthy?</vt:lpstr>
      <vt:lpstr>PowerPoint Presentation</vt:lpstr>
      <vt:lpstr>Case studies- healthy or unhealthy?</vt:lpstr>
      <vt:lpstr>Case study 1 </vt:lpstr>
      <vt:lpstr>Case study 2 </vt:lpstr>
      <vt:lpstr>Case study 3 </vt:lpstr>
      <vt:lpstr>Case study 4 </vt:lpstr>
      <vt:lpstr>Case study 5 </vt:lpstr>
      <vt:lpstr>Case study 6 </vt:lpstr>
      <vt:lpstr>Why might someone stay in an unhealthy romantic relationship?</vt:lpstr>
      <vt:lpstr>plenary</vt:lpstr>
      <vt:lpstr>Available help to those in an unhealthy romantic relationship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are different types of romantic relations?</dc:title>
  <dc:creator>Lucinda Keith</dc:creator>
  <cp:lastModifiedBy>Rita Del-Giudice</cp:lastModifiedBy>
  <cp:revision>38</cp:revision>
  <dcterms:created xsi:type="dcterms:W3CDTF">2021-02-25T20:15:58Z</dcterms:created>
  <dcterms:modified xsi:type="dcterms:W3CDTF">2026-03-06T13:30:27Z</dcterms:modified>
</cp:coreProperties>
</file>