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4"/>
  </p:sldMasterIdLst>
  <p:notesMasterIdLst>
    <p:notesMasterId r:id="rId27"/>
  </p:notesMasterIdLst>
  <p:sldIdLst>
    <p:sldId id="256" r:id="rId5"/>
    <p:sldId id="291" r:id="rId6"/>
    <p:sldId id="257" r:id="rId7"/>
    <p:sldId id="258" r:id="rId8"/>
    <p:sldId id="260" r:id="rId9"/>
    <p:sldId id="293" r:id="rId10"/>
    <p:sldId id="292" r:id="rId11"/>
    <p:sldId id="294" r:id="rId12"/>
    <p:sldId id="295" r:id="rId13"/>
    <p:sldId id="296" r:id="rId14"/>
    <p:sldId id="298" r:id="rId15"/>
    <p:sldId id="308" r:id="rId16"/>
    <p:sldId id="297" r:id="rId17"/>
    <p:sldId id="300" r:id="rId18"/>
    <p:sldId id="301" r:id="rId19"/>
    <p:sldId id="305" r:id="rId20"/>
    <p:sldId id="299" r:id="rId21"/>
    <p:sldId id="302" r:id="rId22"/>
    <p:sldId id="306" r:id="rId23"/>
    <p:sldId id="307" r:id="rId24"/>
    <p:sldId id="303" r:id="rId25"/>
    <p:sldId id="304"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6600"/>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A7CC8D-42B7-1697-CEAE-CEF6A16F08C2}" v="52" dt="2021-07-07T06:48:52.846"/>
  </p1510:revLst>
</p1510:revInfo>
</file>

<file path=ppt/tableStyles.xml><?xml version="1.0" encoding="utf-8"?>
<a:tblStyleLst xmlns:a="http://schemas.openxmlformats.org/drawingml/2006/main" def="{5C22544A-7EE6-4342-B048-85BDC9FD1C3A}">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53" autoAdjust="0"/>
    <p:restoredTop sz="86861" autoAdjust="0"/>
  </p:normalViewPr>
  <p:slideViewPr>
    <p:cSldViewPr snapToGrid="0">
      <p:cViewPr varScale="1">
        <p:scale>
          <a:sx n="115" d="100"/>
          <a:sy n="115" d="100"/>
        </p:scale>
        <p:origin x="43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ssim Ashraff" userId="S::ashraffc@woodford.redbridge.sch.uk::1e08f5b5-7091-45e0-a95a-19f48fe4f038" providerId="AD" clId="Web-{24A7CC8D-42B7-1697-CEAE-CEF6A16F08C2}"/>
    <pc:docChg chg="modSld">
      <pc:chgData name="Cassim Ashraff" userId="S::ashraffc@woodford.redbridge.sch.uk::1e08f5b5-7091-45e0-a95a-19f48fe4f038" providerId="AD" clId="Web-{24A7CC8D-42B7-1697-CEAE-CEF6A16F08C2}" dt="2021-07-07T06:48:50.861" v="28" actId="20577"/>
      <pc:docMkLst>
        <pc:docMk/>
      </pc:docMkLst>
      <pc:sldChg chg="modSp">
        <pc:chgData name="Cassim Ashraff" userId="S::ashraffc@woodford.redbridge.sch.uk::1e08f5b5-7091-45e0-a95a-19f48fe4f038" providerId="AD" clId="Web-{24A7CC8D-42B7-1697-CEAE-CEF6A16F08C2}" dt="2021-07-07T06:47:32.218" v="21" actId="1076"/>
        <pc:sldMkLst>
          <pc:docMk/>
          <pc:sldMk cId="2175469578" sldId="296"/>
        </pc:sldMkLst>
        <pc:spChg chg="mod">
          <ac:chgData name="Cassim Ashraff" userId="S::ashraffc@woodford.redbridge.sch.uk::1e08f5b5-7091-45e0-a95a-19f48fe4f038" providerId="AD" clId="Web-{24A7CC8D-42B7-1697-CEAE-CEF6A16F08C2}" dt="2021-07-07T06:47:32.218" v="21" actId="1076"/>
          <ac:spMkLst>
            <pc:docMk/>
            <pc:sldMk cId="2175469578" sldId="296"/>
            <ac:spMk id="4" creationId="{00000000-0000-0000-0000-000000000000}"/>
          </ac:spMkLst>
        </pc:spChg>
      </pc:sldChg>
      <pc:sldChg chg="modSp">
        <pc:chgData name="Cassim Ashraff" userId="S::ashraffc@woodford.redbridge.sch.uk::1e08f5b5-7091-45e0-a95a-19f48fe4f038" providerId="AD" clId="Web-{24A7CC8D-42B7-1697-CEAE-CEF6A16F08C2}" dt="2021-07-07T06:48:50.861" v="28" actId="20577"/>
        <pc:sldMkLst>
          <pc:docMk/>
          <pc:sldMk cId="3068932687" sldId="300"/>
        </pc:sldMkLst>
        <pc:spChg chg="mod">
          <ac:chgData name="Cassim Ashraff" userId="S::ashraffc@woodford.redbridge.sch.uk::1e08f5b5-7091-45e0-a95a-19f48fe4f038" providerId="AD" clId="Web-{24A7CC8D-42B7-1697-CEAE-CEF6A16F08C2}" dt="2021-07-07T06:48:50.861" v="28" actId="20577"/>
          <ac:spMkLst>
            <pc:docMk/>
            <pc:sldMk cId="3068932687" sldId="300"/>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1C04A2-4325-4B1D-A669-71B5A4B7CEB9}" type="datetimeFigureOut">
              <a:rPr lang="en-GB" smtClean="0"/>
              <a:t>06/07/2021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96026B-08AA-48AC-B125-5354C7189730}" type="slidenum">
              <a:rPr lang="en-GB" smtClean="0"/>
              <a:t>‹#›</a:t>
            </a:fld>
            <a:endParaRPr lang="en-GB"/>
          </a:p>
        </p:txBody>
      </p:sp>
    </p:spTree>
    <p:extLst>
      <p:ext uri="{BB962C8B-B14F-4D97-AF65-F5344CB8AC3E}">
        <p14:creationId xmlns:p14="http://schemas.microsoft.com/office/powerpoint/2010/main" val="38488922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a:p>
        </p:txBody>
      </p:sp>
    </p:spTree>
    <p:extLst>
      <p:ext uri="{BB962C8B-B14F-4D97-AF65-F5344CB8AC3E}">
        <p14:creationId xmlns:p14="http://schemas.microsoft.com/office/powerpoint/2010/main" val="22107596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dirty="0">
                <a:effectLst/>
              </a:rPr>
              <a:t>Negotiate or revisit ground rules for the lesson. </a:t>
            </a:r>
            <a:r>
              <a:rPr lang="en-GB" b="0" baseline="0" dirty="0"/>
              <a:t>Use this slide to display your class agreement / ground rules lessons.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3366370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a:t>
            </a:r>
          </a:p>
          <a:p>
            <a:r>
              <a:rPr lang="en-US" dirty="0"/>
              <a:t>Class discuss on students views</a:t>
            </a:r>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6</a:t>
            </a:fld>
            <a:endParaRPr lang="en-GB"/>
          </a:p>
        </p:txBody>
      </p:sp>
    </p:spTree>
    <p:extLst>
      <p:ext uri="{BB962C8B-B14F-4D97-AF65-F5344CB8AC3E}">
        <p14:creationId xmlns:p14="http://schemas.microsoft.com/office/powerpoint/2010/main" val="20649354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 notes</a:t>
            </a:r>
          </a:p>
          <a:p>
            <a:r>
              <a:rPr lang="en-US" dirty="0"/>
              <a:t>Class</a:t>
            </a:r>
            <a:r>
              <a:rPr lang="en-US" baseline="0" dirty="0"/>
              <a:t> discussion: To think about the reason why people have sex. [5mins]</a:t>
            </a:r>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7</a:t>
            </a:fld>
            <a:endParaRPr lang="en-GB"/>
          </a:p>
        </p:txBody>
      </p:sp>
    </p:spTree>
    <p:extLst>
      <p:ext uri="{BB962C8B-B14F-4D97-AF65-F5344CB8AC3E}">
        <p14:creationId xmlns:p14="http://schemas.microsoft.com/office/powerpoint/2010/main" val="3696990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Teachers Note</a:t>
            </a:r>
          </a:p>
          <a:p>
            <a:r>
              <a:rPr lang="en-US" dirty="0"/>
              <a:t>Class discussion</a:t>
            </a:r>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13</a:t>
            </a:fld>
            <a:endParaRPr lang="en-GB"/>
          </a:p>
        </p:txBody>
      </p:sp>
    </p:spTree>
    <p:extLst>
      <p:ext uri="{BB962C8B-B14F-4D97-AF65-F5344CB8AC3E}">
        <p14:creationId xmlns:p14="http://schemas.microsoft.com/office/powerpoint/2010/main" val="693420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Teachers Note</a:t>
            </a:r>
          </a:p>
          <a:p>
            <a:r>
              <a:rPr lang="en-US" dirty="0"/>
              <a:t>Class discussion</a:t>
            </a:r>
            <a:endParaRPr lang="en-GB" dirty="0"/>
          </a:p>
          <a:p>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14</a:t>
            </a:fld>
            <a:endParaRPr lang="en-GB"/>
          </a:p>
        </p:txBody>
      </p:sp>
    </p:spTree>
    <p:extLst>
      <p:ext uri="{BB962C8B-B14F-4D97-AF65-F5344CB8AC3E}">
        <p14:creationId xmlns:p14="http://schemas.microsoft.com/office/powerpoint/2010/main" val="26110489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Teachers Note</a:t>
            </a:r>
          </a:p>
          <a:p>
            <a:r>
              <a:rPr lang="en-US" dirty="0"/>
              <a:t>Class discussion</a:t>
            </a:r>
            <a:endParaRPr lang="en-GB" dirty="0"/>
          </a:p>
          <a:p>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15</a:t>
            </a:fld>
            <a:endParaRPr lang="en-GB"/>
          </a:p>
        </p:txBody>
      </p:sp>
    </p:spTree>
    <p:extLst>
      <p:ext uri="{BB962C8B-B14F-4D97-AF65-F5344CB8AC3E}">
        <p14:creationId xmlns:p14="http://schemas.microsoft.com/office/powerpoint/2010/main" val="17581215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https://www.youtube.com/watch?v=V5DecVLCJwY</a:t>
            </a:r>
          </a:p>
        </p:txBody>
      </p:sp>
      <p:sp>
        <p:nvSpPr>
          <p:cNvPr id="4" name="Slide Number Placeholder 3"/>
          <p:cNvSpPr>
            <a:spLocks noGrp="1"/>
          </p:cNvSpPr>
          <p:nvPr>
            <p:ph type="sldNum" sz="quarter" idx="10"/>
          </p:nvPr>
        </p:nvSpPr>
        <p:spPr/>
        <p:txBody>
          <a:bodyPr/>
          <a:lstStyle/>
          <a:p>
            <a:fld id="{6396026B-08AA-48AC-B125-5354C7189730}" type="slidenum">
              <a:rPr lang="en-GB" smtClean="0"/>
              <a:t>18</a:t>
            </a:fld>
            <a:endParaRPr lang="en-GB"/>
          </a:p>
        </p:txBody>
      </p:sp>
    </p:spTree>
    <p:extLst>
      <p:ext uri="{BB962C8B-B14F-4D97-AF65-F5344CB8AC3E}">
        <p14:creationId xmlns:p14="http://schemas.microsoft.com/office/powerpoint/2010/main" val="2202570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Teacher</a:t>
            </a:r>
            <a:r>
              <a:rPr lang="en-US" b="1" baseline="0" dirty="0"/>
              <a:t> Notes</a:t>
            </a:r>
          </a:p>
          <a:p>
            <a:r>
              <a:rPr lang="en-GB" dirty="0"/>
              <a:t>Ask a few students to explain what each clause (section of the sentence) means in their own words. </a:t>
            </a:r>
          </a:p>
          <a:p>
            <a:endParaRPr lang="en-GB" dirty="0"/>
          </a:p>
          <a:p>
            <a:r>
              <a:rPr lang="en-GB" dirty="0"/>
              <a:t>Explain that sex without consent is rape, even if a couple are in a relationship or married. </a:t>
            </a:r>
          </a:p>
          <a:p>
            <a:endParaRPr lang="en-GB" dirty="0"/>
          </a:p>
          <a:p>
            <a:r>
              <a:rPr lang="en-GB" dirty="0"/>
              <a:t>Also point out that the legal age of consent in the UK is 16 which means that - by law - someone under the age of 16 cannot give their consent to sex, even if they want to. </a:t>
            </a:r>
          </a:p>
        </p:txBody>
      </p:sp>
      <p:sp>
        <p:nvSpPr>
          <p:cNvPr id="4" name="Slide Number Placeholder 3"/>
          <p:cNvSpPr>
            <a:spLocks noGrp="1"/>
          </p:cNvSpPr>
          <p:nvPr>
            <p:ph type="sldNum" sz="quarter" idx="10"/>
          </p:nvPr>
        </p:nvSpPr>
        <p:spPr/>
        <p:txBody>
          <a:bodyPr/>
          <a:lstStyle/>
          <a:p>
            <a:fld id="{6396026B-08AA-48AC-B125-5354C7189730}" type="slidenum">
              <a:rPr lang="en-GB" smtClean="0"/>
              <a:t>19</a:t>
            </a:fld>
            <a:endParaRPr lang="en-GB"/>
          </a:p>
        </p:txBody>
      </p:sp>
    </p:spTree>
    <p:extLst>
      <p:ext uri="{BB962C8B-B14F-4D97-AF65-F5344CB8AC3E}">
        <p14:creationId xmlns:p14="http://schemas.microsoft.com/office/powerpoint/2010/main" val="6200985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a:t>
            </a:r>
          </a:p>
          <a:p>
            <a:r>
              <a:rPr lang="en-GB" dirty="0"/>
              <a:t>Hand out the Consent</a:t>
            </a:r>
            <a:r>
              <a:rPr lang="en-GB" baseline="0" dirty="0"/>
              <a:t> S</a:t>
            </a:r>
            <a:r>
              <a:rPr lang="en-GB" dirty="0"/>
              <a:t>heets (Worksheet 1) and give your students a few minutes to read through the scenarios. </a:t>
            </a:r>
          </a:p>
          <a:p>
            <a:endParaRPr lang="en-GB" dirty="0"/>
          </a:p>
          <a:p>
            <a:r>
              <a:rPr lang="en-GB" dirty="0"/>
              <a:t>They should decide whether consent has been given in each case.  They can either do this in pairs or small groups. 10mins </a:t>
            </a:r>
          </a:p>
          <a:p>
            <a:endParaRPr lang="en-GB" dirty="0"/>
          </a:p>
          <a:p>
            <a:r>
              <a:rPr lang="en-GB" dirty="0"/>
              <a:t>When the class has finished reading through the scenarios, spend some time discussing each one, and make sure that they understand that consent is only clear in the scenario starring Andy &amp; Jo. </a:t>
            </a:r>
          </a:p>
          <a:p>
            <a:endParaRPr lang="en-US" dirty="0"/>
          </a:p>
          <a:p>
            <a:r>
              <a:rPr lang="en-GB" dirty="0"/>
              <a:t>The fact that Andy says, “</a:t>
            </a:r>
            <a:r>
              <a:rPr lang="en-GB" dirty="0" err="1"/>
              <a:t>Gerroff</a:t>
            </a:r>
            <a:r>
              <a:rPr lang="en-GB" dirty="0"/>
              <a:t>!” to Jo, even though he is clearly only messing about, could lead to further discussion: people have tried to excuse rape by saying, “No doesn’t really mean no” – that the other person wanted to have sex and was just “playing hard to get”. How would someone tell the difference between</a:t>
            </a:r>
            <a:r>
              <a:rPr lang="en-GB" baseline="0" dirty="0"/>
              <a:t> </a:t>
            </a:r>
            <a:r>
              <a:rPr lang="en-GB" dirty="0"/>
              <a:t>“</a:t>
            </a:r>
            <a:r>
              <a:rPr lang="en-GB" dirty="0" err="1"/>
              <a:t>Gerroff</a:t>
            </a:r>
            <a:r>
              <a:rPr lang="en-GB" dirty="0"/>
              <a:t>” and a real “No”? </a:t>
            </a:r>
          </a:p>
          <a:p>
            <a:endParaRPr lang="en-US" dirty="0"/>
          </a:p>
          <a:p>
            <a:r>
              <a:rPr lang="en-GB" dirty="0"/>
              <a:t>Point the class to Lucas and Kim – where “yes doesn’t mean yes” and her body language is a clear indicator of how someone is actually feeling. </a:t>
            </a:r>
          </a:p>
        </p:txBody>
      </p:sp>
      <p:sp>
        <p:nvSpPr>
          <p:cNvPr id="4" name="Slide Number Placeholder 3"/>
          <p:cNvSpPr>
            <a:spLocks noGrp="1"/>
          </p:cNvSpPr>
          <p:nvPr>
            <p:ph type="sldNum" sz="quarter" idx="10"/>
          </p:nvPr>
        </p:nvSpPr>
        <p:spPr/>
        <p:txBody>
          <a:bodyPr/>
          <a:lstStyle/>
          <a:p>
            <a:fld id="{6396026B-08AA-48AC-B125-5354C7189730}" type="slidenum">
              <a:rPr lang="en-GB" smtClean="0"/>
              <a:t>20</a:t>
            </a:fld>
            <a:endParaRPr lang="en-GB"/>
          </a:p>
        </p:txBody>
      </p:sp>
    </p:spTree>
    <p:extLst>
      <p:ext uri="{BB962C8B-B14F-4D97-AF65-F5344CB8AC3E}">
        <p14:creationId xmlns:p14="http://schemas.microsoft.com/office/powerpoint/2010/main" val="926604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21</a:t>
            </a:fld>
            <a:endParaRPr lang="en-GB"/>
          </a:p>
        </p:txBody>
      </p:sp>
    </p:spTree>
    <p:extLst>
      <p:ext uri="{BB962C8B-B14F-4D97-AF65-F5344CB8AC3E}">
        <p14:creationId xmlns:p14="http://schemas.microsoft.com/office/powerpoint/2010/main" val="42516537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Signposting support (5mins)</a:t>
            </a:r>
          </a:p>
          <a:p>
            <a:r>
              <a:rPr lang="en-GB" sz="1200" kern="1200" dirty="0">
                <a:solidFill>
                  <a:schemeClr val="tx1"/>
                </a:solidFill>
                <a:effectLst/>
                <a:latin typeface="+mn-lt"/>
                <a:ea typeface="+mn-ea"/>
                <a:cs typeface="+mn-cs"/>
              </a:rPr>
              <a:t>Ensure that students know where they can seek help and further advice both now and in the future, in relation to planned/unplanned pregnancy.  </a:t>
            </a:r>
          </a:p>
          <a:p>
            <a:endParaRPr lang="en-US" sz="1200" kern="1200" dirty="0">
              <a:solidFill>
                <a:schemeClr val="tx1"/>
              </a:solidFill>
              <a:effectLst/>
              <a:latin typeface="+mn-lt"/>
              <a:ea typeface="+mn-ea"/>
              <a:cs typeface="+mn-cs"/>
            </a:endParaRPr>
          </a:p>
          <a:p>
            <a:r>
              <a:rPr lang="en-GB" dirty="0"/>
              <a:t>Tell the class that if they have any personal problems they would like to talk about, you have a list of useful websites of, and phone numbers for, organisations who offer confidential advice.</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6396026B-08AA-48AC-B125-5354C7189730}" type="slidenum">
              <a:rPr lang="en-GB" smtClean="0"/>
              <a:t>22</a:t>
            </a:fld>
            <a:endParaRPr lang="en-GB"/>
          </a:p>
        </p:txBody>
      </p:sp>
    </p:spTree>
    <p:extLst>
      <p:ext uri="{BB962C8B-B14F-4D97-AF65-F5344CB8AC3E}">
        <p14:creationId xmlns:p14="http://schemas.microsoft.com/office/powerpoint/2010/main" val="16772636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6E6A85B-64EC-4BDF-8FD4-756FBC40F7C1}" type="datetimeFigureOut">
              <a:rPr lang="en-GB" smtClean="0"/>
              <a:t>06/07/2021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168CA7-8709-4333-949F-B68652586D6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012687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E6A85B-64EC-4BDF-8FD4-756FBC40F7C1}" type="datetimeFigureOut">
              <a:rPr lang="en-GB" smtClean="0"/>
              <a:t>06/07/2021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3339395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6E6A85B-64EC-4BDF-8FD4-756FBC40F7C1}" type="datetimeFigureOut">
              <a:rPr lang="en-GB" smtClean="0"/>
              <a:t>06/07/2021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168CA7-8709-4333-949F-B68652586D6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9938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6E6A85B-64EC-4BDF-8FD4-756FBC40F7C1}" type="datetimeFigureOut">
              <a:rPr lang="en-GB" smtClean="0"/>
              <a:t>06/07/2021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4193859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E6A85B-64EC-4BDF-8FD4-756FBC40F7C1}" type="datetimeFigureOut">
              <a:rPr lang="en-GB" smtClean="0"/>
              <a:t>06/07/2021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23450332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6E6A85B-64EC-4BDF-8FD4-756FBC40F7C1}" type="datetimeFigureOut">
              <a:rPr lang="en-GB" smtClean="0"/>
              <a:t>06/07/2021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3563488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6E6A85B-64EC-4BDF-8FD4-756FBC40F7C1}" type="datetimeFigureOut">
              <a:rPr lang="en-GB" smtClean="0"/>
              <a:t>06/07/2021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3452917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6E6A85B-64EC-4BDF-8FD4-756FBC40F7C1}" type="datetimeFigureOut">
              <a:rPr lang="en-GB" smtClean="0"/>
              <a:t>06/07/2021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6168CA7-8709-4333-949F-B68652586D60}" type="slidenum">
              <a:rPr lang="en-GB" smtClean="0"/>
              <a:t>‹#›</a:t>
            </a:fld>
            <a:endParaRPr lang="en-GB"/>
          </a:p>
        </p:txBody>
      </p:sp>
    </p:spTree>
    <p:extLst>
      <p:ext uri="{BB962C8B-B14F-4D97-AF65-F5344CB8AC3E}">
        <p14:creationId xmlns:p14="http://schemas.microsoft.com/office/powerpoint/2010/main" val="3358938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06E6A85B-64EC-4BDF-8FD4-756FBC40F7C1}" type="datetimeFigureOut">
              <a:rPr lang="en-GB" smtClean="0"/>
              <a:t>06/07/2021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19626289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E6A85B-64EC-4BDF-8FD4-756FBC40F7C1}" type="datetimeFigureOut">
              <a:rPr lang="en-GB" smtClean="0"/>
              <a:t>06/07/2021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41236019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6E6A85B-64EC-4BDF-8FD4-756FBC40F7C1}" type="datetimeFigureOut">
              <a:rPr lang="en-GB" smtClean="0"/>
              <a:t>06/07/2021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168CA7-8709-4333-949F-B68652586D60}" type="slidenum">
              <a:rPr lang="en-GB" smtClean="0"/>
              <a:t>‹#›</a:t>
            </a:fld>
            <a:endParaRPr lang="en-GB"/>
          </a:p>
        </p:txBody>
      </p:sp>
    </p:spTree>
    <p:extLst>
      <p:ext uri="{BB962C8B-B14F-4D97-AF65-F5344CB8AC3E}">
        <p14:creationId xmlns:p14="http://schemas.microsoft.com/office/powerpoint/2010/main" val="41871131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1942821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6E6A85B-64EC-4BDF-8FD4-756FBC40F7C1}" type="datetimeFigureOut">
              <a:rPr lang="en-GB" smtClean="0"/>
              <a:t>06/07/2021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6168CA7-8709-4333-949F-B68652586D60}"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1324226"/>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Lst>
  <p:txStyles>
    <p:titleStyle>
      <a:lvl1pPr algn="l" defTabSz="914400" rtl="0" eaLnBrk="1" latinLnBrk="0" hangingPunct="1">
        <a:lnSpc>
          <a:spcPct val="85000"/>
        </a:lnSpc>
        <a:spcBef>
          <a:spcPct val="0"/>
        </a:spcBef>
        <a:buNone/>
        <a:defRPr sz="4800" b="1" kern="1200" spc="-50" baseline="0">
          <a:solidFill>
            <a:schemeClr val="accent2">
              <a:lumMod val="75000"/>
            </a:schemeClr>
          </a:solidFill>
          <a:latin typeface="Century Gothic" panose="020B0502020202020204" pitchFamily="34" charset="0"/>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Century Gothic" panose="020B0502020202020204" pitchFamily="34" charset="0"/>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Century Gothic" panose="020B0502020202020204" pitchFamily="34" charset="0"/>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entury Gothic" panose="020B0502020202020204" pitchFamily="34" charset="0"/>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entury Gothic" panose="020B0502020202020204" pitchFamily="34" charset="0"/>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Century Gothic" panose="020B0502020202020204" pitchFamily="34" charset="0"/>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V5DecVLCJwY"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www.thinkuknow.co.uk/"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www.nspcc.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Sexual Pressure</a:t>
            </a:r>
            <a:endParaRPr lang="en-GB" dirty="0"/>
          </a:p>
        </p:txBody>
      </p:sp>
      <p:sp>
        <p:nvSpPr>
          <p:cNvPr id="3" name="Subtitle 2"/>
          <p:cNvSpPr>
            <a:spLocks noGrp="1"/>
          </p:cNvSpPr>
          <p:nvPr>
            <p:ph type="subTitle" idx="1"/>
          </p:nvPr>
        </p:nvSpPr>
        <p:spPr/>
        <p:txBody>
          <a:bodyPr/>
          <a:lstStyle/>
          <a:p>
            <a:r>
              <a:rPr lang="en-US" dirty="0">
                <a:latin typeface="Century Gothic" panose="020B0502020202020204" pitchFamily="34" charset="0"/>
              </a:rPr>
              <a:t>Year 11 - PSHCE</a:t>
            </a:r>
            <a:endParaRPr lang="en-GB" dirty="0">
              <a:latin typeface="Century Gothic" panose="020B0502020202020204" pitchFamily="34" charset="0"/>
            </a:endParaRPr>
          </a:p>
        </p:txBody>
      </p:sp>
    </p:spTree>
    <p:custDataLst>
      <p:tags r:id="rId1"/>
    </p:custDataLst>
    <p:extLst>
      <p:ext uri="{BB962C8B-B14F-4D97-AF65-F5344CB8AC3E}">
        <p14:creationId xmlns:p14="http://schemas.microsoft.com/office/powerpoint/2010/main" val="23930972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2</a:t>
            </a:fld>
            <a:endParaRPr lang="en-GB" dirty="0"/>
          </a:p>
        </p:txBody>
      </p:sp>
      <p:graphicFrame>
        <p:nvGraphicFramePr>
          <p:cNvPr id="11" name="Table 10"/>
          <p:cNvGraphicFramePr>
            <a:graphicFrameLocks noGrp="1"/>
          </p:cNvGraphicFramePr>
          <p:nvPr>
            <p:extLst>
              <p:ext uri="{D42A27DB-BD31-4B8C-83A1-F6EECF244321}">
                <p14:modId xmlns:p14="http://schemas.microsoft.com/office/powerpoint/2010/main" val="824857400"/>
              </p:ext>
            </p:extLst>
          </p:nvPr>
        </p:nvGraphicFramePr>
        <p:xfrm>
          <a:off x="235527" y="190757"/>
          <a:ext cx="11620500" cy="5975150"/>
        </p:xfrm>
        <a:graphic>
          <a:graphicData uri="http://schemas.openxmlformats.org/drawingml/2006/table">
            <a:tbl>
              <a:tblPr firstRow="1" bandRow="1">
                <a:tableStyleId>{5940675A-B579-460E-94D1-54222C63F5DA}</a:tableStyleId>
              </a:tblPr>
              <a:tblGrid>
                <a:gridCol w="1828800">
                  <a:extLst>
                    <a:ext uri="{9D8B030D-6E8A-4147-A177-3AD203B41FA5}">
                      <a16:colId xmlns:a16="http://schemas.microsoft.com/office/drawing/2014/main" val="4041274174"/>
                    </a:ext>
                  </a:extLst>
                </a:gridCol>
                <a:gridCol w="8440295">
                  <a:extLst>
                    <a:ext uri="{9D8B030D-6E8A-4147-A177-3AD203B41FA5}">
                      <a16:colId xmlns:a16="http://schemas.microsoft.com/office/drawing/2014/main" val="2234187062"/>
                    </a:ext>
                  </a:extLst>
                </a:gridCol>
                <a:gridCol w="1351405">
                  <a:extLst>
                    <a:ext uri="{9D8B030D-6E8A-4147-A177-3AD203B41FA5}">
                      <a16:colId xmlns:a16="http://schemas.microsoft.com/office/drawing/2014/main" val="3063766827"/>
                    </a:ext>
                  </a:extLst>
                </a:gridCol>
              </a:tblGrid>
              <a:tr h="332382">
                <a:tc>
                  <a:txBody>
                    <a:bodyPr/>
                    <a:lstStyle/>
                    <a:p>
                      <a:pPr algn="ctr"/>
                      <a:r>
                        <a:rPr lang="en-GB" sz="2000" dirty="0">
                          <a:latin typeface="Century Gothic" panose="020B0502020202020204" pitchFamily="34" charset="0"/>
                        </a:rPr>
                        <a:t>Activity</a:t>
                      </a:r>
                    </a:p>
                  </a:txBody>
                  <a:tcPr>
                    <a:solidFill>
                      <a:schemeClr val="bg1">
                        <a:lumMod val="95000"/>
                      </a:schemeClr>
                    </a:solidFill>
                  </a:tcPr>
                </a:tc>
                <a:tc>
                  <a:txBody>
                    <a:bodyPr/>
                    <a:lstStyle/>
                    <a:p>
                      <a:pPr algn="ctr"/>
                      <a:r>
                        <a:rPr lang="en-GB" sz="2000" dirty="0">
                          <a:latin typeface="Century Gothic" panose="020B0502020202020204" pitchFamily="34" charset="0"/>
                        </a:rPr>
                        <a:t>Description</a:t>
                      </a:r>
                    </a:p>
                  </a:txBody>
                  <a:tcPr>
                    <a:solidFill>
                      <a:schemeClr val="bg1">
                        <a:lumMod val="95000"/>
                      </a:schemeClr>
                    </a:solidFill>
                  </a:tcPr>
                </a:tc>
                <a:tc>
                  <a:txBody>
                    <a:bodyPr/>
                    <a:lstStyle/>
                    <a:p>
                      <a:pPr algn="ctr"/>
                      <a:r>
                        <a:rPr lang="en-GB" sz="2000" dirty="0">
                          <a:latin typeface="Century Gothic" panose="020B0502020202020204" pitchFamily="34" charset="0"/>
                        </a:rPr>
                        <a:t>Timing</a:t>
                      </a:r>
                    </a:p>
                  </a:txBody>
                  <a:tcPr>
                    <a:solidFill>
                      <a:schemeClr val="bg1">
                        <a:lumMod val="95000"/>
                      </a:schemeClr>
                    </a:solidFill>
                  </a:tcPr>
                </a:tc>
                <a:extLst>
                  <a:ext uri="{0D108BD9-81ED-4DB2-BD59-A6C34878D82A}">
                    <a16:rowId xmlns:a16="http://schemas.microsoft.com/office/drawing/2014/main" val="128198059"/>
                  </a:ext>
                </a:extLst>
              </a:tr>
              <a:tr h="471609">
                <a:tc>
                  <a:txBody>
                    <a:bodyPr/>
                    <a:lstStyle/>
                    <a:p>
                      <a:pPr marL="342900" indent="-342900">
                        <a:buAutoNum type="arabicPeriod"/>
                      </a:pPr>
                      <a:r>
                        <a:rPr lang="en-GB" sz="1400" dirty="0">
                          <a:latin typeface="Century Gothic" panose="020B0502020202020204" pitchFamily="34" charset="0"/>
                        </a:rPr>
                        <a:t>Introduction</a:t>
                      </a:r>
                    </a:p>
                  </a:txBody>
                  <a:tcPr anchor="ctr">
                    <a:solidFill>
                      <a:schemeClr val="bg1">
                        <a:lumMod val="95000"/>
                      </a:schemeClr>
                    </a:solidFill>
                  </a:tcPr>
                </a:tc>
                <a:tc>
                  <a:txBody>
                    <a:bodyPr/>
                    <a:lstStyle/>
                    <a:p>
                      <a:pPr>
                        <a:lnSpc>
                          <a:spcPts val="2600"/>
                        </a:lnSpc>
                        <a:spcAft>
                          <a:spcPts val="600"/>
                        </a:spcAft>
                      </a:pPr>
                      <a:r>
                        <a:rPr lang="en-GB" sz="1400" dirty="0">
                          <a:effectLst/>
                          <a:latin typeface="Century Gothic" panose="020B0502020202020204" pitchFamily="34" charset="0"/>
                          <a:ea typeface="Lato" panose="020B0604020202020204" charset="0"/>
                          <a:cs typeface="Lato" panose="020B0604020202020204" charset="0"/>
                        </a:rPr>
                        <a:t>Introduce learning objectives and outcomes and reinforce ground rules.</a:t>
                      </a:r>
                    </a:p>
                  </a:txBody>
                  <a:tcPr anchor="ctr">
                    <a:solidFill>
                      <a:schemeClr val="bg1"/>
                    </a:solidFill>
                  </a:tcPr>
                </a:tc>
                <a:tc>
                  <a:txBody>
                    <a:bodyPr/>
                    <a:lstStyle/>
                    <a:p>
                      <a:pPr algn="ctr"/>
                      <a:r>
                        <a:rPr lang="en-GB" sz="1200" dirty="0">
                          <a:latin typeface="Century Gothic" panose="020B0502020202020204"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474858058"/>
                  </a:ext>
                </a:extLst>
              </a:tr>
              <a:tr h="1149766">
                <a:tc>
                  <a:txBody>
                    <a:bodyPr/>
                    <a:lstStyle/>
                    <a:p>
                      <a:r>
                        <a:rPr lang="en-US" sz="1400" dirty="0">
                          <a:latin typeface="Century Gothic" panose="020B0502020202020204" pitchFamily="34" charset="0"/>
                        </a:rPr>
                        <a:t>2.  Faith</a:t>
                      </a:r>
                      <a:r>
                        <a:rPr lang="en-US" sz="1400" baseline="0" dirty="0">
                          <a:latin typeface="Century Gothic" panose="020B0502020202020204" pitchFamily="34" charset="0"/>
                        </a:rPr>
                        <a:t> View </a:t>
                      </a:r>
                      <a:endParaRPr lang="en-GB" sz="1400" dirty="0">
                        <a:latin typeface="Century Gothic" panose="020B0502020202020204" pitchFamily="34" charset="0"/>
                      </a:endParaRPr>
                    </a:p>
                  </a:txBody>
                  <a:tcPr anchor="ctr">
                    <a:solidFill>
                      <a:schemeClr val="bg1">
                        <a:lumMod val="95000"/>
                      </a:schemeClr>
                    </a:solidFill>
                  </a:tcPr>
                </a:tc>
                <a:tc>
                  <a:txBody>
                    <a:bodyPr/>
                    <a:lstStyle/>
                    <a:p>
                      <a:pPr marL="0" marR="0" lvl="0" indent="0" algn="l" defTabSz="914400" rtl="0" eaLnBrk="1" fontAlgn="auto" latinLnBrk="0" hangingPunct="1">
                        <a:lnSpc>
                          <a:spcPts val="2600"/>
                        </a:lnSpc>
                        <a:spcBef>
                          <a:spcPts val="0"/>
                        </a:spcBef>
                        <a:spcAft>
                          <a:spcPts val="600"/>
                        </a:spcAft>
                        <a:buClrTx/>
                        <a:buSzTx/>
                        <a:buFontTx/>
                        <a:buNone/>
                        <a:tabLst/>
                        <a:defRPr/>
                      </a:pPr>
                      <a:r>
                        <a:rPr lang="en-US" sz="1400" dirty="0">
                          <a:effectLst/>
                          <a:latin typeface="Century Gothic" panose="020B0502020202020204" pitchFamily="34" charset="0"/>
                          <a:ea typeface="Lato" panose="020B0604020202020204" charset="0"/>
                          <a:cs typeface="Lato" panose="020B0604020202020204" charset="0"/>
                        </a:rPr>
                        <a:t>Discussing views on </a:t>
                      </a:r>
                      <a:r>
                        <a:rPr lang="en-US" sz="1400" baseline="0" dirty="0">
                          <a:effectLst/>
                          <a:latin typeface="Century Gothic" panose="020B0502020202020204" pitchFamily="34" charset="0"/>
                          <a:ea typeface="Lato" panose="020B0604020202020204" charset="0"/>
                          <a:cs typeface="Lato" panose="020B0604020202020204" charset="0"/>
                        </a:rPr>
                        <a:t> why do people have sex? </a:t>
                      </a:r>
                    </a:p>
                    <a:p>
                      <a:pPr marL="0" marR="0" lvl="0" indent="0" algn="l" defTabSz="914400" rtl="0" eaLnBrk="1" fontAlgn="auto" latinLnBrk="0" hangingPunct="1">
                        <a:lnSpc>
                          <a:spcPts val="2600"/>
                        </a:lnSpc>
                        <a:spcBef>
                          <a:spcPts val="0"/>
                        </a:spcBef>
                        <a:spcAft>
                          <a:spcPts val="600"/>
                        </a:spcAft>
                        <a:buClrTx/>
                        <a:buSzTx/>
                        <a:buFontTx/>
                        <a:buNone/>
                        <a:tabLst/>
                        <a:defRPr/>
                      </a:pPr>
                      <a:r>
                        <a:rPr lang="en-US" sz="1400" baseline="0" dirty="0">
                          <a:effectLst/>
                          <a:latin typeface="Century Gothic" panose="020B0502020202020204" pitchFamily="34" charset="0"/>
                          <a:ea typeface="Lato" panose="020B0604020202020204" charset="0"/>
                          <a:cs typeface="Lato" panose="020B0604020202020204" charset="0"/>
                        </a:rPr>
                        <a:t>Looking at the faith perspective</a:t>
                      </a:r>
                    </a:p>
                    <a:p>
                      <a:pPr marL="0" marR="0" lvl="0" indent="0" algn="l" defTabSz="914400" rtl="0" eaLnBrk="1" fontAlgn="auto" latinLnBrk="0" hangingPunct="1">
                        <a:lnSpc>
                          <a:spcPts val="2600"/>
                        </a:lnSpc>
                        <a:spcBef>
                          <a:spcPts val="0"/>
                        </a:spcBef>
                        <a:spcAft>
                          <a:spcPts val="600"/>
                        </a:spcAft>
                        <a:buClrTx/>
                        <a:buSzTx/>
                        <a:buFontTx/>
                        <a:buNone/>
                        <a:tabLst/>
                        <a:defRPr/>
                      </a:pPr>
                      <a:r>
                        <a:rPr lang="en-US" sz="1400" baseline="0" dirty="0">
                          <a:effectLst/>
                          <a:latin typeface="Century Gothic" panose="020B0502020202020204" pitchFamily="34" charset="0"/>
                          <a:ea typeface="Lato" panose="020B0604020202020204" charset="0"/>
                          <a:cs typeface="Lato" panose="020B0604020202020204" charset="0"/>
                        </a:rPr>
                        <a:t>When do you know if you are ready or not to have sex?</a:t>
                      </a:r>
                      <a:endParaRPr lang="en-GB" sz="1400" dirty="0">
                        <a:effectLst/>
                        <a:latin typeface="Century Gothic" panose="020B0502020202020204" pitchFamily="34" charset="0"/>
                        <a:ea typeface="Lato" panose="020B0604020202020204" charset="0"/>
                        <a:cs typeface="Lato" panose="020B0604020202020204" charset="0"/>
                      </a:endParaRPr>
                    </a:p>
                  </a:txBody>
                  <a:tcPr anchor="ctr">
                    <a:solidFill>
                      <a:schemeClr val="bg1"/>
                    </a:solidFill>
                  </a:tcPr>
                </a:tc>
                <a:tc>
                  <a:txBody>
                    <a:bodyPr/>
                    <a:lstStyle/>
                    <a:p>
                      <a:pPr algn="ctr"/>
                      <a:r>
                        <a:rPr lang="en-GB" sz="1200" dirty="0">
                          <a:latin typeface="Century Gothic" panose="020B0502020202020204" pitchFamily="34" charset="0"/>
                          <a:ea typeface="Lato" panose="020F0502020204030203" pitchFamily="34" charset="0"/>
                          <a:cs typeface="Lato" panose="020F0502020204030203" pitchFamily="34" charset="0"/>
                        </a:rPr>
                        <a:t>10 MINS</a:t>
                      </a:r>
                    </a:p>
                    <a:p>
                      <a:pPr algn="ctr"/>
                      <a:endParaRPr lang="en-US" sz="1200" dirty="0">
                        <a:latin typeface="Century Gothic" panose="020B0502020202020204"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346566372"/>
                  </a:ext>
                </a:extLst>
              </a:tr>
              <a:tr h="1149766">
                <a:tc>
                  <a:txBody>
                    <a:bodyPr/>
                    <a:lstStyle/>
                    <a:p>
                      <a:r>
                        <a:rPr lang="en-US" sz="1400" dirty="0">
                          <a:latin typeface="Century Gothic" panose="020B0502020202020204" pitchFamily="34" charset="0"/>
                        </a:rPr>
                        <a:t>3. Scenarios – What advice?</a:t>
                      </a:r>
                      <a:endParaRPr lang="en-GB" sz="1400" dirty="0">
                        <a:latin typeface="Century Gothic" panose="020B0502020202020204" pitchFamily="34" charset="0"/>
                      </a:endParaRPr>
                    </a:p>
                  </a:txBody>
                  <a:tcPr anchor="ctr">
                    <a:solidFill>
                      <a:schemeClr val="bg1">
                        <a:lumMod val="95000"/>
                      </a:schemeClr>
                    </a:solidFill>
                  </a:tcPr>
                </a:tc>
                <a:tc>
                  <a:txBody>
                    <a:bodyPr/>
                    <a:lstStyle/>
                    <a:p>
                      <a:pPr>
                        <a:lnSpc>
                          <a:spcPts val="2600"/>
                        </a:lnSpc>
                        <a:spcAft>
                          <a:spcPts val="600"/>
                        </a:spcAft>
                      </a:pPr>
                      <a:r>
                        <a:rPr lang="en-US" sz="1400" b="0" dirty="0">
                          <a:effectLst/>
                          <a:latin typeface="Century Gothic" panose="020B0502020202020204" pitchFamily="34" charset="0"/>
                          <a:ea typeface="Lato" panose="020B0604020202020204" charset="0"/>
                          <a:cs typeface="Lato" panose="020B0604020202020204" charset="0"/>
                        </a:rPr>
                        <a:t>Working in small groups of 3, read through the scenarios and complete the question.</a:t>
                      </a:r>
                    </a:p>
                    <a:p>
                      <a:pPr>
                        <a:lnSpc>
                          <a:spcPts val="2600"/>
                        </a:lnSpc>
                        <a:spcAft>
                          <a:spcPts val="600"/>
                        </a:spcAft>
                      </a:pPr>
                      <a:r>
                        <a:rPr lang="en-US" sz="1400" b="0" dirty="0">
                          <a:effectLst/>
                          <a:latin typeface="Century Gothic" panose="020B0502020202020204" pitchFamily="34" charset="0"/>
                          <a:ea typeface="Lato" panose="020B0604020202020204" charset="0"/>
                          <a:cs typeface="Lato" panose="020B0604020202020204" charset="0"/>
                        </a:rPr>
                        <a:t>Students feedback to the class and teacher engages in class discussion</a:t>
                      </a:r>
                    </a:p>
                    <a:p>
                      <a:pPr>
                        <a:lnSpc>
                          <a:spcPts val="2600"/>
                        </a:lnSpc>
                        <a:spcAft>
                          <a:spcPts val="600"/>
                        </a:spcAft>
                      </a:pPr>
                      <a:r>
                        <a:rPr lang="en-GB" sz="1400" b="0" dirty="0">
                          <a:effectLst/>
                          <a:latin typeface="Century Gothic" panose="020B0502020202020204" pitchFamily="34" charset="0"/>
                          <a:ea typeface="Lato" panose="020B0604020202020204" charset="0"/>
                          <a:cs typeface="Lato" panose="020B0604020202020204" charset="0"/>
                        </a:rPr>
                        <a:t>Students</a:t>
                      </a:r>
                      <a:r>
                        <a:rPr lang="en-GB" sz="1400" b="0" baseline="0" dirty="0">
                          <a:effectLst/>
                          <a:latin typeface="Century Gothic" panose="020B0502020202020204" pitchFamily="34" charset="0"/>
                          <a:ea typeface="Lato" panose="020B0604020202020204" charset="0"/>
                          <a:cs typeface="Lato" panose="020B0604020202020204" charset="0"/>
                        </a:rPr>
                        <a:t> in pair, work on putting some phrases together to f</a:t>
                      </a:r>
                      <a:r>
                        <a:rPr lang="en-GB" sz="1400" b="0" dirty="0">
                          <a:effectLst/>
                          <a:latin typeface="Century Gothic" panose="020B0502020202020204" pitchFamily="34" charset="0"/>
                          <a:ea typeface="Lato" panose="020B0604020202020204" charset="0"/>
                          <a:cs typeface="Lato" panose="020B0604020202020204" charset="0"/>
                        </a:rPr>
                        <a:t>ending off unwanted sexual advances </a:t>
                      </a:r>
                    </a:p>
                  </a:txBody>
                  <a:tcPr anchor="ctr">
                    <a:solidFill>
                      <a:schemeClr val="bg1"/>
                    </a:solidFill>
                  </a:tcPr>
                </a:tc>
                <a:tc>
                  <a:txBody>
                    <a:bodyPr/>
                    <a:lstStyle/>
                    <a:p>
                      <a:pPr algn="ctr"/>
                      <a:endParaRPr lang="en-GB" sz="1200" dirty="0">
                        <a:latin typeface="Century Gothic" panose="020B0502020202020204" pitchFamily="34" charset="0"/>
                        <a:ea typeface="Lato" panose="020F0502020204030203" pitchFamily="34" charset="0"/>
                        <a:cs typeface="Lato" panose="020F0502020204030203" pitchFamily="34" charset="0"/>
                      </a:endParaRPr>
                    </a:p>
                    <a:p>
                      <a:pPr algn="ctr"/>
                      <a:r>
                        <a:rPr lang="en-GB" sz="1200" dirty="0">
                          <a:latin typeface="Century Gothic" panose="020B0502020202020204"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62548691"/>
                  </a:ext>
                </a:extLst>
              </a:tr>
              <a:tr h="1149766">
                <a:tc>
                  <a:txBody>
                    <a:bodyPr/>
                    <a:lstStyle/>
                    <a:p>
                      <a:r>
                        <a:rPr lang="en-US" sz="1400" b="0" dirty="0">
                          <a:latin typeface="Century Gothic" panose="020B0502020202020204" pitchFamily="34" charset="0"/>
                        </a:rPr>
                        <a:t>4. Consent?</a:t>
                      </a:r>
                      <a:endParaRPr lang="en-GB" sz="1400" b="0" dirty="0">
                        <a:latin typeface="Century Gothic" panose="020B0502020202020204" pitchFamily="34" charset="0"/>
                      </a:endParaRPr>
                    </a:p>
                  </a:txBody>
                  <a:tcPr anchor="ctr">
                    <a:solidFill>
                      <a:schemeClr val="bg1">
                        <a:lumMod val="95000"/>
                      </a:schemeClr>
                    </a:solidFill>
                  </a:tcPr>
                </a:tc>
                <a:tc>
                  <a:txBody>
                    <a:bodyPr/>
                    <a:lstStyle/>
                    <a:p>
                      <a:pPr marL="0" marR="0" lvl="0" indent="0" algn="l" defTabSz="914400" rtl="0" eaLnBrk="1" fontAlgn="auto" latinLnBrk="0" hangingPunct="1">
                        <a:lnSpc>
                          <a:spcPts val="2600"/>
                        </a:lnSpc>
                        <a:spcBef>
                          <a:spcPts val="0"/>
                        </a:spcBef>
                        <a:spcAft>
                          <a:spcPts val="600"/>
                        </a:spcAft>
                        <a:buClrTx/>
                        <a:buSzTx/>
                        <a:buFontTx/>
                        <a:buNone/>
                        <a:tabLst/>
                        <a:defRPr/>
                      </a:pPr>
                      <a:r>
                        <a:rPr lang="en-US" sz="1400" b="0" dirty="0">
                          <a:effectLst/>
                          <a:latin typeface="Century Gothic" panose="020B0502020202020204" pitchFamily="34" charset="0"/>
                          <a:ea typeface="Lato" panose="020B0604020202020204" charset="0"/>
                          <a:cs typeface="Lato" panose="020B0604020202020204" charset="0"/>
                        </a:rPr>
                        <a:t>Watch the short video clip and consent</a:t>
                      </a:r>
                    </a:p>
                    <a:p>
                      <a:pPr marL="0" marR="0" lvl="0" indent="0" algn="l" defTabSz="914400" rtl="0" eaLnBrk="1" fontAlgn="auto" latinLnBrk="0" hangingPunct="1">
                        <a:lnSpc>
                          <a:spcPts val="2600"/>
                        </a:lnSpc>
                        <a:spcBef>
                          <a:spcPts val="0"/>
                        </a:spcBef>
                        <a:spcAft>
                          <a:spcPts val="600"/>
                        </a:spcAft>
                        <a:buClrTx/>
                        <a:buSzTx/>
                        <a:buFontTx/>
                        <a:buNone/>
                        <a:tabLst/>
                        <a:defRPr/>
                      </a:pPr>
                      <a:r>
                        <a:rPr lang="en-US" sz="1400" b="0" dirty="0">
                          <a:effectLst/>
                          <a:latin typeface="Century Gothic" panose="020B0502020202020204" pitchFamily="34" charset="0"/>
                          <a:ea typeface="Lato" panose="020B0604020202020204" charset="0"/>
                          <a:cs typeface="Lato" panose="020B0604020202020204" charset="0"/>
                        </a:rPr>
                        <a:t>Working in small groups of 3, read through the scenarios and complete the question.</a:t>
                      </a:r>
                    </a:p>
                    <a:p>
                      <a:pPr marL="0" marR="0" lvl="0" indent="0" algn="l" defTabSz="914400" rtl="0" eaLnBrk="1" fontAlgn="auto" latinLnBrk="0" hangingPunct="1">
                        <a:lnSpc>
                          <a:spcPts val="2600"/>
                        </a:lnSpc>
                        <a:spcBef>
                          <a:spcPts val="0"/>
                        </a:spcBef>
                        <a:spcAft>
                          <a:spcPts val="600"/>
                        </a:spcAft>
                        <a:buClrTx/>
                        <a:buSzTx/>
                        <a:buFontTx/>
                        <a:buNone/>
                        <a:tabLst/>
                        <a:defRPr/>
                      </a:pPr>
                      <a:r>
                        <a:rPr lang="en-US" sz="1400" b="0" dirty="0">
                          <a:effectLst/>
                          <a:latin typeface="Century Gothic" panose="020B0502020202020204" pitchFamily="34" charset="0"/>
                          <a:ea typeface="Lato" panose="020B0604020202020204" charset="0"/>
                          <a:cs typeface="Lato" panose="020B0604020202020204" charset="0"/>
                        </a:rPr>
                        <a:t>Class discussion on each scenario</a:t>
                      </a:r>
                      <a:endParaRPr lang="en-GB" sz="1400" b="0" dirty="0">
                        <a:effectLst/>
                        <a:latin typeface="Century Gothic" panose="020B0502020202020204" pitchFamily="34" charset="0"/>
                        <a:ea typeface="Lato" panose="020B0604020202020204" charset="0"/>
                        <a:cs typeface="Lato" panose="020B0604020202020204" charset="0"/>
                      </a:endParaRPr>
                    </a:p>
                  </a:txBody>
                  <a:tcPr anchor="ctr">
                    <a:solidFill>
                      <a:schemeClr val="bg1"/>
                    </a:solidFill>
                  </a:tcPr>
                </a:tc>
                <a:tc>
                  <a:txBody>
                    <a:bodyPr/>
                    <a:lstStyle/>
                    <a:p>
                      <a:pPr algn="ctr"/>
                      <a:r>
                        <a:rPr lang="en-GB" sz="1200" dirty="0">
                          <a:latin typeface="Century Gothic" panose="020B0502020202020204"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658251162"/>
                  </a:ext>
                </a:extLst>
              </a:tr>
              <a:tr h="6943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5. Reflection and endpoint assessment</a:t>
                      </a:r>
                    </a:p>
                  </a:txBody>
                  <a:tcPr anchor="ctr">
                    <a:solidFill>
                      <a:schemeClr val="bg1">
                        <a:lumMod val="95000"/>
                      </a:schemeClr>
                    </a:solidFill>
                  </a:tcPr>
                </a:tc>
                <a:tc>
                  <a:txBody>
                    <a:bodyPr/>
                    <a:lstStyle/>
                    <a:p>
                      <a:pPr>
                        <a:lnSpc>
                          <a:spcPts val="2600"/>
                        </a:lnSpc>
                        <a:spcAft>
                          <a:spcPts val="600"/>
                        </a:spcAft>
                      </a:pPr>
                      <a:r>
                        <a:rPr lang="en-GB" sz="1400" b="0" dirty="0">
                          <a:effectLst/>
                          <a:latin typeface="Century Gothic" panose="020B0502020202020204" pitchFamily="34" charset="0"/>
                          <a:ea typeface="Lato" panose="020B0604020202020204" charset="0"/>
                          <a:cs typeface="Lato" panose="020B0604020202020204" charset="0"/>
                        </a:rPr>
                        <a:t>Students reflect on the lesson add key learning from the lesson.</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780862879"/>
                  </a:ext>
                </a:extLst>
              </a:tr>
              <a:tr h="4716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entury Gothic" panose="020B0502020202020204" pitchFamily="34" charset="0"/>
                        </a:rPr>
                        <a:t>6. Signpost support</a:t>
                      </a:r>
                    </a:p>
                  </a:txBody>
                  <a:tcPr anchor="ctr">
                    <a:solidFill>
                      <a:schemeClr val="bg1">
                        <a:lumMod val="95000"/>
                      </a:schemeClr>
                    </a:solidFill>
                  </a:tcPr>
                </a:tc>
                <a:tc>
                  <a:txBody>
                    <a:bodyPr/>
                    <a:lstStyle/>
                    <a:p>
                      <a:pPr marL="0" marR="0" lvl="0" indent="0" algn="l" defTabSz="914400" rtl="0" eaLnBrk="1" fontAlgn="auto" latinLnBrk="0" hangingPunct="1">
                        <a:lnSpc>
                          <a:spcPts val="2600"/>
                        </a:lnSpc>
                        <a:spcBef>
                          <a:spcPts val="0"/>
                        </a:spcBef>
                        <a:spcAft>
                          <a:spcPts val="0"/>
                        </a:spcAft>
                        <a:buClrTx/>
                        <a:buSzTx/>
                        <a:buFontTx/>
                        <a:buNone/>
                        <a:tabLst/>
                        <a:defRPr/>
                      </a:pPr>
                      <a:r>
                        <a:rPr lang="en-GB" sz="1400" dirty="0">
                          <a:effectLst/>
                          <a:latin typeface="Century Gothic" panose="020B0502020202020204" pitchFamily="34" charset="0"/>
                          <a:ea typeface="Lato" panose="020B0604020202020204" charset="0"/>
                          <a:cs typeface="Lato" panose="020B0604020202020204" charset="0"/>
                        </a:rPr>
                        <a:t>Signpost students to relevant support.</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latin typeface="Century Gothic" panose="020B0502020202020204"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973255416"/>
                  </a:ext>
                </a:extLst>
              </a:tr>
            </a:tbl>
          </a:graphicData>
        </a:graphic>
      </p:graphicFrame>
      <p:sp>
        <p:nvSpPr>
          <p:cNvPr id="9" name="TextBox 8"/>
          <p:cNvSpPr txBox="1"/>
          <p:nvPr/>
        </p:nvSpPr>
        <p:spPr>
          <a:xfrm>
            <a:off x="8481752" y="136283"/>
            <a:ext cx="1894609" cy="584775"/>
          </a:xfrm>
          <a:prstGeom prst="rect">
            <a:avLst/>
          </a:prstGeom>
          <a:solidFill>
            <a:schemeClr val="accent2">
              <a:lumMod val="75000"/>
            </a:schemeClr>
          </a:solidFill>
          <a:ln>
            <a:solidFill>
              <a:schemeClr val="bg1"/>
            </a:solidFill>
            <a:prstDash val="dash"/>
          </a:ln>
        </p:spPr>
        <p:txBody>
          <a:bodyPr wrap="square" rtlCol="0" anchor="ctr" anchorCtr="1">
            <a:spAutoFit/>
          </a:bodyPr>
          <a:lstStyle/>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Teacher </a:t>
            </a:r>
          </a:p>
          <a:p>
            <a:pPr algn="ctr"/>
            <a:r>
              <a:rPr lang="en-GB" sz="1600" dirty="0">
                <a:solidFill>
                  <a:schemeClr val="bg1"/>
                </a:solidFill>
                <a:latin typeface="Century Gothic" panose="020B0502020202020204" pitchFamily="34" charset="0"/>
                <a:ea typeface="Lato" panose="020F0502020204030203" pitchFamily="34" charset="0"/>
                <a:cs typeface="Lato" panose="020F0502020204030203" pitchFamily="34" charset="0"/>
              </a:rPr>
              <a:t>slide</a:t>
            </a:r>
          </a:p>
        </p:txBody>
      </p:sp>
      <p:sp>
        <p:nvSpPr>
          <p:cNvPr id="10" name="Title 2"/>
          <p:cNvSpPr txBox="1">
            <a:spLocks/>
          </p:cNvSpPr>
          <p:nvPr/>
        </p:nvSpPr>
        <p:spPr>
          <a:xfrm>
            <a:off x="235527" y="-137084"/>
            <a:ext cx="4017819" cy="565755"/>
          </a:xfrm>
          <a:prstGeom prst="rect">
            <a:avLst/>
          </a:prstGeom>
        </p:spPr>
        <p:txBody>
          <a:bodyPr vert="horz" lIns="91440" tIns="45720" rIns="91440" bIns="45720" rtlCol="0" anchor="b">
            <a:normAutofit/>
          </a:bodyPr>
          <a:lstStyle>
            <a:lvl1pPr algn="l" defTabSz="914400" rtl="0" eaLnBrk="1" latinLnBrk="0" hangingPunct="1">
              <a:lnSpc>
                <a:spcPct val="85000"/>
              </a:lnSpc>
              <a:spcBef>
                <a:spcPct val="0"/>
              </a:spcBef>
              <a:buNone/>
              <a:defRPr sz="4800" b="1" kern="1200" spc="-50" baseline="0">
                <a:solidFill>
                  <a:schemeClr val="accent2">
                    <a:lumMod val="75000"/>
                  </a:schemeClr>
                </a:solidFill>
                <a:latin typeface="Century Gothic" panose="020B0502020202020204" pitchFamily="34" charset="0"/>
                <a:ea typeface="+mj-ea"/>
                <a:cs typeface="+mj-cs"/>
              </a:defRPr>
            </a:lvl1pPr>
          </a:lstStyle>
          <a:p>
            <a:r>
              <a:rPr lang="en-GB" sz="3200" dirty="0"/>
              <a:t>Lesson summary</a:t>
            </a:r>
          </a:p>
        </p:txBody>
      </p:sp>
    </p:spTree>
    <p:extLst>
      <p:ext uri="{BB962C8B-B14F-4D97-AF65-F5344CB8AC3E}">
        <p14:creationId xmlns:p14="http://schemas.microsoft.com/office/powerpoint/2010/main" val="16169553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Lesson Objectives</a:t>
            </a:r>
          </a:p>
        </p:txBody>
      </p:sp>
      <p:sp>
        <p:nvSpPr>
          <p:cNvPr id="3" name="Content Placeholder 2"/>
          <p:cNvSpPr>
            <a:spLocks noGrp="1"/>
          </p:cNvSpPr>
          <p:nvPr>
            <p:ph idx="1"/>
          </p:nvPr>
        </p:nvSpPr>
        <p:spPr/>
        <p:txBody>
          <a:bodyPr>
            <a:normAutofit/>
          </a:bodyPr>
          <a:lstStyle/>
          <a:p>
            <a:pPr>
              <a:buClr>
                <a:schemeClr val="accent2">
                  <a:lumMod val="75000"/>
                </a:schemeClr>
              </a:buClr>
              <a:buFont typeface="Wingdings" panose="05000000000000000000" pitchFamily="2" charset="2"/>
              <a:buChar char="v"/>
            </a:pPr>
            <a:r>
              <a:rPr lang="en-GB" sz="2800" dirty="0"/>
              <a:t>I understand the influences that inform decision making with regard to sexual relationships.</a:t>
            </a:r>
          </a:p>
          <a:p>
            <a:pPr>
              <a:buClr>
                <a:schemeClr val="accent2">
                  <a:lumMod val="75000"/>
                </a:schemeClr>
              </a:buClr>
              <a:buFont typeface="Wingdings" panose="05000000000000000000" pitchFamily="2" charset="2"/>
              <a:buChar char="v"/>
            </a:pPr>
            <a:endParaRPr lang="en-GB" sz="2800" dirty="0"/>
          </a:p>
          <a:p>
            <a:pPr>
              <a:buClr>
                <a:schemeClr val="accent2">
                  <a:lumMod val="75000"/>
                </a:schemeClr>
              </a:buClr>
              <a:buFont typeface="Wingdings" panose="05000000000000000000" pitchFamily="2" charset="2"/>
              <a:buChar char="v"/>
            </a:pPr>
            <a:r>
              <a:rPr lang="en-GB" sz="2800" dirty="0"/>
              <a:t>I know some strategies to help manage sexual pressure</a:t>
            </a:r>
          </a:p>
          <a:p>
            <a:pPr>
              <a:buClr>
                <a:schemeClr val="accent2">
                  <a:lumMod val="75000"/>
                </a:schemeClr>
              </a:buClr>
              <a:buFont typeface="Wingdings" panose="05000000000000000000" pitchFamily="2" charset="2"/>
              <a:buChar char="v"/>
            </a:pPr>
            <a:endParaRPr lang="en-GB" sz="2800" dirty="0"/>
          </a:p>
          <a:p>
            <a:pPr>
              <a:buClr>
                <a:schemeClr val="accent2">
                  <a:lumMod val="75000"/>
                </a:schemeClr>
              </a:buClr>
              <a:buFont typeface="Wingdings" panose="05000000000000000000" pitchFamily="2" charset="2"/>
              <a:buChar char="v"/>
            </a:pPr>
            <a:r>
              <a:rPr lang="en-GB" sz="2800" dirty="0"/>
              <a:t>I understand what consent is in relation to sexual relationships</a:t>
            </a:r>
          </a:p>
          <a:p>
            <a:pPr>
              <a:buClr>
                <a:schemeClr val="accent2">
                  <a:lumMod val="75000"/>
                </a:schemeClr>
              </a:buClr>
              <a:buFont typeface="Wingdings" panose="05000000000000000000" pitchFamily="2" charset="2"/>
              <a:buChar char="v"/>
            </a:pPr>
            <a:endParaRPr lang="en-GB" sz="2800" dirty="0"/>
          </a:p>
          <a:p>
            <a:pPr marL="0" indent="0">
              <a:buClr>
                <a:schemeClr val="accent2">
                  <a:lumMod val="75000"/>
                </a:schemeClr>
              </a:buClr>
              <a:buNone/>
            </a:pPr>
            <a:endParaRPr lang="en-GB" sz="2800" dirty="0"/>
          </a:p>
        </p:txBody>
      </p:sp>
    </p:spTree>
    <p:extLst>
      <p:ext uri="{BB962C8B-B14F-4D97-AF65-F5344CB8AC3E}">
        <p14:creationId xmlns:p14="http://schemas.microsoft.com/office/powerpoint/2010/main" val="2737498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Social and Emotional Skills Learning Intentions</a:t>
            </a:r>
            <a:endParaRPr lang="en-GB" dirty="0"/>
          </a:p>
        </p:txBody>
      </p:sp>
      <p:sp>
        <p:nvSpPr>
          <p:cNvPr id="3" name="Content Placeholder 2"/>
          <p:cNvSpPr>
            <a:spLocks noGrp="1"/>
          </p:cNvSpPr>
          <p:nvPr>
            <p:ph idx="1"/>
          </p:nvPr>
        </p:nvSpPr>
        <p:spPr>
          <a:xfrm>
            <a:off x="1097280" y="2115670"/>
            <a:ext cx="10058400" cy="3753423"/>
          </a:xfrm>
        </p:spPr>
        <p:txBody>
          <a:bodyPr>
            <a:normAutofit/>
          </a:bodyPr>
          <a:lstStyle/>
          <a:p>
            <a:pPr>
              <a:buClr>
                <a:schemeClr val="accent2">
                  <a:lumMod val="75000"/>
                </a:schemeClr>
              </a:buClr>
              <a:buFont typeface="Wingdings" panose="05000000000000000000" pitchFamily="2" charset="2"/>
              <a:buChar char="v"/>
            </a:pPr>
            <a:r>
              <a:rPr lang="en-GB" sz="2800" dirty="0"/>
              <a:t>I recognise that there are different views about sexual relationships and my own may be different from others</a:t>
            </a:r>
          </a:p>
          <a:p>
            <a:pPr marL="0" indent="0">
              <a:buClr>
                <a:schemeClr val="accent2">
                  <a:lumMod val="75000"/>
                </a:schemeClr>
              </a:buClr>
              <a:buNone/>
            </a:pPr>
            <a:endParaRPr lang="en-GB" sz="2800" dirty="0"/>
          </a:p>
        </p:txBody>
      </p:sp>
    </p:spTree>
    <p:extLst>
      <p:ext uri="{BB962C8B-B14F-4D97-AF65-F5344CB8AC3E}">
        <p14:creationId xmlns:p14="http://schemas.microsoft.com/office/powerpoint/2010/main" val="9584022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Century Gothic" panose="020B0502020202020204" pitchFamily="34" charset="0"/>
              </a:rPr>
              <a:t>Ground Rules</a:t>
            </a:r>
          </a:p>
        </p:txBody>
      </p:sp>
      <p:sp>
        <p:nvSpPr>
          <p:cNvPr id="5" name="TextBox 4"/>
          <p:cNvSpPr txBox="1"/>
          <p:nvPr/>
        </p:nvSpPr>
        <p:spPr>
          <a:xfrm>
            <a:off x="2228850" y="1333236"/>
            <a:ext cx="3631624" cy="4524315"/>
          </a:xfrm>
          <a:prstGeom prst="rect">
            <a:avLst/>
          </a:prstGeom>
          <a:noFill/>
          <a:ln>
            <a:noFill/>
          </a:ln>
        </p:spPr>
        <p:txBody>
          <a:bodyPr wrap="square" rtlCol="0">
            <a:spAutoFit/>
          </a:bodyPr>
          <a:lstStyle/>
          <a:p>
            <a:r>
              <a:rPr lang="en-GB" sz="2400" b="1" dirty="0">
                <a:solidFill>
                  <a:schemeClr val="accent2">
                    <a:lumMod val="75000"/>
                  </a:schemeClr>
                </a:solidFill>
                <a:latin typeface="Century Gothic" panose="020B0502020202020204" pitchFamily="34" charset="0"/>
                <a:ea typeface="Lato" panose="020F0502020204030203" pitchFamily="34" charset="0"/>
                <a:cs typeface="Lato" panose="020F0502020204030203" pitchFamily="34" charset="0"/>
              </a:rPr>
              <a:t>Everyone has the right to…</a:t>
            </a: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Participate or pass</a:t>
            </a:r>
          </a:p>
          <a:p>
            <a:pPr marL="457200" indent="-457200">
              <a:buFont typeface="+mj-lt"/>
              <a:buAutoNum type="arabicPeriod"/>
            </a:pPr>
            <a:endParaRPr lang="en-US" sz="2400" b="1" dirty="0">
              <a:latin typeface="Century Gothic" panose="020B0502020202020204" pitchFamily="34" charset="0"/>
              <a:ea typeface="Lato" panose="020F0502020204030203" pitchFamily="34" charset="0"/>
              <a:cs typeface="Lato" panose="020F0502020204030203" pitchFamily="34" charset="0"/>
            </a:endParaRP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Listen and speak</a:t>
            </a:r>
          </a:p>
          <a:p>
            <a:pPr marL="457200" indent="-457200">
              <a:buFont typeface="+mj-lt"/>
              <a:buAutoNum type="arabicPeriod"/>
            </a:pPr>
            <a:endParaRPr lang="en-US" sz="2400" b="1" dirty="0">
              <a:latin typeface="Century Gothic" panose="020B0502020202020204" pitchFamily="34" charset="0"/>
              <a:ea typeface="Lato" panose="020F0502020204030203" pitchFamily="34" charset="0"/>
              <a:cs typeface="Lato" panose="020F0502020204030203" pitchFamily="34" charset="0"/>
            </a:endParaRP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Privacy</a:t>
            </a: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An opinion</a:t>
            </a:r>
          </a:p>
          <a:p>
            <a:pPr marL="457200" indent="-457200">
              <a:buFont typeface="+mj-lt"/>
              <a:buAutoNum type="arabicPeriod"/>
            </a:pPr>
            <a:endParaRPr lang="en-US" sz="2400" b="1" dirty="0">
              <a:latin typeface="Century Gothic" panose="020B0502020202020204" pitchFamily="34" charset="0"/>
              <a:ea typeface="Lato" panose="020F0502020204030203" pitchFamily="34" charset="0"/>
              <a:cs typeface="Lato" panose="020F0502020204030203" pitchFamily="34" charset="0"/>
            </a:endParaRP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Learn</a:t>
            </a: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Respect each other</a:t>
            </a:r>
            <a:endParaRPr lang="en-GB" sz="2400" b="1" dirty="0">
              <a:solidFill>
                <a:srgbClr val="CC99FF"/>
              </a:solidFill>
              <a:latin typeface="Century Gothic" panose="020B0502020202020204" pitchFamily="34" charset="0"/>
            </a:endParaRPr>
          </a:p>
          <a:p>
            <a:endParaRPr lang="en-GB" sz="2400" b="1" dirty="0">
              <a:solidFill>
                <a:srgbClr val="CC99FF"/>
              </a:solidFill>
              <a:latin typeface="Century Gothic" panose="020B0502020202020204" pitchFamily="34" charset="0"/>
            </a:endParaRPr>
          </a:p>
        </p:txBody>
      </p:sp>
      <p:sp>
        <p:nvSpPr>
          <p:cNvPr id="8" name="TextBox 7"/>
          <p:cNvSpPr txBox="1"/>
          <p:nvPr/>
        </p:nvSpPr>
        <p:spPr>
          <a:xfrm>
            <a:off x="5914261" y="1333236"/>
            <a:ext cx="4050009" cy="4524315"/>
          </a:xfrm>
          <a:prstGeom prst="rect">
            <a:avLst/>
          </a:prstGeom>
          <a:noFill/>
          <a:ln>
            <a:noFill/>
          </a:ln>
        </p:spPr>
        <p:txBody>
          <a:bodyPr wrap="square" rtlCol="0">
            <a:spAutoFit/>
          </a:bodyPr>
          <a:lstStyle/>
          <a:p>
            <a:r>
              <a:rPr lang="en-GB" sz="2400" b="1" dirty="0">
                <a:solidFill>
                  <a:schemeClr val="accent2">
                    <a:lumMod val="75000"/>
                  </a:schemeClr>
                </a:solidFill>
                <a:latin typeface="Century Gothic" panose="020B0502020202020204" pitchFamily="34" charset="0"/>
                <a:ea typeface="Lato" panose="020F0502020204030203" pitchFamily="34" charset="0"/>
                <a:cs typeface="Lato" panose="020F0502020204030203" pitchFamily="34" charset="0"/>
              </a:rPr>
              <a:t>Everyone has the responsibility to…</a:t>
            </a: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Allows others to participate or pass</a:t>
            </a: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Listen and allow others to speak</a:t>
            </a: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Maintain privacy</a:t>
            </a: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Respect difference of opinion</a:t>
            </a: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Allows others to learn</a:t>
            </a:r>
          </a:p>
          <a:p>
            <a:pPr marL="457200" indent="-457200">
              <a:buFont typeface="+mj-lt"/>
              <a:buAutoNum type="arabicPeriod"/>
            </a:pPr>
            <a:r>
              <a:rPr lang="en-US" sz="2400" b="1" dirty="0">
                <a:latin typeface="Century Gothic" panose="020B0502020202020204" pitchFamily="34" charset="0"/>
                <a:ea typeface="Lato" panose="020F0502020204030203" pitchFamily="34" charset="0"/>
                <a:cs typeface="Lato" panose="020F0502020204030203" pitchFamily="34" charset="0"/>
              </a:rPr>
              <a:t>Shows respect to each other</a:t>
            </a:r>
            <a:endParaRPr lang="en-GB" sz="2400" b="1" dirty="0">
              <a:solidFill>
                <a:srgbClr val="CC99FF"/>
              </a:solidFill>
              <a:latin typeface="Century Gothic" panose="020B0502020202020204" pitchFamily="34" charset="0"/>
            </a:endParaRPr>
          </a:p>
        </p:txBody>
      </p:sp>
    </p:spTree>
    <p:extLst>
      <p:ext uri="{BB962C8B-B14F-4D97-AF65-F5344CB8AC3E}">
        <p14:creationId xmlns:p14="http://schemas.microsoft.com/office/powerpoint/2010/main" val="6625917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Everybody is doing it – are they really?</a:t>
            </a:r>
            <a:endParaRPr lang="en-GB" dirty="0"/>
          </a:p>
        </p:txBody>
      </p:sp>
      <p:pic>
        <p:nvPicPr>
          <p:cNvPr id="5" name="Picture 4"/>
          <p:cNvPicPr>
            <a:picLocks noChangeAspect="1"/>
          </p:cNvPicPr>
          <p:nvPr/>
        </p:nvPicPr>
        <p:blipFill rotWithShape="1">
          <a:blip r:embed="rId3"/>
          <a:srcRect l="2845" t="3266" r="3191" b="5907"/>
          <a:stretch/>
        </p:blipFill>
        <p:spPr>
          <a:xfrm>
            <a:off x="1361439" y="2411308"/>
            <a:ext cx="9951678" cy="3457786"/>
          </a:xfrm>
          <a:prstGeom prst="rect">
            <a:avLst/>
          </a:prstGeom>
          <a:ln w="76200">
            <a:solidFill>
              <a:schemeClr val="accent2">
                <a:lumMod val="75000"/>
              </a:schemeClr>
            </a:solidFill>
          </a:ln>
        </p:spPr>
      </p:pic>
    </p:spTree>
    <p:extLst>
      <p:ext uri="{BB962C8B-B14F-4D97-AF65-F5344CB8AC3E}">
        <p14:creationId xmlns:p14="http://schemas.microsoft.com/office/powerpoint/2010/main" val="2292375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do people have sex?</a:t>
            </a:r>
            <a:endParaRPr lang="en-GB" dirty="0"/>
          </a:p>
        </p:txBody>
      </p:sp>
      <p:pic>
        <p:nvPicPr>
          <p:cNvPr id="4" name="Picture 3"/>
          <p:cNvPicPr>
            <a:picLocks noChangeAspect="1"/>
          </p:cNvPicPr>
          <p:nvPr/>
        </p:nvPicPr>
        <p:blipFill rotWithShape="1">
          <a:blip r:embed="rId3"/>
          <a:srcRect r="4820"/>
          <a:stretch/>
        </p:blipFill>
        <p:spPr>
          <a:xfrm>
            <a:off x="1320800" y="2046375"/>
            <a:ext cx="8920480" cy="4073333"/>
          </a:xfrm>
          <a:prstGeom prst="rect">
            <a:avLst/>
          </a:prstGeom>
          <a:ln w="76200">
            <a:solidFill>
              <a:schemeClr val="accent2">
                <a:lumMod val="75000"/>
              </a:schemeClr>
            </a:solidFill>
          </a:ln>
        </p:spPr>
      </p:pic>
    </p:spTree>
    <p:extLst>
      <p:ext uri="{BB962C8B-B14F-4D97-AF65-F5344CB8AC3E}">
        <p14:creationId xmlns:p14="http://schemas.microsoft.com/office/powerpoint/2010/main" val="4215550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2"/>
          <a:srcRect t="4453"/>
          <a:stretch/>
        </p:blipFill>
        <p:spPr>
          <a:xfrm>
            <a:off x="1097280" y="510933"/>
            <a:ext cx="10355580" cy="5134641"/>
          </a:xfrm>
          <a:prstGeom prst="rect">
            <a:avLst/>
          </a:prstGeom>
          <a:ln w="76200">
            <a:solidFill>
              <a:schemeClr val="accent2">
                <a:lumMod val="75000"/>
              </a:schemeClr>
            </a:solidFill>
          </a:ln>
        </p:spPr>
      </p:pic>
      <p:sp>
        <p:nvSpPr>
          <p:cNvPr id="5" name="TextBox 4"/>
          <p:cNvSpPr txBox="1"/>
          <p:nvPr/>
        </p:nvSpPr>
        <p:spPr>
          <a:xfrm>
            <a:off x="4279526" y="2041098"/>
            <a:ext cx="2079812" cy="477054"/>
          </a:xfrm>
          <a:prstGeom prst="rect">
            <a:avLst/>
          </a:prstGeom>
          <a:noFill/>
        </p:spPr>
        <p:txBody>
          <a:bodyPr wrap="square" rtlCol="0">
            <a:spAutoFit/>
          </a:bodyPr>
          <a:lstStyle/>
          <a:p>
            <a:r>
              <a:rPr lang="en-US" sz="2500" b="1" dirty="0">
                <a:solidFill>
                  <a:srgbClr val="FF6600"/>
                </a:solidFill>
                <a:latin typeface="Arial" panose="020B0604020202020204" pitchFamily="34" charset="0"/>
                <a:cs typeface="Arial" panose="020B0604020202020204" pitchFamily="34" charset="0"/>
              </a:rPr>
              <a:t>Marriage </a:t>
            </a:r>
            <a:endParaRPr lang="en-GB" sz="2500" b="1" dirty="0">
              <a:solidFill>
                <a:srgbClr val="FF6600"/>
              </a:solidFill>
              <a:latin typeface="Arial" panose="020B0604020202020204" pitchFamily="34" charset="0"/>
              <a:cs typeface="Arial" panose="020B0604020202020204" pitchFamily="34" charset="0"/>
            </a:endParaRPr>
          </a:p>
        </p:txBody>
      </p:sp>
      <p:sp>
        <p:nvSpPr>
          <p:cNvPr id="6" name="TextBox 5"/>
          <p:cNvSpPr txBox="1"/>
          <p:nvPr/>
        </p:nvSpPr>
        <p:spPr>
          <a:xfrm>
            <a:off x="8053443" y="2238317"/>
            <a:ext cx="2079812" cy="477054"/>
          </a:xfrm>
          <a:prstGeom prst="rect">
            <a:avLst/>
          </a:prstGeom>
          <a:noFill/>
        </p:spPr>
        <p:txBody>
          <a:bodyPr wrap="square" rtlCol="0">
            <a:spAutoFit/>
          </a:bodyPr>
          <a:lstStyle/>
          <a:p>
            <a:r>
              <a:rPr lang="en-US" sz="2500" b="1" dirty="0">
                <a:solidFill>
                  <a:srgbClr val="FF6600"/>
                </a:solidFill>
                <a:latin typeface="Arial" panose="020B0604020202020204" pitchFamily="34" charset="0"/>
                <a:cs typeface="Arial" panose="020B0604020202020204" pitchFamily="34" charset="0"/>
              </a:rPr>
              <a:t>Religion </a:t>
            </a:r>
            <a:endParaRPr lang="en-GB" sz="2500" b="1" dirty="0">
              <a:solidFill>
                <a:srgbClr val="FF66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828157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Faith View on Sex</a:t>
            </a:r>
            <a:endParaRPr lang="en-GB" dirty="0"/>
          </a:p>
        </p:txBody>
      </p:sp>
      <p:sp>
        <p:nvSpPr>
          <p:cNvPr id="3" name="Content Placeholder 2"/>
          <p:cNvSpPr>
            <a:spLocks noGrp="1"/>
          </p:cNvSpPr>
          <p:nvPr>
            <p:ph idx="1"/>
          </p:nvPr>
        </p:nvSpPr>
        <p:spPr>
          <a:xfrm>
            <a:off x="1097280" y="1845734"/>
            <a:ext cx="10058400" cy="2665306"/>
          </a:xfrm>
        </p:spPr>
        <p:txBody>
          <a:bodyPr>
            <a:normAutofit fontScale="92500"/>
          </a:bodyPr>
          <a:lstStyle/>
          <a:p>
            <a:r>
              <a:rPr lang="en-GB" sz="2400" dirty="0"/>
              <a:t>Many religious views teach that sexual relationships are important, and that sex is a gift from God and not something to be taken lightly. </a:t>
            </a:r>
          </a:p>
          <a:p>
            <a:r>
              <a:rPr lang="en-GB" sz="2400" dirty="0"/>
              <a:t>Therefore, many believe that sex should only take place within marriage, as it is a safe and stable environment in which a couple can share the whole of themselves with each other.</a:t>
            </a:r>
          </a:p>
          <a:p>
            <a:r>
              <a:rPr lang="en-GB" sz="2400" dirty="0"/>
              <a:t>Marriage is also regarded as the best environment to raise a family than having a casual sexual relationships.</a:t>
            </a:r>
          </a:p>
          <a:p>
            <a:endParaRPr lang="en-GB" sz="2400" dirty="0"/>
          </a:p>
          <a:p>
            <a:endParaRPr lang="en-US" sz="2400" dirty="0"/>
          </a:p>
        </p:txBody>
      </p:sp>
      <p:sp>
        <p:nvSpPr>
          <p:cNvPr id="4" name="Rectangle 3"/>
          <p:cNvSpPr/>
          <p:nvPr/>
        </p:nvSpPr>
        <p:spPr>
          <a:xfrm>
            <a:off x="9186759" y="6393934"/>
            <a:ext cx="2856872" cy="338554"/>
          </a:xfrm>
          <a:prstGeom prst="rect">
            <a:avLst/>
          </a:prstGeom>
        </p:spPr>
        <p:txBody>
          <a:bodyPr wrap="none">
            <a:spAutoFit/>
          </a:bodyPr>
          <a:lstStyle/>
          <a:p>
            <a:r>
              <a:rPr lang="en-US" sz="1600" dirty="0">
                <a:latin typeface="Century Gothic" panose="020B0502020202020204" pitchFamily="34" charset="0"/>
              </a:rPr>
              <a:t>Christianity, Islam, Judaism.</a:t>
            </a:r>
            <a:endParaRPr lang="en-GB" sz="1600" dirty="0">
              <a:latin typeface="Century Gothic" panose="020B0502020202020204" pitchFamily="34" charset="0"/>
            </a:endParaRPr>
          </a:p>
        </p:txBody>
      </p:sp>
      <p:pic>
        <p:nvPicPr>
          <p:cNvPr id="2050" name="Picture 2" descr="https://encrypted-tbn0.gstatic.com/images?q=tbn:ANd9GcQdnSbx4uc-CH4lEYC8xRYWOTT-X5TWqeYRrJS3IWd2MQo5Zjy3Q0yNkxDfGsg:https://www.iamexpat.de/sites/default/files/styles/article_full_custom_user_desktop_1x/public/marriage-partnerships-germany.jpg%3Fitok%3DIteDRYrm&am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24800" y="4202582"/>
            <a:ext cx="3230880" cy="1954483"/>
          </a:xfrm>
          <a:prstGeom prst="rect">
            <a:avLst/>
          </a:prstGeom>
          <a:noFill/>
          <a:ln w="57150">
            <a:solidFill>
              <a:schemeClr val="accent2">
                <a:lumMod val="75000"/>
              </a:schemeClr>
            </a:solidFill>
          </a:ln>
          <a:extLst>
            <a:ext uri="{909E8E84-426E-40DD-AFC4-6F175D3DCCD1}">
              <a14:hiddenFill xmlns:a14="http://schemas.microsoft.com/office/drawing/2010/main">
                <a:solidFill>
                  <a:srgbClr val="FFFFFF"/>
                </a:solidFill>
              </a14:hiddenFill>
            </a:ext>
          </a:extLst>
        </p:spPr>
      </p:pic>
      <p:sp>
        <p:nvSpPr>
          <p:cNvPr id="5" name="Rectangle 4"/>
          <p:cNvSpPr/>
          <p:nvPr/>
        </p:nvSpPr>
        <p:spPr>
          <a:xfrm>
            <a:off x="1117600" y="4764921"/>
            <a:ext cx="6096000" cy="707886"/>
          </a:xfrm>
          <a:prstGeom prst="rect">
            <a:avLst/>
          </a:prstGeom>
          <a:ln>
            <a:solidFill>
              <a:schemeClr val="accent2">
                <a:lumMod val="75000"/>
              </a:schemeClr>
            </a:solidFill>
          </a:ln>
        </p:spPr>
        <p:txBody>
          <a:bodyPr>
            <a:spAutoFit/>
          </a:bodyPr>
          <a:lstStyle/>
          <a:p>
            <a:r>
              <a:rPr lang="en-GB" sz="2000" dirty="0">
                <a:latin typeface="Century Gothic" panose="020B0502020202020204" pitchFamily="34" charset="0"/>
              </a:rPr>
              <a:t>Purpose of sex – it is important as it is a way to continue the human race and express love.</a:t>
            </a:r>
          </a:p>
        </p:txBody>
      </p:sp>
    </p:spTree>
    <p:extLst>
      <p:ext uri="{BB962C8B-B14F-4D97-AF65-F5344CB8AC3E}">
        <p14:creationId xmlns:p14="http://schemas.microsoft.com/office/powerpoint/2010/main" val="3851141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Are you ready for sex?</a:t>
            </a:r>
            <a:endParaRPr lang="en-GB" dirty="0"/>
          </a:p>
        </p:txBody>
      </p:sp>
      <p:sp>
        <p:nvSpPr>
          <p:cNvPr id="3" name="Content Placeholder 2"/>
          <p:cNvSpPr>
            <a:spLocks noGrp="1"/>
          </p:cNvSpPr>
          <p:nvPr>
            <p:ph idx="1"/>
          </p:nvPr>
        </p:nvSpPr>
        <p:spPr>
          <a:xfrm>
            <a:off x="1097281" y="1845734"/>
            <a:ext cx="8290560" cy="3620346"/>
          </a:xfrm>
        </p:spPr>
        <p:txBody>
          <a:bodyPr>
            <a:noAutofit/>
          </a:bodyPr>
          <a:lstStyle/>
          <a:p>
            <a:r>
              <a:rPr lang="en-US" dirty="0"/>
              <a:t>The questions to ask yourself about sex. If you think you might have sex, ask yourself the following questions:</a:t>
            </a:r>
          </a:p>
          <a:p>
            <a:pPr>
              <a:buClr>
                <a:schemeClr val="accent2">
                  <a:lumMod val="75000"/>
                </a:schemeClr>
              </a:buClr>
              <a:buFont typeface="Wingdings" panose="05000000000000000000" pitchFamily="2" charset="2"/>
              <a:buChar char="v"/>
            </a:pPr>
            <a:r>
              <a:rPr lang="en-US" b="1" dirty="0"/>
              <a:t>Does it feel right?</a:t>
            </a:r>
          </a:p>
          <a:p>
            <a:pPr>
              <a:buClr>
                <a:schemeClr val="accent2">
                  <a:lumMod val="75000"/>
                </a:schemeClr>
              </a:buClr>
              <a:buFont typeface="Wingdings" panose="05000000000000000000" pitchFamily="2" charset="2"/>
              <a:buChar char="v"/>
            </a:pPr>
            <a:r>
              <a:rPr lang="en-US" b="1" dirty="0"/>
              <a:t>Do I love my partner?</a:t>
            </a:r>
          </a:p>
          <a:p>
            <a:pPr>
              <a:buClr>
                <a:schemeClr val="accent2">
                  <a:lumMod val="75000"/>
                </a:schemeClr>
              </a:buClr>
              <a:buFont typeface="Wingdings" panose="05000000000000000000" pitchFamily="2" charset="2"/>
              <a:buChar char="v"/>
            </a:pPr>
            <a:r>
              <a:rPr lang="en-US" b="1" dirty="0"/>
              <a:t>Does he/she love me just as much?</a:t>
            </a:r>
          </a:p>
          <a:p>
            <a:pPr>
              <a:buClr>
                <a:schemeClr val="accent2">
                  <a:lumMod val="75000"/>
                </a:schemeClr>
              </a:buClr>
              <a:buFont typeface="Wingdings" panose="05000000000000000000" pitchFamily="2" charset="2"/>
              <a:buChar char="v"/>
            </a:pPr>
            <a:r>
              <a:rPr lang="en-US" b="1" dirty="0"/>
              <a:t>Have we talk about using contraception's? To protect against pregnancy?</a:t>
            </a:r>
          </a:p>
          <a:p>
            <a:pPr>
              <a:buClr>
                <a:schemeClr val="accent2">
                  <a:lumMod val="75000"/>
                </a:schemeClr>
              </a:buClr>
              <a:buFont typeface="Wingdings" panose="05000000000000000000" pitchFamily="2" charset="2"/>
              <a:buChar char="v"/>
            </a:pPr>
            <a:r>
              <a:rPr lang="en-US" b="1" dirty="0"/>
              <a:t>Do I feel able to say “no” at any point if I change my mind and will we both be OK with that?</a:t>
            </a:r>
          </a:p>
        </p:txBody>
      </p:sp>
      <p:pic>
        <p:nvPicPr>
          <p:cNvPr id="1026" name="Picture 2" descr="https://encrypted-tbn0.gstatic.com/images?q=tbn:ANd9GcQkZ-fF7igjhsd0bx0k7WVWUknhZO4GvBYJm2h_hQARWn5212Yj-DHm12XG0g:https://aws1.discourse-cdn.com/pocketgems/uploads/episodeinteractive/optimized/2X/1/125c9b11dfb80130e1595af05fcb060bc20fe0b4_2_456x500.jpg&am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31681" y="714534"/>
            <a:ext cx="2052319" cy="2262400"/>
          </a:xfrm>
          <a:prstGeom prst="rect">
            <a:avLst/>
          </a:prstGeom>
          <a:noFill/>
          <a:ln w="57150">
            <a:solidFill>
              <a:schemeClr val="accent2">
                <a:lumMod val="75000"/>
              </a:schemeClr>
            </a:solidFill>
          </a:ln>
          <a:extLst>
            <a:ext uri="{909E8E84-426E-40DD-AFC4-6F175D3DCCD1}">
              <a14:hiddenFill xmlns:a14="http://schemas.microsoft.com/office/drawing/2010/main">
                <a:solidFill>
                  <a:srgbClr val="FFFFFF"/>
                </a:solidFill>
              </a14:hiddenFill>
            </a:ext>
          </a:extLst>
        </p:spPr>
      </p:pic>
      <p:sp>
        <p:nvSpPr>
          <p:cNvPr id="4" name="Rectangle 3"/>
          <p:cNvSpPr/>
          <p:nvPr/>
        </p:nvSpPr>
        <p:spPr>
          <a:xfrm>
            <a:off x="1097280" y="5358618"/>
            <a:ext cx="10383520" cy="1015663"/>
          </a:xfrm>
          <a:prstGeom prst="rect">
            <a:avLst/>
          </a:prstGeom>
        </p:spPr>
        <p:txBody>
          <a:bodyPr wrap="square" lIns="91440" tIns="45720" rIns="91440" bIns="45720" anchor="t">
            <a:spAutoFit/>
          </a:bodyPr>
          <a:lstStyle/>
          <a:p>
            <a:pPr>
              <a:buClr>
                <a:schemeClr val="accent2">
                  <a:lumMod val="75000"/>
                </a:schemeClr>
              </a:buClr>
              <a:buFont typeface="Wingdings" panose="05000000000000000000" pitchFamily="2" charset="2"/>
              <a:buChar char="v"/>
            </a:pPr>
            <a:r>
              <a:rPr lang="en-US" sz="2000" dirty="0">
                <a:solidFill>
                  <a:schemeClr val="accent2">
                    <a:lumMod val="75000"/>
                  </a:schemeClr>
                </a:solidFill>
                <a:latin typeface="Century Gothic"/>
              </a:rPr>
              <a:t>If you have taken into your religious, culture views, personal, family views and answered yes to the above, and are above the age of consent then you may be ready.</a:t>
            </a:r>
            <a:endParaRPr lang="en-GB" sz="2000" dirty="0">
              <a:solidFill>
                <a:schemeClr val="accent2">
                  <a:lumMod val="75000"/>
                </a:schemeClr>
              </a:solidFill>
              <a:latin typeface="Century Gothic"/>
            </a:endParaRPr>
          </a:p>
        </p:txBody>
      </p:sp>
    </p:spTree>
    <p:extLst>
      <p:ext uri="{BB962C8B-B14F-4D97-AF65-F5344CB8AC3E}">
        <p14:creationId xmlns:p14="http://schemas.microsoft.com/office/powerpoint/2010/main" val="21754695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Are you ready for sex?</a:t>
            </a:r>
            <a:endParaRPr lang="en-GB" dirty="0"/>
          </a:p>
        </p:txBody>
      </p:sp>
      <p:sp>
        <p:nvSpPr>
          <p:cNvPr id="3" name="Content Placeholder 2"/>
          <p:cNvSpPr>
            <a:spLocks noGrp="1"/>
          </p:cNvSpPr>
          <p:nvPr>
            <p:ph idx="1"/>
          </p:nvPr>
        </p:nvSpPr>
        <p:spPr>
          <a:xfrm>
            <a:off x="1097281" y="1845734"/>
            <a:ext cx="8290560" cy="3620346"/>
          </a:xfrm>
        </p:spPr>
        <p:txBody>
          <a:bodyPr>
            <a:noAutofit/>
          </a:bodyPr>
          <a:lstStyle/>
          <a:p>
            <a:r>
              <a:rPr lang="en-US" dirty="0"/>
              <a:t>The questions to ask yourself about sex. If you think you might have sex, ask yourself the following questions:</a:t>
            </a:r>
          </a:p>
          <a:p>
            <a:pPr>
              <a:buClr>
                <a:schemeClr val="accent2">
                  <a:lumMod val="75000"/>
                </a:schemeClr>
              </a:buClr>
              <a:buFont typeface="Wingdings" panose="05000000000000000000" pitchFamily="2" charset="2"/>
              <a:buChar char="v"/>
            </a:pPr>
            <a:r>
              <a:rPr lang="en-US" b="1" dirty="0"/>
              <a:t>Do I feel under pressure from anyone, such as my partner or friends?</a:t>
            </a:r>
          </a:p>
          <a:p>
            <a:pPr>
              <a:buClr>
                <a:schemeClr val="accent2">
                  <a:lumMod val="75000"/>
                </a:schemeClr>
              </a:buClr>
              <a:buFont typeface="Wingdings" panose="05000000000000000000" pitchFamily="2" charset="2"/>
              <a:buChar char="v"/>
            </a:pPr>
            <a:r>
              <a:rPr lang="en-US" b="1" dirty="0"/>
              <a:t>Could I have any regrets afterwards?</a:t>
            </a:r>
          </a:p>
          <a:p>
            <a:pPr>
              <a:buClr>
                <a:schemeClr val="accent2">
                  <a:lumMod val="75000"/>
                </a:schemeClr>
              </a:buClr>
              <a:buFont typeface="Wingdings" panose="05000000000000000000" pitchFamily="2" charset="2"/>
              <a:buChar char="v"/>
            </a:pPr>
            <a:r>
              <a:rPr lang="en-US" b="1" dirty="0"/>
              <a:t>Am I thinking about having sex just to impress my friends or keep up with them?</a:t>
            </a:r>
          </a:p>
          <a:p>
            <a:pPr>
              <a:buClr>
                <a:schemeClr val="accent2">
                  <a:lumMod val="75000"/>
                </a:schemeClr>
              </a:buClr>
              <a:buFont typeface="Wingdings" panose="05000000000000000000" pitchFamily="2" charset="2"/>
              <a:buChar char="v"/>
            </a:pPr>
            <a:r>
              <a:rPr lang="en-US" b="1" dirty="0"/>
              <a:t>Am I thinking about having sex just to keep my partner?</a:t>
            </a:r>
          </a:p>
        </p:txBody>
      </p:sp>
      <p:sp>
        <p:nvSpPr>
          <p:cNvPr id="4" name="Rectangle 3"/>
          <p:cNvSpPr/>
          <p:nvPr/>
        </p:nvSpPr>
        <p:spPr>
          <a:xfrm>
            <a:off x="1006436" y="4948592"/>
            <a:ext cx="10383520" cy="1323439"/>
          </a:xfrm>
          <a:prstGeom prst="rect">
            <a:avLst/>
          </a:prstGeom>
        </p:spPr>
        <p:txBody>
          <a:bodyPr wrap="square">
            <a:spAutoFit/>
          </a:bodyPr>
          <a:lstStyle/>
          <a:p>
            <a:pPr>
              <a:buClr>
                <a:schemeClr val="accent2">
                  <a:lumMod val="75000"/>
                </a:schemeClr>
              </a:buClr>
              <a:buFont typeface="Wingdings" panose="05000000000000000000" pitchFamily="2" charset="2"/>
              <a:buChar char="v"/>
            </a:pPr>
            <a:r>
              <a:rPr lang="en-US" sz="2000" dirty="0">
                <a:solidFill>
                  <a:schemeClr val="accent2">
                    <a:lumMod val="75000"/>
                  </a:schemeClr>
                </a:solidFill>
                <a:latin typeface="Century Gothic" panose="020B0502020202020204" pitchFamily="34" charset="0"/>
              </a:rPr>
              <a:t>If you have answered yes to the above, then you may not be ready.</a:t>
            </a:r>
          </a:p>
          <a:p>
            <a:pPr>
              <a:buClr>
                <a:schemeClr val="accent2">
                  <a:lumMod val="75000"/>
                </a:schemeClr>
              </a:buClr>
              <a:buFont typeface="Wingdings" panose="05000000000000000000" pitchFamily="2" charset="2"/>
              <a:buChar char="v"/>
            </a:pPr>
            <a:endParaRPr lang="en-US" sz="2000" dirty="0">
              <a:solidFill>
                <a:schemeClr val="accent2">
                  <a:lumMod val="75000"/>
                </a:schemeClr>
              </a:solidFill>
              <a:latin typeface="Century Gothic" panose="020B0502020202020204" pitchFamily="34" charset="0"/>
            </a:endParaRPr>
          </a:p>
          <a:p>
            <a:pPr>
              <a:buClr>
                <a:schemeClr val="accent2">
                  <a:lumMod val="75000"/>
                </a:schemeClr>
              </a:buClr>
              <a:buFont typeface="Wingdings" panose="05000000000000000000" pitchFamily="2" charset="2"/>
              <a:buChar char="v"/>
            </a:pPr>
            <a:r>
              <a:rPr lang="en-US" sz="2000" dirty="0">
                <a:solidFill>
                  <a:schemeClr val="accent2">
                    <a:lumMod val="75000"/>
                  </a:schemeClr>
                </a:solidFill>
                <a:latin typeface="Century Gothic" panose="020B0502020202020204" pitchFamily="34" charset="0"/>
              </a:rPr>
              <a:t>Remember, being in a relationship doesn’t mean you have to have sex. Even if you have done it once or twice, you still need to make sure it’s the right time. </a:t>
            </a:r>
            <a:endParaRPr lang="en-GB" sz="2000" dirty="0">
              <a:solidFill>
                <a:schemeClr val="accent2">
                  <a:lumMod val="75000"/>
                </a:schemeClr>
              </a:solidFill>
              <a:latin typeface="Century Gothic" panose="020B0502020202020204" pitchFamily="34" charset="0"/>
            </a:endParaRPr>
          </a:p>
        </p:txBody>
      </p:sp>
      <p:pic>
        <p:nvPicPr>
          <p:cNvPr id="3074" name="Picture 2" descr="https://encrypted-tbn0.gstatic.com/images?q=tbn:ANd9GcRZuIdujQGVA1YZC07bENxFgUFkgBIfXfDqErWz6oao9_1emFKvuSjcsEkfLg:https://i.pinimg.com/originals/25/91/2a/25912ac60cee14cf8ca195ca9c54c8d0.jpg&am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24695" y="684194"/>
            <a:ext cx="2156389" cy="2377123"/>
          </a:xfrm>
          <a:prstGeom prst="rect">
            <a:avLst/>
          </a:prstGeom>
          <a:noFill/>
          <a:ln w="57150">
            <a:solidFill>
              <a:schemeClr val="accent2">
                <a:lumMod val="75000"/>
              </a:schemeClr>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48028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Scenarios – what advice?</a:t>
            </a:r>
            <a:endParaRPr lang="en-GB" dirty="0"/>
          </a:p>
        </p:txBody>
      </p:sp>
      <p:sp>
        <p:nvSpPr>
          <p:cNvPr id="3" name="Content Placeholder 2"/>
          <p:cNvSpPr>
            <a:spLocks noGrp="1"/>
          </p:cNvSpPr>
          <p:nvPr>
            <p:ph idx="1"/>
          </p:nvPr>
        </p:nvSpPr>
        <p:spPr>
          <a:xfrm>
            <a:off x="1097281" y="1998617"/>
            <a:ext cx="4454434" cy="3396343"/>
          </a:xfrm>
        </p:spPr>
        <p:txBody>
          <a:bodyPr/>
          <a:lstStyle/>
          <a:p>
            <a:pPr>
              <a:buClr>
                <a:schemeClr val="accent2">
                  <a:lumMod val="75000"/>
                </a:schemeClr>
              </a:buClr>
              <a:buFont typeface="Wingdings" panose="05000000000000000000" pitchFamily="2" charset="2"/>
              <a:buChar char="v"/>
            </a:pPr>
            <a:r>
              <a:rPr lang="en-US" dirty="0"/>
              <a:t>Working in groups of 3, </a:t>
            </a:r>
            <a:r>
              <a:rPr lang="en-GB" dirty="0"/>
              <a:t>read through the scenarios. </a:t>
            </a:r>
          </a:p>
          <a:p>
            <a:pPr>
              <a:buClr>
                <a:schemeClr val="accent2">
                  <a:lumMod val="75000"/>
                </a:schemeClr>
              </a:buClr>
              <a:buFont typeface="Wingdings" panose="05000000000000000000" pitchFamily="2" charset="2"/>
              <a:buChar char="v"/>
            </a:pPr>
            <a:endParaRPr lang="en-GB" dirty="0"/>
          </a:p>
          <a:p>
            <a:pPr>
              <a:buClr>
                <a:schemeClr val="accent2">
                  <a:lumMod val="75000"/>
                </a:schemeClr>
              </a:buClr>
              <a:buFont typeface="Wingdings" panose="05000000000000000000" pitchFamily="2" charset="2"/>
              <a:buChar char="v"/>
            </a:pPr>
            <a:r>
              <a:rPr lang="en-GB" dirty="0"/>
              <a:t>You should think about what advice you would give in each case. Let the question prompt your answers. </a:t>
            </a:r>
            <a:r>
              <a:rPr lang="en-US" dirty="0"/>
              <a:t> </a:t>
            </a:r>
          </a:p>
          <a:p>
            <a:pPr>
              <a:buClr>
                <a:schemeClr val="accent2">
                  <a:lumMod val="75000"/>
                </a:schemeClr>
              </a:buClr>
              <a:buFont typeface="Wingdings" panose="05000000000000000000" pitchFamily="2" charset="2"/>
              <a:buChar char="v"/>
            </a:pPr>
            <a:endParaRPr lang="en-US" dirty="0"/>
          </a:p>
          <a:p>
            <a:pPr>
              <a:buClr>
                <a:schemeClr val="accent2">
                  <a:lumMod val="75000"/>
                </a:schemeClr>
              </a:buClr>
              <a:buFont typeface="Wingdings" panose="05000000000000000000" pitchFamily="2" charset="2"/>
              <a:buChar char="v"/>
            </a:pPr>
            <a:r>
              <a:rPr lang="en-US" dirty="0"/>
              <a:t>Be ready to feedback to the class</a:t>
            </a:r>
            <a:endParaRPr lang="en-GB" dirty="0"/>
          </a:p>
          <a:p>
            <a:endParaRPr lang="en-GB" dirty="0"/>
          </a:p>
        </p:txBody>
      </p:sp>
      <p:pic>
        <p:nvPicPr>
          <p:cNvPr id="4" name="Picture 3"/>
          <p:cNvPicPr>
            <a:picLocks noChangeAspect="1"/>
          </p:cNvPicPr>
          <p:nvPr/>
        </p:nvPicPr>
        <p:blipFill>
          <a:blip r:embed="rId2"/>
          <a:stretch>
            <a:fillRect/>
          </a:stretch>
        </p:blipFill>
        <p:spPr>
          <a:xfrm>
            <a:off x="5859100" y="1998617"/>
            <a:ext cx="5397484" cy="3508798"/>
          </a:xfrm>
          <a:prstGeom prst="rect">
            <a:avLst/>
          </a:prstGeom>
        </p:spPr>
      </p:pic>
    </p:spTree>
    <p:extLst>
      <p:ext uri="{BB962C8B-B14F-4D97-AF65-F5344CB8AC3E}">
        <p14:creationId xmlns:p14="http://schemas.microsoft.com/office/powerpoint/2010/main" val="1436478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Scenario 1 – what advice?</a:t>
            </a:r>
            <a:endParaRPr lang="en-GB" dirty="0"/>
          </a:p>
        </p:txBody>
      </p:sp>
      <p:sp>
        <p:nvSpPr>
          <p:cNvPr id="3" name="Content Placeholder 2"/>
          <p:cNvSpPr>
            <a:spLocks noGrp="1"/>
          </p:cNvSpPr>
          <p:nvPr>
            <p:ph idx="1"/>
          </p:nvPr>
        </p:nvSpPr>
        <p:spPr>
          <a:xfrm>
            <a:off x="1097280" y="1845734"/>
            <a:ext cx="10058400" cy="4383616"/>
          </a:xfrm>
        </p:spPr>
        <p:txBody>
          <a:bodyPr>
            <a:normAutofit lnSpcReduction="10000"/>
          </a:bodyPr>
          <a:lstStyle/>
          <a:p>
            <a:r>
              <a:rPr lang="en-US" sz="2400" dirty="0"/>
              <a:t>Lucy has just started a part-time job in a café. The manager is very  friendly and at first Lucy thought that it was good to have a such a friendly, easy-going manager. However, he’s recently started doing things that makes her feel very uncomfortable. For example, he’s been squeezing past her when she’s in small, tight spaces in the café, rubbing her shoulders and touching her hair. Lucy is now trying to avoid being near him, especially when other staff aren’t around, but this isn’t easy in small café.</a:t>
            </a:r>
          </a:p>
          <a:p>
            <a:endParaRPr lang="en-US" b="1" dirty="0">
              <a:solidFill>
                <a:schemeClr val="accent2">
                  <a:lumMod val="75000"/>
                </a:schemeClr>
              </a:solidFill>
            </a:endParaRPr>
          </a:p>
          <a:p>
            <a:r>
              <a:rPr lang="en-US" b="1" dirty="0">
                <a:solidFill>
                  <a:schemeClr val="accent2">
                    <a:lumMod val="75000"/>
                  </a:schemeClr>
                </a:solidFill>
              </a:rPr>
              <a:t>Why is Lucy feeling awkward?</a:t>
            </a:r>
          </a:p>
          <a:p>
            <a:r>
              <a:rPr lang="en-US" b="1" dirty="0">
                <a:solidFill>
                  <a:schemeClr val="accent2">
                    <a:lumMod val="75000"/>
                  </a:schemeClr>
                </a:solidFill>
              </a:rPr>
              <a:t>Is the behaviour of her manager appropriate?</a:t>
            </a:r>
          </a:p>
          <a:p>
            <a:r>
              <a:rPr lang="en-US" b="1" dirty="0">
                <a:solidFill>
                  <a:schemeClr val="accent2">
                    <a:lumMod val="75000"/>
                  </a:schemeClr>
                </a:solidFill>
              </a:rPr>
              <a:t>What would you advise Lucy to do?</a:t>
            </a:r>
            <a:endParaRPr lang="en-GB" b="1" dirty="0">
              <a:solidFill>
                <a:schemeClr val="accent2">
                  <a:lumMod val="75000"/>
                </a:schemeClr>
              </a:solidFill>
            </a:endParaRPr>
          </a:p>
        </p:txBody>
      </p:sp>
    </p:spTree>
    <p:extLst>
      <p:ext uri="{BB962C8B-B14F-4D97-AF65-F5344CB8AC3E}">
        <p14:creationId xmlns:p14="http://schemas.microsoft.com/office/powerpoint/2010/main" val="745899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Scenario 2 – what advice?</a:t>
            </a:r>
            <a:endParaRPr lang="en-GB" dirty="0"/>
          </a:p>
        </p:txBody>
      </p:sp>
      <p:sp>
        <p:nvSpPr>
          <p:cNvPr id="3" name="Content Placeholder 2"/>
          <p:cNvSpPr>
            <a:spLocks noGrp="1"/>
          </p:cNvSpPr>
          <p:nvPr>
            <p:ph idx="1"/>
          </p:nvPr>
        </p:nvSpPr>
        <p:spPr/>
        <p:txBody>
          <a:bodyPr vert="horz" lIns="0" tIns="45720" rIns="0" bIns="45720" rtlCol="0" anchor="t">
            <a:normAutofit lnSpcReduction="10000"/>
          </a:bodyPr>
          <a:lstStyle/>
          <a:p>
            <a:r>
              <a:rPr lang="en-US" sz="2400" dirty="0">
                <a:latin typeface="Century Gothic"/>
              </a:rPr>
              <a:t>Elijah and Amelia have been together for two years and are very happy together. They have a respectful relationship and up until this point there has been no pressure around taking their relationship to the next stage. Amelia now feels that she would like to have sex, however, Elijah is worried about this as he and his family are very religious and don’t believe in sex before marriage. Elijah loves Amelia but is worried that his family would somehow find out if he had sex and be upset with him. This has put pressure on their relationship.</a:t>
            </a:r>
          </a:p>
          <a:p>
            <a:endParaRPr lang="en-US" b="1" dirty="0">
              <a:solidFill>
                <a:schemeClr val="accent2">
                  <a:lumMod val="75000"/>
                </a:schemeClr>
              </a:solidFill>
            </a:endParaRPr>
          </a:p>
          <a:p>
            <a:r>
              <a:rPr lang="en-US" b="1" dirty="0">
                <a:solidFill>
                  <a:schemeClr val="accent2">
                    <a:lumMod val="75000"/>
                  </a:schemeClr>
                </a:solidFill>
              </a:rPr>
              <a:t>What advice would you give Amelia and Elijah?</a:t>
            </a:r>
          </a:p>
          <a:p>
            <a:r>
              <a:rPr lang="en-US" b="1" dirty="0">
                <a:solidFill>
                  <a:schemeClr val="accent2">
                    <a:lumMod val="75000"/>
                  </a:schemeClr>
                </a:solidFill>
              </a:rPr>
              <a:t>Do you think the relationship is likely to continue?</a:t>
            </a:r>
            <a:endParaRPr lang="en-GB" b="1" dirty="0">
              <a:solidFill>
                <a:schemeClr val="accent2">
                  <a:lumMod val="75000"/>
                </a:schemeClr>
              </a:solidFill>
            </a:endParaRPr>
          </a:p>
        </p:txBody>
      </p:sp>
    </p:spTree>
    <p:extLst>
      <p:ext uri="{BB962C8B-B14F-4D97-AF65-F5344CB8AC3E}">
        <p14:creationId xmlns:p14="http://schemas.microsoft.com/office/powerpoint/2010/main" val="3068932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Scenario 3 – what advice?</a:t>
            </a:r>
            <a:endParaRPr lang="en-GB" dirty="0"/>
          </a:p>
        </p:txBody>
      </p:sp>
      <p:sp>
        <p:nvSpPr>
          <p:cNvPr id="3" name="Content Placeholder 2"/>
          <p:cNvSpPr>
            <a:spLocks noGrp="1"/>
          </p:cNvSpPr>
          <p:nvPr>
            <p:ph idx="1"/>
          </p:nvPr>
        </p:nvSpPr>
        <p:spPr/>
        <p:txBody>
          <a:bodyPr>
            <a:normAutofit fontScale="92500" lnSpcReduction="10000"/>
          </a:bodyPr>
          <a:lstStyle/>
          <a:p>
            <a:r>
              <a:rPr lang="en-US" sz="2400" dirty="0"/>
              <a:t>All of Jamal’s friends have been boasting that they’ve had sex and are now joking about him being a virgin. There’s a girl who really likes Jamal and although he thinks she’s a nice person he doesn’t fancy her. However, he thinks that if he pays her a bit of attention, she will have sex with him and then his friends will stop taunting him about being a virgin.</a:t>
            </a:r>
          </a:p>
          <a:p>
            <a:endParaRPr lang="en-US" dirty="0"/>
          </a:p>
          <a:p>
            <a:r>
              <a:rPr lang="en-US" b="1" dirty="0">
                <a:solidFill>
                  <a:schemeClr val="accent2">
                    <a:lumMod val="75000"/>
                  </a:schemeClr>
                </a:solidFill>
              </a:rPr>
              <a:t>What's influencing Jamal to feel this way?</a:t>
            </a:r>
          </a:p>
          <a:p>
            <a:r>
              <a:rPr lang="en-US" b="1" dirty="0">
                <a:solidFill>
                  <a:schemeClr val="accent2">
                    <a:lumMod val="75000"/>
                  </a:schemeClr>
                </a:solidFill>
              </a:rPr>
              <a:t>What do you think Jamal using the girl who likes him for sex?</a:t>
            </a:r>
          </a:p>
          <a:p>
            <a:r>
              <a:rPr lang="en-US" b="1" dirty="0">
                <a:solidFill>
                  <a:schemeClr val="accent2">
                    <a:lumMod val="75000"/>
                  </a:schemeClr>
                </a:solidFill>
              </a:rPr>
              <a:t>What would you advise him to do?</a:t>
            </a:r>
          </a:p>
          <a:p>
            <a:endParaRPr lang="en-US" dirty="0"/>
          </a:p>
          <a:p>
            <a:r>
              <a:rPr lang="en-US" dirty="0"/>
              <a:t> </a:t>
            </a:r>
            <a:endParaRPr lang="en-GB" dirty="0"/>
          </a:p>
        </p:txBody>
      </p:sp>
    </p:spTree>
    <p:extLst>
      <p:ext uri="{BB962C8B-B14F-4D97-AF65-F5344CB8AC3E}">
        <p14:creationId xmlns:p14="http://schemas.microsoft.com/office/powerpoint/2010/main" val="12409510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594" y="195163"/>
            <a:ext cx="10058400" cy="1450757"/>
          </a:xfrm>
        </p:spPr>
        <p:txBody>
          <a:bodyPr>
            <a:normAutofit fontScale="90000"/>
          </a:bodyPr>
          <a:lstStyle/>
          <a:p>
            <a:r>
              <a:rPr lang="en-US" dirty="0"/>
              <a:t>Some </a:t>
            </a:r>
            <a:r>
              <a:rPr lang="en-GB" dirty="0"/>
              <a:t>Words for Fending Off Unwanted Sexual Advances [5mins]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63057764"/>
              </p:ext>
            </p:extLst>
          </p:nvPr>
        </p:nvGraphicFramePr>
        <p:xfrm>
          <a:off x="4390915" y="2006349"/>
          <a:ext cx="6973771" cy="4133897"/>
        </p:xfrm>
        <a:graphic>
          <a:graphicData uri="http://schemas.openxmlformats.org/drawingml/2006/table">
            <a:tbl>
              <a:tblPr>
                <a:tableStyleId>{8A107856-5554-42FB-B03E-39F5DBC370BA}</a:tableStyleId>
              </a:tblPr>
              <a:tblGrid>
                <a:gridCol w="3002662">
                  <a:extLst>
                    <a:ext uri="{9D8B030D-6E8A-4147-A177-3AD203B41FA5}">
                      <a16:colId xmlns:a16="http://schemas.microsoft.com/office/drawing/2014/main" val="1020543231"/>
                    </a:ext>
                  </a:extLst>
                </a:gridCol>
                <a:gridCol w="3971109">
                  <a:extLst>
                    <a:ext uri="{9D8B030D-6E8A-4147-A177-3AD203B41FA5}">
                      <a16:colId xmlns:a16="http://schemas.microsoft.com/office/drawing/2014/main" val="2185723340"/>
                    </a:ext>
                  </a:extLst>
                </a:gridCol>
              </a:tblGrid>
              <a:tr h="284186">
                <a:tc>
                  <a:txBody>
                    <a:bodyPr/>
                    <a:lstStyle/>
                    <a:p>
                      <a:pPr algn="ctr" fontAlgn="t"/>
                      <a:r>
                        <a:rPr lang="en-GB" sz="2400" b="1">
                          <a:effectLst/>
                        </a:rPr>
                        <a:t>Hook</a:t>
                      </a:r>
                      <a:endParaRPr lang="en-GB" sz="2400" b="1">
                        <a:effectLst/>
                        <a:latin typeface="Century Gothic" panose="020B0502020202020204" pitchFamily="34" charset="0"/>
                      </a:endParaRPr>
                    </a:p>
                  </a:txBody>
                  <a:tcPr marL="22093" marR="22093" marT="30930" marB="26512"/>
                </a:tc>
                <a:tc>
                  <a:txBody>
                    <a:bodyPr/>
                    <a:lstStyle/>
                    <a:p>
                      <a:pPr algn="ctr" fontAlgn="t"/>
                      <a:r>
                        <a:rPr lang="en-GB" sz="2400" b="1" dirty="0">
                          <a:effectLst/>
                        </a:rPr>
                        <a:t>Sinker</a:t>
                      </a:r>
                      <a:endParaRPr lang="en-GB" sz="2400" b="1" dirty="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2188085839"/>
                  </a:ext>
                </a:extLst>
              </a:tr>
              <a:tr h="439963">
                <a:tc>
                  <a:txBody>
                    <a:bodyPr/>
                    <a:lstStyle/>
                    <a:p>
                      <a:pPr algn="ctr" fontAlgn="t"/>
                      <a:r>
                        <a:rPr lang="en-GB" sz="1600">
                          <a:effectLst/>
                        </a:rPr>
                        <a:t>“Aw c’mon, everybody does it!”</a:t>
                      </a:r>
                      <a:endParaRPr lang="en-GB" sz="1600">
                        <a:effectLst/>
                        <a:latin typeface="Century Gothic" panose="020B0502020202020204" pitchFamily="34" charset="0"/>
                      </a:endParaRPr>
                    </a:p>
                  </a:txBody>
                  <a:tcPr marL="22093" marR="22093" marT="30930" marB="26512"/>
                </a:tc>
                <a:tc>
                  <a:txBody>
                    <a:bodyPr/>
                    <a:lstStyle/>
                    <a:p>
                      <a:pPr algn="l" fontAlgn="t"/>
                      <a:endParaRPr lang="en-GB" sz="1600" dirty="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2362804387"/>
                  </a:ext>
                </a:extLst>
              </a:tr>
              <a:tr h="366057">
                <a:tc>
                  <a:txBody>
                    <a:bodyPr/>
                    <a:lstStyle/>
                    <a:p>
                      <a:pPr algn="ctr" fontAlgn="t"/>
                      <a:r>
                        <a:rPr lang="en-GB" sz="1600" dirty="0">
                          <a:effectLst/>
                        </a:rPr>
                        <a:t>“If you loved me, you’d go to bed with me.”</a:t>
                      </a:r>
                      <a:endParaRPr lang="en-GB" sz="1600" dirty="0">
                        <a:effectLst/>
                        <a:latin typeface="Century Gothic" panose="020B0502020202020204" pitchFamily="34" charset="0"/>
                      </a:endParaRPr>
                    </a:p>
                  </a:txBody>
                  <a:tcPr marL="22093" marR="22093" marT="30930" marB="26512"/>
                </a:tc>
                <a:tc>
                  <a:txBody>
                    <a:bodyPr/>
                    <a:lstStyle/>
                    <a:p>
                      <a:pPr algn="l" fontAlgn="t"/>
                      <a:endParaRPr lang="en-GB" sz="1600" dirty="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2910533301"/>
                  </a:ext>
                </a:extLst>
              </a:tr>
              <a:tr h="366057">
                <a:tc>
                  <a:txBody>
                    <a:bodyPr/>
                    <a:lstStyle/>
                    <a:p>
                      <a:pPr algn="ctr" fontAlgn="t"/>
                      <a:r>
                        <a:rPr lang="en-GB" sz="1600" dirty="0">
                          <a:effectLst/>
                        </a:rPr>
                        <a:t>“If you don’t have sex with me, I’ll break up with you.”</a:t>
                      </a:r>
                      <a:endParaRPr lang="en-GB" sz="1600" dirty="0">
                        <a:effectLst/>
                        <a:latin typeface="Century Gothic" panose="020B0502020202020204" pitchFamily="34" charset="0"/>
                      </a:endParaRPr>
                    </a:p>
                  </a:txBody>
                  <a:tcPr marL="22093" marR="22093" marT="30930" marB="26512"/>
                </a:tc>
                <a:tc>
                  <a:txBody>
                    <a:bodyPr/>
                    <a:lstStyle/>
                    <a:p>
                      <a:pPr algn="l" fontAlgn="t"/>
                      <a:endParaRPr lang="en-GB" sz="1600" dirty="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1158112753"/>
                  </a:ext>
                </a:extLst>
              </a:tr>
              <a:tr h="366057">
                <a:tc>
                  <a:txBody>
                    <a:bodyPr/>
                    <a:lstStyle/>
                    <a:p>
                      <a:pPr algn="ctr" fontAlgn="t"/>
                      <a:r>
                        <a:rPr lang="en-GB" sz="1600">
                          <a:effectLst/>
                        </a:rPr>
                        <a:t>“Why won’t you have sex with me?”</a:t>
                      </a:r>
                      <a:endParaRPr lang="en-GB" sz="1600">
                        <a:effectLst/>
                        <a:latin typeface="Century Gothic" panose="020B0502020202020204" pitchFamily="34" charset="0"/>
                      </a:endParaRPr>
                    </a:p>
                  </a:txBody>
                  <a:tcPr marL="22093" marR="22093" marT="30930" marB="26512"/>
                </a:tc>
                <a:tc>
                  <a:txBody>
                    <a:bodyPr/>
                    <a:lstStyle/>
                    <a:p>
                      <a:pPr algn="l" fontAlgn="t"/>
                      <a:endParaRPr lang="en-GB" sz="1600" dirty="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3613192938"/>
                  </a:ext>
                </a:extLst>
              </a:tr>
              <a:tr h="366057">
                <a:tc>
                  <a:txBody>
                    <a:bodyPr/>
                    <a:lstStyle/>
                    <a:p>
                      <a:pPr algn="ctr" fontAlgn="t"/>
                      <a:r>
                        <a:rPr lang="en-GB" sz="1600">
                          <a:effectLst/>
                        </a:rPr>
                        <a:t>“We had sex before; why are you turning me down now?”</a:t>
                      </a:r>
                      <a:endParaRPr lang="en-GB" sz="1600">
                        <a:effectLst/>
                        <a:latin typeface="Century Gothic" panose="020B0502020202020204" pitchFamily="34" charset="0"/>
                      </a:endParaRPr>
                    </a:p>
                  </a:txBody>
                  <a:tcPr marL="22093" marR="22093" marT="30930" marB="26512"/>
                </a:tc>
                <a:tc>
                  <a:txBody>
                    <a:bodyPr/>
                    <a:lstStyle/>
                    <a:p>
                      <a:pPr algn="l" fontAlgn="t"/>
                      <a:endParaRPr lang="en-GB" sz="1600" dirty="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2096553417"/>
                  </a:ext>
                </a:extLst>
              </a:tr>
              <a:tr h="366057">
                <a:tc>
                  <a:txBody>
                    <a:bodyPr/>
                    <a:lstStyle/>
                    <a:p>
                      <a:pPr algn="ctr" fontAlgn="t"/>
                      <a:r>
                        <a:rPr lang="en-GB" sz="1600">
                          <a:effectLst/>
                        </a:rPr>
                        <a:t>“Yo, let’s do it. You know you want to!”</a:t>
                      </a:r>
                      <a:endParaRPr lang="en-GB" sz="1600">
                        <a:effectLst/>
                        <a:latin typeface="Century Gothic" panose="020B0502020202020204" pitchFamily="34" charset="0"/>
                      </a:endParaRPr>
                    </a:p>
                  </a:txBody>
                  <a:tcPr marL="22093" marR="22093" marT="30930" marB="26512"/>
                </a:tc>
                <a:tc>
                  <a:txBody>
                    <a:bodyPr/>
                    <a:lstStyle/>
                    <a:p>
                      <a:pPr algn="l" fontAlgn="t"/>
                      <a:endParaRPr lang="en-GB" sz="1600" dirty="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1688251186"/>
                  </a:ext>
                </a:extLst>
              </a:tr>
              <a:tr h="520670">
                <a:tc>
                  <a:txBody>
                    <a:bodyPr/>
                    <a:lstStyle/>
                    <a:p>
                      <a:pPr algn="ctr" fontAlgn="t"/>
                      <a:r>
                        <a:rPr lang="en-GB" sz="1600" dirty="0">
                          <a:effectLst/>
                        </a:rPr>
                        <a:t>“Your parents are out all night; let’s go back to your house.”</a:t>
                      </a:r>
                      <a:endParaRPr lang="en-GB" sz="1600" dirty="0">
                        <a:effectLst/>
                        <a:latin typeface="Century Gothic" panose="020B0502020202020204" pitchFamily="34" charset="0"/>
                      </a:endParaRPr>
                    </a:p>
                  </a:txBody>
                  <a:tcPr marL="22093" marR="22093" marT="30930" marB="26512"/>
                </a:tc>
                <a:tc>
                  <a:txBody>
                    <a:bodyPr/>
                    <a:lstStyle/>
                    <a:p>
                      <a:pPr algn="l" fontAlgn="t"/>
                      <a:endParaRPr lang="en-GB" sz="1600" dirty="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1061906759"/>
                  </a:ext>
                </a:extLst>
              </a:tr>
            </a:tbl>
          </a:graphicData>
        </a:graphic>
      </p:graphicFrame>
      <p:sp>
        <p:nvSpPr>
          <p:cNvPr id="3" name="TextBox 2"/>
          <p:cNvSpPr txBox="1"/>
          <p:nvPr/>
        </p:nvSpPr>
        <p:spPr>
          <a:xfrm>
            <a:off x="849086" y="2129246"/>
            <a:ext cx="3161211" cy="1631216"/>
          </a:xfrm>
          <a:prstGeom prst="rect">
            <a:avLst/>
          </a:prstGeom>
          <a:noFill/>
          <a:ln>
            <a:solidFill>
              <a:schemeClr val="accent2">
                <a:lumMod val="75000"/>
              </a:schemeClr>
            </a:solidFill>
          </a:ln>
        </p:spPr>
        <p:txBody>
          <a:bodyPr wrap="square" rtlCol="0">
            <a:spAutoFit/>
          </a:bodyPr>
          <a:lstStyle/>
          <a:p>
            <a:r>
              <a:rPr lang="en-US" sz="2000" dirty="0">
                <a:latin typeface="Century Gothic" panose="020B0502020202020204" pitchFamily="34" charset="0"/>
              </a:rPr>
              <a:t>In pairs, come up with some replies (sinkers) that you use to prevent unwanted sexual advances   </a:t>
            </a:r>
            <a:endParaRPr lang="en-GB" sz="2000" dirty="0">
              <a:latin typeface="Century Gothic" panose="020B0502020202020204" pitchFamily="34" charset="0"/>
            </a:endParaRPr>
          </a:p>
        </p:txBody>
      </p:sp>
      <p:pic>
        <p:nvPicPr>
          <p:cNvPr id="6" name="Picture 5"/>
          <p:cNvPicPr>
            <a:picLocks noChangeAspect="1"/>
          </p:cNvPicPr>
          <p:nvPr/>
        </p:nvPicPr>
        <p:blipFill>
          <a:blip r:embed="rId2"/>
          <a:stretch>
            <a:fillRect/>
          </a:stretch>
        </p:blipFill>
        <p:spPr>
          <a:xfrm>
            <a:off x="579877" y="4281336"/>
            <a:ext cx="3699627" cy="1383038"/>
          </a:xfrm>
          <a:prstGeom prst="rect">
            <a:avLst/>
          </a:prstGeom>
        </p:spPr>
      </p:pic>
    </p:spTree>
    <p:extLst>
      <p:ext uri="{BB962C8B-B14F-4D97-AF65-F5344CB8AC3E}">
        <p14:creationId xmlns:p14="http://schemas.microsoft.com/office/powerpoint/2010/main" val="10626661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Some </a:t>
            </a:r>
            <a:r>
              <a:rPr lang="en-GB" dirty="0"/>
              <a:t>Words for Fending Off Unwanted Sexual Advances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00039410"/>
              </p:ext>
            </p:extLst>
          </p:nvPr>
        </p:nvGraphicFramePr>
        <p:xfrm>
          <a:off x="1007635" y="1810406"/>
          <a:ext cx="10754061" cy="4579360"/>
        </p:xfrm>
        <a:graphic>
          <a:graphicData uri="http://schemas.openxmlformats.org/drawingml/2006/table">
            <a:tbl>
              <a:tblPr>
                <a:tableStyleId>{8A107856-5554-42FB-B03E-39F5DBC370BA}</a:tableStyleId>
              </a:tblPr>
              <a:tblGrid>
                <a:gridCol w="2948264">
                  <a:extLst>
                    <a:ext uri="{9D8B030D-6E8A-4147-A177-3AD203B41FA5}">
                      <a16:colId xmlns:a16="http://schemas.microsoft.com/office/drawing/2014/main" val="1020543231"/>
                    </a:ext>
                  </a:extLst>
                </a:gridCol>
                <a:gridCol w="7805797">
                  <a:extLst>
                    <a:ext uri="{9D8B030D-6E8A-4147-A177-3AD203B41FA5}">
                      <a16:colId xmlns:a16="http://schemas.microsoft.com/office/drawing/2014/main" val="2185723340"/>
                    </a:ext>
                  </a:extLst>
                </a:gridCol>
              </a:tblGrid>
              <a:tr h="399688">
                <a:tc>
                  <a:txBody>
                    <a:bodyPr/>
                    <a:lstStyle/>
                    <a:p>
                      <a:pPr algn="ctr" fontAlgn="t"/>
                      <a:r>
                        <a:rPr lang="en-GB" sz="2400" b="1">
                          <a:effectLst/>
                        </a:rPr>
                        <a:t>Hook</a:t>
                      </a:r>
                      <a:endParaRPr lang="en-GB" sz="2400" b="1">
                        <a:effectLst/>
                        <a:latin typeface="Century Gothic" panose="020B0502020202020204" pitchFamily="34" charset="0"/>
                      </a:endParaRPr>
                    </a:p>
                  </a:txBody>
                  <a:tcPr marL="22093" marR="22093" marT="30930" marB="26512"/>
                </a:tc>
                <a:tc>
                  <a:txBody>
                    <a:bodyPr/>
                    <a:lstStyle/>
                    <a:p>
                      <a:pPr algn="ctr" fontAlgn="t"/>
                      <a:r>
                        <a:rPr lang="en-GB" sz="2400" b="1" dirty="0">
                          <a:effectLst/>
                        </a:rPr>
                        <a:t>Sinker</a:t>
                      </a:r>
                      <a:endParaRPr lang="en-GB" sz="2400" b="1" dirty="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2188085839"/>
                  </a:ext>
                </a:extLst>
              </a:tr>
              <a:tr h="655181">
                <a:tc>
                  <a:txBody>
                    <a:bodyPr/>
                    <a:lstStyle/>
                    <a:p>
                      <a:pPr algn="ctr" fontAlgn="t"/>
                      <a:r>
                        <a:rPr lang="en-GB" sz="1600">
                          <a:effectLst/>
                        </a:rPr>
                        <a:t>“Aw c’mon, everybody does it!”</a:t>
                      </a:r>
                      <a:endParaRPr lang="en-GB" sz="1600">
                        <a:effectLst/>
                        <a:latin typeface="Century Gothic" panose="020B0502020202020204" pitchFamily="34" charset="0"/>
                      </a:endParaRPr>
                    </a:p>
                  </a:txBody>
                  <a:tcPr marL="22093" marR="22093" marT="30930" marB="26512"/>
                </a:tc>
                <a:tc>
                  <a:txBody>
                    <a:bodyPr/>
                    <a:lstStyle/>
                    <a:p>
                      <a:pPr algn="l" fontAlgn="t"/>
                      <a:r>
                        <a:rPr lang="en-GB" sz="1600">
                          <a:effectLst/>
                        </a:rPr>
                        <a:t>“I don’t care, I’m not everybody. And besides, not everybody ‘does it,’ including some of the kids who say they do.”</a:t>
                      </a:r>
                      <a:endParaRPr lang="en-GB" sz="160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2362804387"/>
                  </a:ext>
                </a:extLst>
              </a:tr>
              <a:tr h="534995">
                <a:tc>
                  <a:txBody>
                    <a:bodyPr/>
                    <a:lstStyle/>
                    <a:p>
                      <a:pPr algn="ctr" fontAlgn="t"/>
                      <a:r>
                        <a:rPr lang="en-GB" sz="1600">
                          <a:effectLst/>
                        </a:rPr>
                        <a:t>“If you loved me, you’d go to bed with me.”</a:t>
                      </a:r>
                      <a:endParaRPr lang="en-GB" sz="1600">
                        <a:effectLst/>
                        <a:latin typeface="Century Gothic" panose="020B0502020202020204" pitchFamily="34" charset="0"/>
                      </a:endParaRPr>
                    </a:p>
                  </a:txBody>
                  <a:tcPr marL="22093" marR="22093" marT="30930" marB="26512"/>
                </a:tc>
                <a:tc>
                  <a:txBody>
                    <a:bodyPr/>
                    <a:lstStyle/>
                    <a:p>
                      <a:pPr algn="l" fontAlgn="t"/>
                      <a:r>
                        <a:rPr lang="en-GB" sz="1600">
                          <a:effectLst/>
                        </a:rPr>
                        <a:t>“If you loved me, you wouldn’t pressure me into doing something that I’m not ready to do.”</a:t>
                      </a:r>
                      <a:endParaRPr lang="en-GB" sz="160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2910533301"/>
                  </a:ext>
                </a:extLst>
              </a:tr>
              <a:tr h="534995">
                <a:tc>
                  <a:txBody>
                    <a:bodyPr/>
                    <a:lstStyle/>
                    <a:p>
                      <a:pPr algn="ctr" fontAlgn="t"/>
                      <a:r>
                        <a:rPr lang="en-GB" sz="1600">
                          <a:effectLst/>
                        </a:rPr>
                        <a:t>“If you don’t have sex with me, I’ll break up with you.”</a:t>
                      </a:r>
                      <a:endParaRPr lang="en-GB" sz="1600">
                        <a:effectLst/>
                        <a:latin typeface="Century Gothic" panose="020B0502020202020204" pitchFamily="34" charset="0"/>
                      </a:endParaRPr>
                    </a:p>
                  </a:txBody>
                  <a:tcPr marL="22093" marR="22093" marT="30930" marB="26512"/>
                </a:tc>
                <a:tc>
                  <a:txBody>
                    <a:bodyPr/>
                    <a:lstStyle/>
                    <a:p>
                      <a:pPr algn="l" fontAlgn="t"/>
                      <a:r>
                        <a:rPr lang="en-GB" sz="1600" dirty="0">
                          <a:effectLst/>
                        </a:rPr>
                        <a:t>“If being your girlfriend means that I have to sleep with you, then I guess I don’t want to be your girlfriend.”</a:t>
                      </a:r>
                      <a:endParaRPr lang="en-GB" sz="1600" dirty="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1158112753"/>
                  </a:ext>
                </a:extLst>
              </a:tr>
              <a:tr h="514834">
                <a:tc>
                  <a:txBody>
                    <a:bodyPr/>
                    <a:lstStyle/>
                    <a:p>
                      <a:pPr algn="ctr" fontAlgn="t"/>
                      <a:r>
                        <a:rPr lang="en-GB" sz="1600">
                          <a:effectLst/>
                        </a:rPr>
                        <a:t>“Why won’t you have sex with me?”</a:t>
                      </a:r>
                      <a:endParaRPr lang="en-GB" sz="1600">
                        <a:effectLst/>
                        <a:latin typeface="Century Gothic" panose="020B0502020202020204" pitchFamily="34" charset="0"/>
                      </a:endParaRPr>
                    </a:p>
                  </a:txBody>
                  <a:tcPr marL="22093" marR="22093" marT="30930" marB="26512"/>
                </a:tc>
                <a:tc>
                  <a:txBody>
                    <a:bodyPr/>
                    <a:lstStyle/>
                    <a:p>
                      <a:pPr algn="l" fontAlgn="t"/>
                      <a:r>
                        <a:rPr lang="en-GB" sz="1600">
                          <a:effectLst/>
                        </a:rPr>
                        <a:t>“Because I don’t want to.” No further explanation needed.</a:t>
                      </a:r>
                      <a:endParaRPr lang="en-GB" sz="160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3613192938"/>
                  </a:ext>
                </a:extLst>
              </a:tr>
              <a:tr h="534995">
                <a:tc>
                  <a:txBody>
                    <a:bodyPr/>
                    <a:lstStyle/>
                    <a:p>
                      <a:pPr algn="ctr" fontAlgn="t"/>
                      <a:r>
                        <a:rPr lang="en-GB" sz="1600">
                          <a:effectLst/>
                        </a:rPr>
                        <a:t>“We had sex before; why are you turning me down now?”</a:t>
                      </a:r>
                      <a:endParaRPr lang="en-GB" sz="1600">
                        <a:effectLst/>
                        <a:latin typeface="Century Gothic" panose="020B0502020202020204" pitchFamily="34" charset="0"/>
                      </a:endParaRPr>
                    </a:p>
                  </a:txBody>
                  <a:tcPr marL="22093" marR="22093" marT="30930" marB="26512"/>
                </a:tc>
                <a:tc>
                  <a:txBody>
                    <a:bodyPr/>
                    <a:lstStyle/>
                    <a:p>
                      <a:pPr algn="l" fontAlgn="t"/>
                      <a:r>
                        <a:rPr lang="en-GB" sz="1600">
                          <a:effectLst/>
                        </a:rPr>
                        <a:t>“I’m entitled to change my mind. It’s my body and my life, and I want to wait until I’m older before I have sex again.”</a:t>
                      </a:r>
                      <a:endParaRPr lang="en-GB" sz="160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2096553417"/>
                  </a:ext>
                </a:extLst>
              </a:tr>
              <a:tr h="514834">
                <a:tc>
                  <a:txBody>
                    <a:bodyPr/>
                    <a:lstStyle/>
                    <a:p>
                      <a:pPr algn="ctr" fontAlgn="t"/>
                      <a:r>
                        <a:rPr lang="en-GB" sz="1600">
                          <a:effectLst/>
                        </a:rPr>
                        <a:t>“Yo, let’s do it. You know you want to!”</a:t>
                      </a:r>
                      <a:endParaRPr lang="en-GB" sz="1600">
                        <a:effectLst/>
                        <a:latin typeface="Century Gothic" panose="020B0502020202020204" pitchFamily="34" charset="0"/>
                      </a:endParaRPr>
                    </a:p>
                  </a:txBody>
                  <a:tcPr marL="22093" marR="22093" marT="30930" marB="26512"/>
                </a:tc>
                <a:tc>
                  <a:txBody>
                    <a:bodyPr/>
                    <a:lstStyle/>
                    <a:p>
                      <a:pPr algn="l" fontAlgn="t"/>
                      <a:r>
                        <a:rPr lang="en-GB" sz="1600">
                          <a:effectLst/>
                        </a:rPr>
                        <a:t>“No. No. No! What part of ‘no’ don’t you understand?”</a:t>
                      </a:r>
                      <a:endParaRPr lang="en-GB" sz="160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1688251186"/>
                  </a:ext>
                </a:extLst>
              </a:tr>
              <a:tr h="775367">
                <a:tc>
                  <a:txBody>
                    <a:bodyPr/>
                    <a:lstStyle/>
                    <a:p>
                      <a:pPr algn="ctr" fontAlgn="t"/>
                      <a:r>
                        <a:rPr lang="en-GB" sz="1600" dirty="0">
                          <a:effectLst/>
                        </a:rPr>
                        <a:t>“Your parents are out all night; let’s go back to your house.”</a:t>
                      </a:r>
                      <a:endParaRPr lang="en-GB" sz="1600" dirty="0">
                        <a:effectLst/>
                        <a:latin typeface="Century Gothic" panose="020B0502020202020204" pitchFamily="34" charset="0"/>
                      </a:endParaRPr>
                    </a:p>
                  </a:txBody>
                  <a:tcPr marL="22093" marR="22093" marT="30930" marB="26512"/>
                </a:tc>
                <a:tc>
                  <a:txBody>
                    <a:bodyPr/>
                    <a:lstStyle/>
                    <a:p>
                      <a:pPr algn="l" fontAlgn="t"/>
                      <a:r>
                        <a:rPr lang="en-GB" sz="1600" dirty="0">
                          <a:effectLst/>
                        </a:rPr>
                        <a:t>Use your ace in the hole: blame your folks. “Go back to my house? We can’t. My parents won’t let me have boys over when they’re not home.”</a:t>
                      </a:r>
                      <a:endParaRPr lang="en-GB" sz="1600" dirty="0">
                        <a:effectLst/>
                        <a:latin typeface="Century Gothic" panose="020B0502020202020204" pitchFamily="34" charset="0"/>
                      </a:endParaRPr>
                    </a:p>
                  </a:txBody>
                  <a:tcPr marL="22093" marR="22093" marT="30930" marB="26512"/>
                </a:tc>
                <a:extLst>
                  <a:ext uri="{0D108BD9-81ED-4DB2-BD59-A6C34878D82A}">
                    <a16:rowId xmlns:a16="http://schemas.microsoft.com/office/drawing/2014/main" val="1061906759"/>
                  </a:ext>
                </a:extLst>
              </a:tr>
            </a:tbl>
          </a:graphicData>
        </a:graphic>
      </p:graphicFrame>
      <p:sp>
        <p:nvSpPr>
          <p:cNvPr id="5" name="Rectangle 4"/>
          <p:cNvSpPr/>
          <p:nvPr/>
        </p:nvSpPr>
        <p:spPr>
          <a:xfrm>
            <a:off x="4303059" y="6462812"/>
            <a:ext cx="10883153" cy="261610"/>
          </a:xfrm>
          <a:prstGeom prst="rect">
            <a:avLst/>
          </a:prstGeom>
        </p:spPr>
        <p:txBody>
          <a:bodyPr wrap="square">
            <a:spAutoFit/>
          </a:bodyPr>
          <a:lstStyle/>
          <a:p>
            <a:r>
              <a:rPr lang="en-GB" sz="1050" dirty="0">
                <a:latin typeface="Century Gothic" panose="020B0502020202020204" pitchFamily="34" charset="0"/>
              </a:rPr>
              <a:t>https://www.healthychildren.org/English/ages-stages/teen/dating-sex/Pages/Helping-Teens-Resist-Sexual-Pressure.aspx</a:t>
            </a:r>
          </a:p>
        </p:txBody>
      </p:sp>
    </p:spTree>
    <p:extLst>
      <p:ext uri="{BB962C8B-B14F-4D97-AF65-F5344CB8AC3E}">
        <p14:creationId xmlns:p14="http://schemas.microsoft.com/office/powerpoint/2010/main" val="2054521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Consent – what is it?</a:t>
            </a:r>
            <a:endParaRPr lang="en-GB" dirty="0"/>
          </a:p>
        </p:txBody>
      </p:sp>
      <p:pic>
        <p:nvPicPr>
          <p:cNvPr id="4" name="Content Placeholder 3">
            <a:hlinkClick r:id="rId3"/>
          </p:cNvPr>
          <p:cNvPicPr>
            <a:picLocks noGrp="1" noChangeAspect="1"/>
          </p:cNvPicPr>
          <p:nvPr>
            <p:ph idx="1"/>
          </p:nvPr>
        </p:nvPicPr>
        <p:blipFill>
          <a:blip r:embed="rId4"/>
          <a:stretch>
            <a:fillRect/>
          </a:stretch>
        </p:blipFill>
        <p:spPr>
          <a:xfrm>
            <a:off x="2006803" y="2037000"/>
            <a:ext cx="8239353" cy="4119677"/>
          </a:xfrm>
          <a:prstGeom prst="rect">
            <a:avLst/>
          </a:prstGeom>
        </p:spPr>
      </p:pic>
      <p:sp>
        <p:nvSpPr>
          <p:cNvPr id="5" name="TextBox 4"/>
          <p:cNvSpPr txBox="1"/>
          <p:nvPr/>
        </p:nvSpPr>
        <p:spPr>
          <a:xfrm>
            <a:off x="3608615" y="6456317"/>
            <a:ext cx="5437414" cy="401683"/>
          </a:xfrm>
          <a:prstGeom prst="rect">
            <a:avLst/>
          </a:prstGeom>
          <a:noFill/>
          <a:ln>
            <a:solidFill>
              <a:schemeClr val="accent2">
                <a:lumMod val="75000"/>
              </a:schemeClr>
            </a:solidFill>
          </a:ln>
        </p:spPr>
        <p:txBody>
          <a:bodyPr wrap="square" rtlCol="0">
            <a:spAutoFit/>
          </a:bodyPr>
          <a:lstStyle/>
          <a:p>
            <a:r>
              <a:rPr lang="en-US" sz="2000" dirty="0">
                <a:latin typeface="Century Gothic" panose="020B0502020202020204" pitchFamily="34" charset="0"/>
              </a:rPr>
              <a:t>Click on the image to watch the video</a:t>
            </a:r>
            <a:endParaRPr lang="en-GB" sz="2000" dirty="0">
              <a:latin typeface="Century Gothic" panose="020B0502020202020204" pitchFamily="34" charset="0"/>
            </a:endParaRPr>
          </a:p>
        </p:txBody>
      </p:sp>
    </p:spTree>
    <p:extLst>
      <p:ext uri="{BB962C8B-B14F-4D97-AF65-F5344CB8AC3E}">
        <p14:creationId xmlns:p14="http://schemas.microsoft.com/office/powerpoint/2010/main" val="10720874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Definition of consent: </a:t>
            </a:r>
          </a:p>
        </p:txBody>
      </p:sp>
      <p:sp>
        <p:nvSpPr>
          <p:cNvPr id="3" name="Content Placeholder 2"/>
          <p:cNvSpPr>
            <a:spLocks noGrp="1"/>
          </p:cNvSpPr>
          <p:nvPr>
            <p:ph idx="1"/>
          </p:nvPr>
        </p:nvSpPr>
        <p:spPr/>
        <p:txBody>
          <a:bodyPr>
            <a:normAutofit/>
          </a:bodyPr>
          <a:lstStyle/>
          <a:p>
            <a:r>
              <a:rPr lang="en-GB" sz="2800" dirty="0"/>
              <a:t>“Someone consents to sex only if he or she agrees by choice, and has the freedom and capability to make that choice. Consent to sexual activity may be given to one sort of sexual activity but not to another, or to sex with conditions, such as wearing a condom. Consent can be withdrawn at any time during sexual activity and each time activity occurs.”</a:t>
            </a:r>
          </a:p>
        </p:txBody>
      </p:sp>
    </p:spTree>
    <p:extLst>
      <p:ext uri="{BB962C8B-B14F-4D97-AF65-F5344CB8AC3E}">
        <p14:creationId xmlns:p14="http://schemas.microsoft.com/office/powerpoint/2010/main" val="36800943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Consent? [5mins]</a:t>
            </a:r>
            <a:endParaRPr lang="en-GB" dirty="0"/>
          </a:p>
        </p:txBody>
      </p:sp>
      <p:sp>
        <p:nvSpPr>
          <p:cNvPr id="3" name="Content Placeholder 2"/>
          <p:cNvSpPr>
            <a:spLocks noGrp="1"/>
          </p:cNvSpPr>
          <p:nvPr>
            <p:ph idx="1"/>
          </p:nvPr>
        </p:nvSpPr>
        <p:spPr>
          <a:xfrm>
            <a:off x="1097280" y="2184400"/>
            <a:ext cx="9927772" cy="1747520"/>
          </a:xfrm>
        </p:spPr>
        <p:txBody>
          <a:bodyPr>
            <a:normAutofit fontScale="92500" lnSpcReduction="10000"/>
          </a:bodyPr>
          <a:lstStyle/>
          <a:p>
            <a:pPr>
              <a:buClr>
                <a:schemeClr val="accent2">
                  <a:lumMod val="75000"/>
                </a:schemeClr>
              </a:buClr>
              <a:buFont typeface="Wingdings" panose="05000000000000000000" pitchFamily="2" charset="2"/>
              <a:buChar char="v"/>
            </a:pPr>
            <a:r>
              <a:rPr lang="en-US" sz="2800" dirty="0"/>
              <a:t>Working in groups of 3, </a:t>
            </a:r>
            <a:r>
              <a:rPr lang="en-GB" sz="2800" dirty="0"/>
              <a:t>read through the scenarios. </a:t>
            </a:r>
          </a:p>
          <a:p>
            <a:pPr>
              <a:buClr>
                <a:schemeClr val="accent2">
                  <a:lumMod val="75000"/>
                </a:schemeClr>
              </a:buClr>
              <a:buFont typeface="Wingdings" panose="05000000000000000000" pitchFamily="2" charset="2"/>
              <a:buChar char="v"/>
            </a:pPr>
            <a:endParaRPr lang="en-GB" sz="2800" dirty="0"/>
          </a:p>
          <a:p>
            <a:pPr>
              <a:buClr>
                <a:schemeClr val="accent2">
                  <a:lumMod val="75000"/>
                </a:schemeClr>
              </a:buClr>
              <a:buFont typeface="Wingdings" panose="05000000000000000000" pitchFamily="2" charset="2"/>
              <a:buChar char="v"/>
            </a:pPr>
            <a:r>
              <a:rPr lang="en-GB" sz="2800" dirty="0"/>
              <a:t>You should decide whether consent has been given in each case. </a:t>
            </a:r>
            <a:r>
              <a:rPr lang="en-US" sz="2800" dirty="0"/>
              <a:t> </a:t>
            </a:r>
          </a:p>
          <a:p>
            <a:pPr>
              <a:buClr>
                <a:schemeClr val="accent2">
                  <a:lumMod val="75000"/>
                </a:schemeClr>
              </a:buClr>
              <a:buFont typeface="Wingdings" panose="05000000000000000000" pitchFamily="2" charset="2"/>
              <a:buChar char="v"/>
            </a:pPr>
            <a:endParaRPr lang="en-US" sz="2800" dirty="0"/>
          </a:p>
        </p:txBody>
      </p:sp>
      <p:pic>
        <p:nvPicPr>
          <p:cNvPr id="5" name="Picture 4"/>
          <p:cNvPicPr>
            <a:picLocks noChangeAspect="1"/>
          </p:cNvPicPr>
          <p:nvPr/>
        </p:nvPicPr>
        <p:blipFill>
          <a:blip r:embed="rId3"/>
          <a:stretch>
            <a:fillRect/>
          </a:stretch>
        </p:blipFill>
        <p:spPr>
          <a:xfrm>
            <a:off x="6588760" y="3672894"/>
            <a:ext cx="4989016" cy="2571206"/>
          </a:xfrm>
          <a:prstGeom prst="rect">
            <a:avLst/>
          </a:prstGeom>
        </p:spPr>
      </p:pic>
      <p:sp>
        <p:nvSpPr>
          <p:cNvPr id="6" name="Rectangle 5"/>
          <p:cNvSpPr/>
          <p:nvPr/>
        </p:nvSpPr>
        <p:spPr>
          <a:xfrm>
            <a:off x="1097280" y="4542999"/>
            <a:ext cx="4551261" cy="830997"/>
          </a:xfrm>
          <a:prstGeom prst="rect">
            <a:avLst/>
          </a:prstGeom>
        </p:spPr>
        <p:txBody>
          <a:bodyPr wrap="square">
            <a:spAutoFit/>
          </a:bodyPr>
          <a:lstStyle/>
          <a:p>
            <a:pPr>
              <a:buClr>
                <a:schemeClr val="accent2">
                  <a:lumMod val="75000"/>
                </a:schemeClr>
              </a:buClr>
              <a:buFont typeface="Wingdings" panose="05000000000000000000" pitchFamily="2" charset="2"/>
              <a:buChar char="v"/>
            </a:pPr>
            <a:r>
              <a:rPr lang="en-US" sz="2400" dirty="0">
                <a:latin typeface="Century Gothic" panose="020B0502020202020204" pitchFamily="34" charset="0"/>
              </a:rPr>
              <a:t>Be ready to feedback to the class</a:t>
            </a:r>
            <a:endParaRPr lang="en-GB" sz="2400" dirty="0">
              <a:latin typeface="Century Gothic" panose="020B0502020202020204" pitchFamily="34" charset="0"/>
            </a:endParaRPr>
          </a:p>
        </p:txBody>
      </p:sp>
    </p:spTree>
    <p:extLst>
      <p:ext uri="{BB962C8B-B14F-4D97-AF65-F5344CB8AC3E}">
        <p14:creationId xmlns:p14="http://schemas.microsoft.com/office/powerpoint/2010/main" val="4808147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 Points</a:t>
            </a:r>
            <a:endParaRPr lang="en-GB" dirty="0"/>
          </a:p>
        </p:txBody>
      </p:sp>
      <p:sp>
        <p:nvSpPr>
          <p:cNvPr id="3" name="Content Placeholder 2"/>
          <p:cNvSpPr>
            <a:spLocks noGrp="1"/>
          </p:cNvSpPr>
          <p:nvPr>
            <p:ph idx="1"/>
          </p:nvPr>
        </p:nvSpPr>
        <p:spPr/>
        <p:txBody>
          <a:bodyPr/>
          <a:lstStyle/>
          <a:p>
            <a:pPr>
              <a:buClr>
                <a:schemeClr val="accent2">
                  <a:lumMod val="75000"/>
                </a:schemeClr>
              </a:buClr>
              <a:buFont typeface="Wingdings" panose="05000000000000000000" pitchFamily="2" charset="2"/>
              <a:buChar char="v"/>
            </a:pPr>
            <a:r>
              <a:rPr lang="en-US" dirty="0"/>
              <a:t>Everyone needs to decide when sexual relationship is right for them?</a:t>
            </a:r>
            <a:endParaRPr lang="en-GB" dirty="0"/>
          </a:p>
          <a:p>
            <a:pPr>
              <a:buClr>
                <a:schemeClr val="accent2">
                  <a:lumMod val="75000"/>
                </a:schemeClr>
              </a:buClr>
              <a:buFont typeface="Wingdings" panose="05000000000000000000" pitchFamily="2" charset="2"/>
              <a:buChar char="v"/>
            </a:pPr>
            <a:endParaRPr lang="en-GB" dirty="0"/>
          </a:p>
          <a:p>
            <a:pPr>
              <a:buClr>
                <a:schemeClr val="accent2">
                  <a:lumMod val="75000"/>
                </a:schemeClr>
              </a:buClr>
              <a:buFont typeface="Wingdings" panose="05000000000000000000" pitchFamily="2" charset="2"/>
              <a:buChar char="v"/>
            </a:pPr>
            <a:r>
              <a:rPr lang="en-US" dirty="0"/>
              <a:t>It is important that you should not ever feel under pressure to do anything you are uncomfortable with.</a:t>
            </a:r>
          </a:p>
          <a:p>
            <a:pPr>
              <a:buClr>
                <a:schemeClr val="accent2">
                  <a:lumMod val="75000"/>
                </a:schemeClr>
              </a:buClr>
              <a:buFont typeface="Wingdings" panose="05000000000000000000" pitchFamily="2" charset="2"/>
              <a:buChar char="v"/>
            </a:pPr>
            <a:endParaRPr lang="en-US" dirty="0"/>
          </a:p>
          <a:p>
            <a:pPr>
              <a:buClr>
                <a:schemeClr val="accent2">
                  <a:lumMod val="75000"/>
                </a:schemeClr>
              </a:buClr>
              <a:buFont typeface="Wingdings" panose="05000000000000000000" pitchFamily="2" charset="2"/>
              <a:buChar char="v"/>
            </a:pPr>
            <a:r>
              <a:rPr lang="en-US" dirty="0"/>
              <a:t>Support is available if you are worried about anything.</a:t>
            </a:r>
          </a:p>
          <a:p>
            <a:pPr>
              <a:buClr>
                <a:schemeClr val="accent2">
                  <a:lumMod val="75000"/>
                </a:schemeClr>
              </a:buClr>
              <a:buFont typeface="Wingdings" panose="05000000000000000000" pitchFamily="2" charset="2"/>
              <a:buChar char="v"/>
            </a:pPr>
            <a:endParaRPr lang="en-US" dirty="0"/>
          </a:p>
          <a:p>
            <a:pPr>
              <a:buClr>
                <a:schemeClr val="accent2">
                  <a:lumMod val="75000"/>
                </a:schemeClr>
              </a:buClr>
              <a:buFont typeface="Wingdings" panose="05000000000000000000" pitchFamily="2" charset="2"/>
              <a:buChar char="v"/>
            </a:pPr>
            <a:r>
              <a:rPr lang="en-US" dirty="0"/>
              <a:t>Remember its your body and your choice.</a:t>
            </a:r>
          </a:p>
        </p:txBody>
      </p:sp>
    </p:spTree>
    <p:extLst>
      <p:ext uri="{BB962C8B-B14F-4D97-AF65-F5344CB8AC3E}">
        <p14:creationId xmlns:p14="http://schemas.microsoft.com/office/powerpoint/2010/main" val="7040382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Further Support</a:t>
            </a:r>
            <a:endParaRPr lang="en-GB" dirty="0"/>
          </a:p>
        </p:txBody>
      </p:sp>
      <p:sp>
        <p:nvSpPr>
          <p:cNvPr id="3" name="Content Placeholder 2"/>
          <p:cNvSpPr>
            <a:spLocks noGrp="1"/>
          </p:cNvSpPr>
          <p:nvPr>
            <p:ph idx="1"/>
          </p:nvPr>
        </p:nvSpPr>
        <p:spPr/>
        <p:txBody>
          <a:bodyPr/>
          <a:lstStyle/>
          <a:p>
            <a:pPr marL="457200" lvl="0" indent="-457200">
              <a:buClr>
                <a:schemeClr val="accent2">
                  <a:lumMod val="75000"/>
                </a:schemeClr>
              </a:buClr>
              <a:buFont typeface="Wingdings" panose="05000000000000000000" pitchFamily="2" charset="2"/>
              <a:buChar char="v"/>
            </a:pPr>
            <a:r>
              <a:rPr lang="en-GB" dirty="0">
                <a:ea typeface="Lato" panose="020B0604020202020204" charset="0"/>
                <a:cs typeface="Lato" panose="020B0604020202020204" charset="0"/>
              </a:rPr>
              <a:t>Speak to a tutor, head of year, school nurse or other trusted member of staff in the school</a:t>
            </a:r>
          </a:p>
          <a:p>
            <a:pPr marL="457200" lvl="0" indent="-457200">
              <a:buClr>
                <a:schemeClr val="accent2">
                  <a:lumMod val="75000"/>
                </a:schemeClr>
              </a:buClr>
              <a:buFont typeface="Wingdings" panose="05000000000000000000" pitchFamily="2" charset="2"/>
              <a:buChar char="v"/>
            </a:pPr>
            <a:endParaRPr lang="en-GB" dirty="0">
              <a:ea typeface="Lato" panose="020B0604020202020204" charset="0"/>
              <a:cs typeface="Lato" panose="020B0604020202020204" charset="0"/>
            </a:endParaRPr>
          </a:p>
          <a:p>
            <a:pPr marL="457200" lvl="0" indent="-457200">
              <a:buClr>
                <a:schemeClr val="accent2">
                  <a:lumMod val="75000"/>
                </a:schemeClr>
              </a:buClr>
              <a:buFont typeface="Wingdings" panose="05000000000000000000" pitchFamily="2" charset="2"/>
              <a:buChar char="v"/>
            </a:pPr>
            <a:r>
              <a:rPr lang="en-GB" dirty="0">
                <a:ea typeface="Lato" panose="020B0604020202020204" charset="0"/>
                <a:cs typeface="Lato" panose="020B0604020202020204" charset="0"/>
              </a:rPr>
              <a:t>Contact GP surgery or local sexual health clinic</a:t>
            </a:r>
          </a:p>
          <a:p>
            <a:pPr marL="457200" lvl="0" indent="-457200">
              <a:buClr>
                <a:schemeClr val="accent2">
                  <a:lumMod val="75000"/>
                </a:schemeClr>
              </a:buClr>
              <a:buFont typeface="Wingdings" panose="05000000000000000000" pitchFamily="2" charset="2"/>
              <a:buChar char="v"/>
            </a:pPr>
            <a:endParaRPr lang="en-GB" dirty="0">
              <a:ea typeface="Lato" panose="020B0604020202020204" charset="0"/>
              <a:cs typeface="Lato" panose="020B0604020202020204" charset="0"/>
            </a:endParaRPr>
          </a:p>
          <a:p>
            <a:pPr marL="457200" lvl="0" indent="-457200">
              <a:buClr>
                <a:schemeClr val="accent2">
                  <a:lumMod val="75000"/>
                </a:schemeClr>
              </a:buClr>
              <a:buFont typeface="Wingdings" panose="05000000000000000000" pitchFamily="2" charset="2"/>
              <a:buChar char="v"/>
            </a:pPr>
            <a:r>
              <a:rPr lang="en-US" dirty="0" err="1">
                <a:ea typeface="Lato" panose="020B0604020202020204" charset="0"/>
                <a:cs typeface="Lato" panose="020B0604020202020204" charset="0"/>
              </a:rPr>
              <a:t>Thinkuknow</a:t>
            </a:r>
            <a:r>
              <a:rPr lang="en-US" dirty="0">
                <a:ea typeface="Lato" panose="020B0604020202020204" charset="0"/>
                <a:cs typeface="Lato" panose="020B0604020202020204" charset="0"/>
              </a:rPr>
              <a:t> </a:t>
            </a:r>
            <a:r>
              <a:rPr lang="en-US" dirty="0"/>
              <a:t> - </a:t>
            </a:r>
            <a:r>
              <a:rPr lang="en-US" dirty="0">
                <a:hlinkClick r:id="rId3"/>
              </a:rPr>
              <a:t>www.thinkuknow.co.uk</a:t>
            </a:r>
            <a:endParaRPr lang="en-US" dirty="0"/>
          </a:p>
          <a:p>
            <a:pPr marL="457200" lvl="0" indent="-457200">
              <a:buClr>
                <a:schemeClr val="accent2">
                  <a:lumMod val="75000"/>
                </a:schemeClr>
              </a:buClr>
              <a:buFont typeface="Wingdings" panose="05000000000000000000" pitchFamily="2" charset="2"/>
              <a:buChar char="v"/>
            </a:pPr>
            <a:endParaRPr lang="en-US" dirty="0"/>
          </a:p>
          <a:p>
            <a:pPr marL="457200" lvl="0" indent="-457200">
              <a:buClr>
                <a:schemeClr val="accent2">
                  <a:lumMod val="75000"/>
                </a:schemeClr>
              </a:buClr>
              <a:buFont typeface="Wingdings" panose="05000000000000000000" pitchFamily="2" charset="2"/>
              <a:buChar char="v"/>
            </a:pPr>
            <a:r>
              <a:rPr lang="en-US" dirty="0"/>
              <a:t>NSPCC - </a:t>
            </a:r>
            <a:r>
              <a:rPr lang="en-US" dirty="0">
                <a:hlinkClick r:id="rId4"/>
              </a:rPr>
              <a:t>www.nspcc.org.uk</a:t>
            </a:r>
            <a:r>
              <a:rPr lang="en-US" dirty="0"/>
              <a:t> </a:t>
            </a:r>
            <a:endParaRPr lang="en-GB" dirty="0"/>
          </a:p>
        </p:txBody>
      </p:sp>
    </p:spTree>
    <p:extLst>
      <p:ext uri="{BB962C8B-B14F-4D97-AF65-F5344CB8AC3E}">
        <p14:creationId xmlns:p14="http://schemas.microsoft.com/office/powerpoint/2010/main" val="197235595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A812D09F3F774F85AAF6ABF31EC9AC" ma:contentTypeVersion="12" ma:contentTypeDescription="Create a new document." ma:contentTypeScope="" ma:versionID="1d6a4dc66e3bccc5c81afa8e3b2bc1c5">
  <xsd:schema xmlns:xsd="http://www.w3.org/2001/XMLSchema" xmlns:xs="http://www.w3.org/2001/XMLSchema" xmlns:p="http://schemas.microsoft.com/office/2006/metadata/properties" xmlns:ns3="10484c44-e630-4d9f-ab1b-04845058fcee" xmlns:ns4="6303946d-bbeb-4c85-8a25-46cf806ad64b" targetNamespace="http://schemas.microsoft.com/office/2006/metadata/properties" ma:root="true" ma:fieldsID="b5e4d3b7964b8f3dea9f50278bcedc89" ns3:_="" ns4:_="">
    <xsd:import namespace="10484c44-e630-4d9f-ab1b-04845058fcee"/>
    <xsd:import namespace="6303946d-bbeb-4c85-8a25-46cf806ad64b"/>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0484c44-e630-4d9f-ab1b-04845058fce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303946d-bbeb-4c85-8a25-46cf806ad64b"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34700E9-BF18-4064-97B4-DA4AD95F4401}">
  <ds:schemaRefs>
    <ds:schemaRef ds:uri="http://purl.org/dc/terms/"/>
    <ds:schemaRef ds:uri="http://schemas.microsoft.com/office/infopath/2007/PartnerControls"/>
    <ds:schemaRef ds:uri="http://purl.org/dc/dcmitype/"/>
    <ds:schemaRef ds:uri="http://purl.org/dc/elements/1.1/"/>
    <ds:schemaRef ds:uri="http://schemas.microsoft.com/office/2006/metadata/properties"/>
    <ds:schemaRef ds:uri="10484c44-e630-4d9f-ab1b-04845058fcee"/>
    <ds:schemaRef ds:uri="http://schemas.microsoft.com/office/2006/documentManagement/types"/>
    <ds:schemaRef ds:uri="http://schemas.openxmlformats.org/package/2006/metadata/core-properties"/>
    <ds:schemaRef ds:uri="6303946d-bbeb-4c85-8a25-46cf806ad64b"/>
    <ds:schemaRef ds:uri="http://www.w3.org/XML/1998/namespace"/>
  </ds:schemaRefs>
</ds:datastoreItem>
</file>

<file path=customXml/itemProps2.xml><?xml version="1.0" encoding="utf-8"?>
<ds:datastoreItem xmlns:ds="http://schemas.openxmlformats.org/officeDocument/2006/customXml" ds:itemID="{64B2F044-23D6-466D-981C-414B615BD3CE}">
  <ds:schemaRefs>
    <ds:schemaRef ds:uri="http://schemas.microsoft.com/sharepoint/v3/contenttype/forms"/>
  </ds:schemaRefs>
</ds:datastoreItem>
</file>

<file path=customXml/itemProps3.xml><?xml version="1.0" encoding="utf-8"?>
<ds:datastoreItem xmlns:ds="http://schemas.openxmlformats.org/officeDocument/2006/customXml" ds:itemID="{AFA2626D-3CE2-4FCF-A5D9-B806703268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0484c44-e630-4d9f-ab1b-04845058fcee"/>
    <ds:schemaRef ds:uri="6303946d-bbeb-4c85-8a25-46cf806ad64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Retrospect</Template>
  <TotalTime>795</TotalTime>
  <Words>2090</Words>
  <Application>Microsoft Office PowerPoint</Application>
  <PresentationFormat>Widescreen</PresentationFormat>
  <Paragraphs>211</Paragraphs>
  <Slides>22</Slides>
  <Notes>12</Notes>
  <HiddenSlides>1</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Retrospect</vt:lpstr>
      <vt:lpstr>Sexual Pressure</vt:lpstr>
      <vt:lpstr>PowerPoint Presentation</vt:lpstr>
      <vt:lpstr>Lesson Objectives</vt:lpstr>
      <vt:lpstr>Social and Emotional Skills Learning Intentions</vt:lpstr>
      <vt:lpstr>PowerPoint Presentation</vt:lpstr>
      <vt:lpstr>Everybody is doing it – are they really?</vt:lpstr>
      <vt:lpstr>Why do people have sex?</vt:lpstr>
      <vt:lpstr>PowerPoint Presentation</vt:lpstr>
      <vt:lpstr>Faith View on Sex</vt:lpstr>
      <vt:lpstr>Are you ready for sex?</vt:lpstr>
      <vt:lpstr>Are you ready for sex?</vt:lpstr>
      <vt:lpstr>Scenarios – what advice?</vt:lpstr>
      <vt:lpstr>Scenario 1 – what advice?</vt:lpstr>
      <vt:lpstr>Scenario 2 – what advice?</vt:lpstr>
      <vt:lpstr>Scenario 3 – what advice?</vt:lpstr>
      <vt:lpstr>Some Words for Fending Off Unwanted Sexual Advances [5mins] </vt:lpstr>
      <vt:lpstr>Some Words for Fending Off Unwanted Sexual Advances </vt:lpstr>
      <vt:lpstr>Consent – what is it?</vt:lpstr>
      <vt:lpstr>Definition of consent: </vt:lpstr>
      <vt:lpstr>Consent? [5mins]</vt:lpstr>
      <vt:lpstr>Summary Points</vt:lpstr>
      <vt:lpstr>Further Support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Saphina Siddiq</dc:creator>
  <cp:lastModifiedBy>Cassim Ashraff</cp:lastModifiedBy>
  <cp:revision>75</cp:revision>
  <dcterms:created xsi:type="dcterms:W3CDTF">2021-06-25T09:25:01Z</dcterms:created>
  <dcterms:modified xsi:type="dcterms:W3CDTF">2021-07-07T06:48:55Z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0x0101006AA812D09F3F774F85AAF6ABF31EC9AC</vt:lpwstr>
  </property>
</Properties>
</file>