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4"/>
  </p:sldMasterIdLst>
  <p:notesMasterIdLst>
    <p:notesMasterId r:id="rId32"/>
  </p:notesMasterIdLst>
  <p:handoutMasterIdLst>
    <p:handoutMasterId r:id="rId33"/>
  </p:handoutMasterIdLst>
  <p:sldIdLst>
    <p:sldId id="256" r:id="rId5"/>
    <p:sldId id="281" r:id="rId6"/>
    <p:sldId id="282" r:id="rId7"/>
    <p:sldId id="276" r:id="rId8"/>
    <p:sldId id="257" r:id="rId9"/>
    <p:sldId id="258" r:id="rId10"/>
    <p:sldId id="259" r:id="rId11"/>
    <p:sldId id="260" r:id="rId12"/>
    <p:sldId id="261" r:id="rId13"/>
    <p:sldId id="262" r:id="rId14"/>
    <p:sldId id="263" r:id="rId15"/>
    <p:sldId id="264" r:id="rId16"/>
    <p:sldId id="265" r:id="rId17"/>
    <p:sldId id="266" r:id="rId18"/>
    <p:sldId id="280" r:id="rId19"/>
    <p:sldId id="267" r:id="rId20"/>
    <p:sldId id="268" r:id="rId21"/>
    <p:sldId id="278" r:id="rId22"/>
    <p:sldId id="279" r:id="rId23"/>
    <p:sldId id="269" r:id="rId24"/>
    <p:sldId id="270" r:id="rId25"/>
    <p:sldId id="271" r:id="rId26"/>
    <p:sldId id="272" r:id="rId27"/>
    <p:sldId id="273" r:id="rId28"/>
    <p:sldId id="274" r:id="rId29"/>
    <p:sldId id="275" r:id="rId30"/>
    <p:sldId id="277" r:id="rId31"/>
  </p:sldIdLst>
  <p:sldSz cx="9144000" cy="6858000" type="screen4x3"/>
  <p:notesSz cx="6783388"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E9D8B4D-584A-64F1-034B-53B4BB6228A3}" v="3" dt="2021-06-28T16:19:33.46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5/10/relationships/revisionInfo" Target="revisionInfo.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handoutMaster" Target="handoutMasters/handoutMaster1.xml"/><Relationship Id="rId38"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ssim Ashraff" userId="S::ashraffc@woodford.redbridge.sch.uk::1e08f5b5-7091-45e0-a95a-19f48fe4f038" providerId="AD" clId="Web-{8E9D8B4D-584A-64F1-034B-53B4BB6228A3}"/>
    <pc:docChg chg="modSld">
      <pc:chgData name="Cassim Ashraff" userId="S::ashraffc@woodford.redbridge.sch.uk::1e08f5b5-7091-45e0-a95a-19f48fe4f038" providerId="AD" clId="Web-{8E9D8B4D-584A-64F1-034B-53B4BB6228A3}" dt="2021-06-28T16:19:32.842" v="1"/>
      <pc:docMkLst>
        <pc:docMk/>
      </pc:docMkLst>
      <pc:sldChg chg="addSp delSp">
        <pc:chgData name="Cassim Ashraff" userId="S::ashraffc@woodford.redbridge.sch.uk::1e08f5b5-7091-45e0-a95a-19f48fe4f038" providerId="AD" clId="Web-{8E9D8B4D-584A-64F1-034B-53B4BB6228A3}" dt="2021-06-28T16:19:32.842" v="1"/>
        <pc:sldMkLst>
          <pc:docMk/>
          <pc:sldMk cId="242057476" sldId="256"/>
        </pc:sldMkLst>
        <pc:spChg chg="add del">
          <ac:chgData name="Cassim Ashraff" userId="S::ashraffc@woodford.redbridge.sch.uk::1e08f5b5-7091-45e0-a95a-19f48fe4f038" providerId="AD" clId="Web-{8E9D8B4D-584A-64F1-034B-53B4BB6228A3}" dt="2021-06-28T16:19:32.842" v="1"/>
          <ac:spMkLst>
            <pc:docMk/>
            <pc:sldMk cId="242057476" sldId="256"/>
            <ac:spMk id="4" creationId="{79DD8480-4B80-42D9-BAB7-CDCA07313E72}"/>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39468"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2351" y="0"/>
            <a:ext cx="2939468" cy="498056"/>
          </a:xfrm>
          <a:prstGeom prst="rect">
            <a:avLst/>
          </a:prstGeom>
        </p:spPr>
        <p:txBody>
          <a:bodyPr vert="horz" lIns="91440" tIns="45720" rIns="91440" bIns="45720" rtlCol="0"/>
          <a:lstStyle>
            <a:lvl1pPr algn="r">
              <a:defRPr sz="1200"/>
            </a:lvl1pPr>
          </a:lstStyle>
          <a:p>
            <a:fld id="{F71233C8-04F4-47EB-8226-A212824361DD}" type="datetimeFigureOut">
              <a:rPr lang="en-GB" smtClean="0"/>
              <a:t>28/06/2021</a:t>
            </a:fld>
            <a:endParaRPr lang="en-GB"/>
          </a:p>
        </p:txBody>
      </p:sp>
      <p:sp>
        <p:nvSpPr>
          <p:cNvPr id="4" name="Footer Placeholder 3"/>
          <p:cNvSpPr>
            <a:spLocks noGrp="1"/>
          </p:cNvSpPr>
          <p:nvPr>
            <p:ph type="ftr" sz="quarter" idx="2"/>
          </p:nvPr>
        </p:nvSpPr>
        <p:spPr>
          <a:xfrm>
            <a:off x="0" y="9428586"/>
            <a:ext cx="2939468"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2351" y="9428586"/>
            <a:ext cx="2939468" cy="498055"/>
          </a:xfrm>
          <a:prstGeom prst="rect">
            <a:avLst/>
          </a:prstGeom>
        </p:spPr>
        <p:txBody>
          <a:bodyPr vert="horz" lIns="91440" tIns="45720" rIns="91440" bIns="45720" rtlCol="0" anchor="b"/>
          <a:lstStyle>
            <a:lvl1pPr algn="r">
              <a:defRPr sz="1200"/>
            </a:lvl1pPr>
          </a:lstStyle>
          <a:p>
            <a:fld id="{9F6AD489-BF88-447F-A472-ED4794FBCDDA}" type="slidenum">
              <a:rPr lang="en-GB" smtClean="0"/>
              <a:t>‹#›</a:t>
            </a:fld>
            <a:endParaRPr lang="en-GB"/>
          </a:p>
        </p:txBody>
      </p:sp>
    </p:spTree>
    <p:extLst>
      <p:ext uri="{BB962C8B-B14F-4D97-AF65-F5344CB8AC3E}">
        <p14:creationId xmlns:p14="http://schemas.microsoft.com/office/powerpoint/2010/main" val="60361560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0207"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1597" y="0"/>
            <a:ext cx="2940207" cy="496888"/>
          </a:xfrm>
          <a:prstGeom prst="rect">
            <a:avLst/>
          </a:prstGeom>
        </p:spPr>
        <p:txBody>
          <a:bodyPr vert="horz" lIns="91440" tIns="45720" rIns="91440" bIns="45720" rtlCol="0"/>
          <a:lstStyle>
            <a:lvl1pPr algn="r">
              <a:defRPr sz="1200"/>
            </a:lvl1pPr>
          </a:lstStyle>
          <a:p>
            <a:fld id="{CDD6B6BA-B187-43E0-B2A8-3F830B02C16D}" type="datetimeFigureOut">
              <a:rPr lang="en-GB" smtClean="0"/>
              <a:t>28/06/2021</a:t>
            </a:fld>
            <a:endParaRPr lang="en-GB"/>
          </a:p>
        </p:txBody>
      </p:sp>
      <p:sp>
        <p:nvSpPr>
          <p:cNvPr id="4" name="Slide Image Placeholder 3"/>
          <p:cNvSpPr>
            <a:spLocks noGrp="1" noRot="1" noChangeAspect="1"/>
          </p:cNvSpPr>
          <p:nvPr>
            <p:ph type="sldImg" idx="2"/>
          </p:nvPr>
        </p:nvSpPr>
        <p:spPr>
          <a:xfrm>
            <a:off x="1158875" y="1241425"/>
            <a:ext cx="4465638"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8022" y="4776789"/>
            <a:ext cx="5427344"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0207"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1597" y="9429750"/>
            <a:ext cx="2940207" cy="496888"/>
          </a:xfrm>
          <a:prstGeom prst="rect">
            <a:avLst/>
          </a:prstGeom>
        </p:spPr>
        <p:txBody>
          <a:bodyPr vert="horz" lIns="91440" tIns="45720" rIns="91440" bIns="45720" rtlCol="0" anchor="b"/>
          <a:lstStyle>
            <a:lvl1pPr algn="r">
              <a:defRPr sz="1200"/>
            </a:lvl1pPr>
          </a:lstStyle>
          <a:p>
            <a:fld id="{DB49FD86-B149-40E9-9596-6DB57F939C91}" type="slidenum">
              <a:rPr lang="en-GB" smtClean="0"/>
              <a:t>‹#›</a:t>
            </a:fld>
            <a:endParaRPr lang="en-GB"/>
          </a:p>
        </p:txBody>
      </p:sp>
    </p:spTree>
    <p:extLst>
      <p:ext uri="{BB962C8B-B14F-4D97-AF65-F5344CB8AC3E}">
        <p14:creationId xmlns:p14="http://schemas.microsoft.com/office/powerpoint/2010/main" val="20353494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71A32A3-40CA-4051-8282-595F84AD3FC9}" type="datetime1">
              <a:rPr lang="en-GB" smtClean="0"/>
              <a:t>28/06/2021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3CBF2D7-CFD4-4FDB-9FA1-BCD9009054C4}" type="slidenum">
              <a:rPr lang="en-GB" smtClean="0"/>
              <a:t>‹#›</a:t>
            </a:fld>
            <a:endParaRPr lang="en-GB"/>
          </a:p>
        </p:txBody>
      </p:sp>
    </p:spTree>
    <p:extLst>
      <p:ext uri="{BB962C8B-B14F-4D97-AF65-F5344CB8AC3E}">
        <p14:creationId xmlns:p14="http://schemas.microsoft.com/office/powerpoint/2010/main" val="41913476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F215FB0-E91C-45D2-85A3-0BB68717090F}" type="datetime1">
              <a:rPr lang="en-GB" smtClean="0"/>
              <a:t>28/06/2021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3CBF2D7-CFD4-4FDB-9FA1-BCD9009054C4}" type="slidenum">
              <a:rPr lang="en-GB" smtClean="0"/>
              <a:t>‹#›</a:t>
            </a:fld>
            <a:endParaRPr lang="en-GB"/>
          </a:p>
        </p:txBody>
      </p:sp>
    </p:spTree>
    <p:extLst>
      <p:ext uri="{BB962C8B-B14F-4D97-AF65-F5344CB8AC3E}">
        <p14:creationId xmlns:p14="http://schemas.microsoft.com/office/powerpoint/2010/main" val="8704047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CC06606-47D9-49CC-BA52-49DDC3A48C46}" type="datetime1">
              <a:rPr lang="en-GB" smtClean="0"/>
              <a:t>28/06/2021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3CBF2D7-CFD4-4FDB-9FA1-BCD9009054C4}" type="slidenum">
              <a:rPr lang="en-GB" smtClean="0"/>
              <a:t>‹#›</a:t>
            </a:fld>
            <a:endParaRPr lang="en-GB"/>
          </a:p>
        </p:txBody>
      </p:sp>
    </p:spTree>
    <p:extLst>
      <p:ext uri="{BB962C8B-B14F-4D97-AF65-F5344CB8AC3E}">
        <p14:creationId xmlns:p14="http://schemas.microsoft.com/office/powerpoint/2010/main" val="7194202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373E8D0-B70A-484F-841C-852AC470A994}" type="datetime1">
              <a:rPr lang="en-GB" smtClean="0"/>
              <a:t>28/06/2021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3CBF2D7-CFD4-4FDB-9FA1-BCD9009054C4}" type="slidenum">
              <a:rPr lang="en-GB" smtClean="0"/>
              <a:t>‹#›</a:t>
            </a:fld>
            <a:endParaRPr lang="en-GB"/>
          </a:p>
        </p:txBody>
      </p:sp>
    </p:spTree>
    <p:extLst>
      <p:ext uri="{BB962C8B-B14F-4D97-AF65-F5344CB8AC3E}">
        <p14:creationId xmlns:p14="http://schemas.microsoft.com/office/powerpoint/2010/main" val="35757684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4CCE246-71FB-468B-95CD-87181BBBF5A6}" type="datetime1">
              <a:rPr lang="en-GB" smtClean="0"/>
              <a:t>28/06/2021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3CBF2D7-CFD4-4FDB-9FA1-BCD9009054C4}" type="slidenum">
              <a:rPr lang="en-GB" smtClean="0"/>
              <a:t>‹#›</a:t>
            </a:fld>
            <a:endParaRPr lang="en-GB"/>
          </a:p>
        </p:txBody>
      </p:sp>
    </p:spTree>
    <p:extLst>
      <p:ext uri="{BB962C8B-B14F-4D97-AF65-F5344CB8AC3E}">
        <p14:creationId xmlns:p14="http://schemas.microsoft.com/office/powerpoint/2010/main" val="30028013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533DBB7-A81A-4519-8BCB-A50242F8848F}" type="datetime1">
              <a:rPr lang="en-GB" smtClean="0"/>
              <a:t>28/06/2021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3CBF2D7-CFD4-4FDB-9FA1-BCD9009054C4}" type="slidenum">
              <a:rPr lang="en-GB" smtClean="0"/>
              <a:t>‹#›</a:t>
            </a:fld>
            <a:endParaRPr lang="en-GB"/>
          </a:p>
        </p:txBody>
      </p:sp>
    </p:spTree>
    <p:extLst>
      <p:ext uri="{BB962C8B-B14F-4D97-AF65-F5344CB8AC3E}">
        <p14:creationId xmlns:p14="http://schemas.microsoft.com/office/powerpoint/2010/main" val="32564447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D3EA135-49B2-4346-92E1-6092A68110EB}" type="datetime1">
              <a:rPr lang="en-GB" smtClean="0"/>
              <a:t>28/06/2021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3CBF2D7-CFD4-4FDB-9FA1-BCD9009054C4}" type="slidenum">
              <a:rPr lang="en-GB" smtClean="0"/>
              <a:t>‹#›</a:t>
            </a:fld>
            <a:endParaRPr lang="en-GB"/>
          </a:p>
        </p:txBody>
      </p:sp>
    </p:spTree>
    <p:extLst>
      <p:ext uri="{BB962C8B-B14F-4D97-AF65-F5344CB8AC3E}">
        <p14:creationId xmlns:p14="http://schemas.microsoft.com/office/powerpoint/2010/main" val="36520172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E9CB70C-66B5-4504-8295-12CA71A5EAA9}" type="datetime1">
              <a:rPr lang="en-GB" smtClean="0"/>
              <a:t>28/06/2021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3CBF2D7-CFD4-4FDB-9FA1-BCD9009054C4}" type="slidenum">
              <a:rPr lang="en-GB" smtClean="0"/>
              <a:t>‹#›</a:t>
            </a:fld>
            <a:endParaRPr lang="en-GB"/>
          </a:p>
        </p:txBody>
      </p:sp>
    </p:spTree>
    <p:extLst>
      <p:ext uri="{BB962C8B-B14F-4D97-AF65-F5344CB8AC3E}">
        <p14:creationId xmlns:p14="http://schemas.microsoft.com/office/powerpoint/2010/main" val="11177027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326E63A-386F-46E6-989D-4D354FF7265D}" type="datetime1">
              <a:rPr lang="en-GB" smtClean="0"/>
              <a:t>28/06/2021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3CBF2D7-CFD4-4FDB-9FA1-BCD9009054C4}" type="slidenum">
              <a:rPr lang="en-GB" smtClean="0"/>
              <a:t>‹#›</a:t>
            </a:fld>
            <a:endParaRPr lang="en-GB"/>
          </a:p>
        </p:txBody>
      </p:sp>
    </p:spTree>
    <p:extLst>
      <p:ext uri="{BB962C8B-B14F-4D97-AF65-F5344CB8AC3E}">
        <p14:creationId xmlns:p14="http://schemas.microsoft.com/office/powerpoint/2010/main" val="36828999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3E1F7DE-9FC2-4CDD-91DF-DB6F197D33F5}" type="datetime1">
              <a:rPr lang="en-GB" smtClean="0"/>
              <a:t>28/06/2021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3CBF2D7-CFD4-4FDB-9FA1-BCD9009054C4}" type="slidenum">
              <a:rPr lang="en-GB" smtClean="0"/>
              <a:t>‹#›</a:t>
            </a:fld>
            <a:endParaRPr lang="en-GB"/>
          </a:p>
        </p:txBody>
      </p:sp>
    </p:spTree>
    <p:extLst>
      <p:ext uri="{BB962C8B-B14F-4D97-AF65-F5344CB8AC3E}">
        <p14:creationId xmlns:p14="http://schemas.microsoft.com/office/powerpoint/2010/main" val="40142349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F0254D0-F7A2-4531-8817-EECFA9827BD4}" type="datetime1">
              <a:rPr lang="en-GB" smtClean="0"/>
              <a:t>28/06/2021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3CBF2D7-CFD4-4FDB-9FA1-BCD9009054C4}" type="slidenum">
              <a:rPr lang="en-GB" smtClean="0"/>
              <a:t>‹#›</a:t>
            </a:fld>
            <a:endParaRPr lang="en-GB"/>
          </a:p>
        </p:txBody>
      </p:sp>
    </p:spTree>
    <p:extLst>
      <p:ext uri="{BB962C8B-B14F-4D97-AF65-F5344CB8AC3E}">
        <p14:creationId xmlns:p14="http://schemas.microsoft.com/office/powerpoint/2010/main" val="618778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AA8410C-84CC-4DB4-B29C-11FF8FC8FB29}" type="datetime1">
              <a:rPr lang="en-GB" smtClean="0"/>
              <a:t>28/06/2021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CBF2D7-CFD4-4FDB-9FA1-BCD9009054C4}" type="slidenum">
              <a:rPr lang="en-GB" smtClean="0"/>
              <a:t>‹#›</a:t>
            </a:fld>
            <a:endParaRPr lang="en-GB"/>
          </a:p>
        </p:txBody>
      </p:sp>
    </p:spTree>
    <p:extLst>
      <p:ext uri="{BB962C8B-B14F-4D97-AF65-F5344CB8AC3E}">
        <p14:creationId xmlns:p14="http://schemas.microsoft.com/office/powerpoint/2010/main" val="1002458017"/>
      </p:ext>
    </p:extLst>
  </p:cSld>
  <p:clrMap bg1="dk1" tx1="lt1" bg2="dk2" tx2="lt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3.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4.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5.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6.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7.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8.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9.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10.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1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2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2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2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2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2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2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7544" y="1772816"/>
            <a:ext cx="8077200" cy="3312368"/>
          </a:xfrm>
        </p:spPr>
        <p:txBody>
          <a:bodyPr>
            <a:noAutofit/>
          </a:bodyPr>
          <a:lstStyle/>
          <a:p>
            <a:pPr algn="ctr"/>
            <a:r>
              <a:rPr lang="en-GB" sz="8800" b="1">
                <a:latin typeface="Corbel" panose="020B0503020204020204" pitchFamily="34" charset="0"/>
              </a:rPr>
              <a:t>Conflicts in friendship - </a:t>
            </a:r>
            <a:br>
              <a:rPr lang="en-GB" sz="8800" b="1">
                <a:latin typeface="Corbel" panose="020B0503020204020204" pitchFamily="34" charset="0"/>
              </a:rPr>
            </a:br>
            <a:r>
              <a:rPr lang="en-GB" sz="8800" b="1">
                <a:latin typeface="Corbel" panose="020B0503020204020204" pitchFamily="34" charset="0"/>
              </a:rPr>
              <a:t>Bullying or Banter</a:t>
            </a:r>
          </a:p>
        </p:txBody>
      </p:sp>
      <p:sp>
        <p:nvSpPr>
          <p:cNvPr id="3" name="Slide Number Placeholder 2"/>
          <p:cNvSpPr>
            <a:spLocks noGrp="1"/>
          </p:cNvSpPr>
          <p:nvPr>
            <p:ph type="sldNum" sz="quarter" idx="12"/>
          </p:nvPr>
        </p:nvSpPr>
        <p:spPr/>
        <p:txBody>
          <a:bodyPr/>
          <a:lstStyle/>
          <a:p>
            <a:fld id="{B3CBF2D7-CFD4-4FDB-9FA1-BCD9009054C4}" type="slidenum">
              <a:rPr lang="en-GB" smtClean="0"/>
              <a:t>1</a:t>
            </a:fld>
            <a:endParaRPr lang="en-GB"/>
          </a:p>
        </p:txBody>
      </p:sp>
    </p:spTree>
    <p:custDataLst>
      <p:tags r:id="rId1"/>
    </p:custDataLst>
    <p:extLst>
      <p:ext uri="{BB962C8B-B14F-4D97-AF65-F5344CB8AC3E}">
        <p14:creationId xmlns:p14="http://schemas.microsoft.com/office/powerpoint/2010/main" val="2420574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Objectives</a:t>
            </a:r>
          </a:p>
        </p:txBody>
      </p:sp>
      <p:sp>
        <p:nvSpPr>
          <p:cNvPr id="3" name="Content Placeholder 2"/>
          <p:cNvSpPr>
            <a:spLocks noGrp="1"/>
          </p:cNvSpPr>
          <p:nvPr>
            <p:ph idx="1"/>
          </p:nvPr>
        </p:nvSpPr>
        <p:spPr>
          <a:xfrm>
            <a:off x="457200" y="1384781"/>
            <a:ext cx="8229600" cy="4525963"/>
          </a:xfrm>
        </p:spPr>
        <p:txBody>
          <a:bodyPr>
            <a:normAutofit fontScale="92500" lnSpcReduction="10000"/>
          </a:bodyPr>
          <a:lstStyle/>
          <a:p>
            <a:r>
              <a:rPr lang="en-GB"/>
              <a:t>Know that in school and in wider society everyone should be treated with respect and show respect to others</a:t>
            </a:r>
          </a:p>
          <a:p>
            <a:r>
              <a:rPr lang="en-GB"/>
              <a:t>Explain the difference between joking and banter and respect the boundaries friends and peers may have</a:t>
            </a:r>
          </a:p>
          <a:p>
            <a:r>
              <a:rPr lang="en-GB"/>
              <a:t>Understand the different types of bullying including cyber bullying, the impact it may have and know the responsibility as a bystander or recipient</a:t>
            </a:r>
          </a:p>
          <a:p>
            <a:endParaRPr lang="en-GB"/>
          </a:p>
        </p:txBody>
      </p:sp>
      <p:sp>
        <p:nvSpPr>
          <p:cNvPr id="4" name="Slide Number Placeholder 3"/>
          <p:cNvSpPr>
            <a:spLocks noGrp="1"/>
          </p:cNvSpPr>
          <p:nvPr>
            <p:ph type="sldNum" sz="quarter" idx="12"/>
          </p:nvPr>
        </p:nvSpPr>
        <p:spPr/>
        <p:txBody>
          <a:bodyPr/>
          <a:lstStyle/>
          <a:p>
            <a:fld id="{B3CBF2D7-CFD4-4FDB-9FA1-BCD9009054C4}" type="slidenum">
              <a:rPr lang="en-GB" smtClean="0"/>
              <a:t>2</a:t>
            </a:fld>
            <a:endParaRPr lang="en-GB"/>
          </a:p>
        </p:txBody>
      </p:sp>
    </p:spTree>
    <p:extLst>
      <p:ext uri="{BB962C8B-B14F-4D97-AF65-F5344CB8AC3E}">
        <p14:creationId xmlns:p14="http://schemas.microsoft.com/office/powerpoint/2010/main" val="2061850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
        <p:nvSpPr>
          <p:cNvPr id="4" name="Slide Number Placeholder 3"/>
          <p:cNvSpPr>
            <a:spLocks noGrp="1"/>
          </p:cNvSpPr>
          <p:nvPr>
            <p:ph type="sldNum" sz="quarter" idx="12"/>
          </p:nvPr>
        </p:nvSpPr>
        <p:spPr/>
        <p:txBody>
          <a:bodyPr/>
          <a:lstStyle/>
          <a:p>
            <a:fld id="{B3CBF2D7-CFD4-4FDB-9FA1-BCD9009054C4}" type="slidenum">
              <a:rPr lang="en-GB" smtClean="0"/>
              <a:t>3</a:t>
            </a:fld>
            <a:endParaRPr lang="en-GB"/>
          </a:p>
        </p:txBody>
      </p:sp>
    </p:spTree>
    <p:extLst>
      <p:ext uri="{BB962C8B-B14F-4D97-AF65-F5344CB8AC3E}">
        <p14:creationId xmlns:p14="http://schemas.microsoft.com/office/powerpoint/2010/main" val="18755705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Scenarios</a:t>
            </a:r>
          </a:p>
        </p:txBody>
      </p:sp>
      <p:sp>
        <p:nvSpPr>
          <p:cNvPr id="4" name="Slide Number Placeholder 3"/>
          <p:cNvSpPr>
            <a:spLocks noGrp="1"/>
          </p:cNvSpPr>
          <p:nvPr>
            <p:ph type="sldNum" sz="quarter" idx="12"/>
          </p:nvPr>
        </p:nvSpPr>
        <p:spPr/>
        <p:txBody>
          <a:bodyPr/>
          <a:lstStyle/>
          <a:p>
            <a:fld id="{B3CBF2D7-CFD4-4FDB-9FA1-BCD9009054C4}" type="slidenum">
              <a:rPr lang="en-GB" smtClean="0"/>
              <a:t>4</a:t>
            </a:fld>
            <a:endParaRPr lang="en-GB"/>
          </a:p>
        </p:txBody>
      </p:sp>
      <p:pic>
        <p:nvPicPr>
          <p:cNvPr id="5" name="Picture 4"/>
          <p:cNvPicPr>
            <a:picLocks noChangeAspect="1"/>
          </p:cNvPicPr>
          <p:nvPr/>
        </p:nvPicPr>
        <p:blipFill rotWithShape="1">
          <a:blip r:embed="rId2"/>
          <a:srcRect l="20010" t="29701" r="50065" b="22700"/>
          <a:stretch/>
        </p:blipFill>
        <p:spPr>
          <a:xfrm>
            <a:off x="2147392" y="1459806"/>
            <a:ext cx="5472608" cy="4896544"/>
          </a:xfrm>
          <a:prstGeom prst="rect">
            <a:avLst/>
          </a:prstGeom>
        </p:spPr>
      </p:pic>
    </p:spTree>
    <p:extLst>
      <p:ext uri="{BB962C8B-B14F-4D97-AF65-F5344CB8AC3E}">
        <p14:creationId xmlns:p14="http://schemas.microsoft.com/office/powerpoint/2010/main" val="3059014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3370386"/>
          </a:xfrm>
        </p:spPr>
        <p:txBody>
          <a:bodyPr>
            <a:normAutofit fontScale="90000"/>
          </a:bodyPr>
          <a:lstStyle/>
          <a:p>
            <a:r>
              <a:rPr lang="en-GB"/>
              <a:t>You and your friend are caught doing something wrong. You tell the truth, your friend lies and now your parents want to know what is going on.</a:t>
            </a:r>
          </a:p>
        </p:txBody>
      </p:sp>
      <p:sp>
        <p:nvSpPr>
          <p:cNvPr id="3" name="Slide Number Placeholder 2"/>
          <p:cNvSpPr>
            <a:spLocks noGrp="1"/>
          </p:cNvSpPr>
          <p:nvPr>
            <p:ph type="sldNum" sz="quarter" idx="12"/>
          </p:nvPr>
        </p:nvSpPr>
        <p:spPr/>
        <p:txBody>
          <a:bodyPr/>
          <a:lstStyle/>
          <a:p>
            <a:fld id="{B3CBF2D7-CFD4-4FDB-9FA1-BCD9009054C4}" type="slidenum">
              <a:rPr lang="en-GB" smtClean="0"/>
              <a:t>5</a:t>
            </a:fld>
            <a:endParaRPr lang="en-GB"/>
          </a:p>
        </p:txBody>
      </p:sp>
    </p:spTree>
    <p:custDataLst>
      <p:tags r:id="rId1"/>
    </p:custDataLst>
    <p:extLst>
      <p:ext uri="{BB962C8B-B14F-4D97-AF65-F5344CB8AC3E}">
        <p14:creationId xmlns:p14="http://schemas.microsoft.com/office/powerpoint/2010/main" val="8865498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74638"/>
            <a:ext cx="8229600" cy="3514402"/>
          </a:xfrm>
        </p:spPr>
        <p:txBody>
          <a:bodyPr/>
          <a:lstStyle/>
          <a:p>
            <a:pPr lvl="0"/>
            <a:r>
              <a:rPr lang="en-US"/>
              <a:t>Your best friend has found a new friend to hang out with.</a:t>
            </a:r>
            <a:br>
              <a:rPr lang="en-GB"/>
            </a:br>
            <a:endParaRPr lang="en-GB"/>
          </a:p>
        </p:txBody>
      </p:sp>
      <p:sp>
        <p:nvSpPr>
          <p:cNvPr id="2" name="Slide Number Placeholder 1"/>
          <p:cNvSpPr>
            <a:spLocks noGrp="1"/>
          </p:cNvSpPr>
          <p:nvPr>
            <p:ph type="sldNum" sz="quarter" idx="12"/>
          </p:nvPr>
        </p:nvSpPr>
        <p:spPr/>
        <p:txBody>
          <a:bodyPr/>
          <a:lstStyle/>
          <a:p>
            <a:fld id="{B3CBF2D7-CFD4-4FDB-9FA1-BCD9009054C4}" type="slidenum">
              <a:rPr lang="en-GB" smtClean="0"/>
              <a:t>6</a:t>
            </a:fld>
            <a:endParaRPr lang="en-GB"/>
          </a:p>
        </p:txBody>
      </p:sp>
    </p:spTree>
    <p:custDataLst>
      <p:tags r:id="rId1"/>
    </p:custDataLst>
    <p:extLst>
      <p:ext uri="{BB962C8B-B14F-4D97-AF65-F5344CB8AC3E}">
        <p14:creationId xmlns:p14="http://schemas.microsoft.com/office/powerpoint/2010/main" val="24693771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74638"/>
            <a:ext cx="8229600" cy="3154362"/>
          </a:xfrm>
        </p:spPr>
        <p:txBody>
          <a:bodyPr/>
          <a:lstStyle/>
          <a:p>
            <a:r>
              <a:rPr lang="en-GB"/>
              <a:t>You lend a favourite top to a friend and she doesn’t return it for ages. When she does it is dirty.</a:t>
            </a:r>
          </a:p>
        </p:txBody>
      </p:sp>
      <p:sp>
        <p:nvSpPr>
          <p:cNvPr id="2" name="Slide Number Placeholder 1"/>
          <p:cNvSpPr>
            <a:spLocks noGrp="1"/>
          </p:cNvSpPr>
          <p:nvPr>
            <p:ph type="sldNum" sz="quarter" idx="12"/>
          </p:nvPr>
        </p:nvSpPr>
        <p:spPr/>
        <p:txBody>
          <a:bodyPr/>
          <a:lstStyle/>
          <a:p>
            <a:fld id="{B3CBF2D7-CFD4-4FDB-9FA1-BCD9009054C4}" type="slidenum">
              <a:rPr lang="en-GB" smtClean="0"/>
              <a:t>7</a:t>
            </a:fld>
            <a:endParaRPr lang="en-GB"/>
          </a:p>
        </p:txBody>
      </p:sp>
    </p:spTree>
    <p:custDataLst>
      <p:tags r:id="rId1"/>
    </p:custDataLst>
    <p:extLst>
      <p:ext uri="{BB962C8B-B14F-4D97-AF65-F5344CB8AC3E}">
        <p14:creationId xmlns:p14="http://schemas.microsoft.com/office/powerpoint/2010/main" val="15516585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74638"/>
            <a:ext cx="8229600" cy="4090466"/>
          </a:xfrm>
        </p:spPr>
        <p:txBody>
          <a:bodyPr>
            <a:normAutofit/>
          </a:bodyPr>
          <a:lstStyle/>
          <a:p>
            <a:r>
              <a:rPr lang="en-GB"/>
              <a:t>You and your friend want to go to a club together at lunch but can’t agree on which to go to as they clash.</a:t>
            </a:r>
          </a:p>
        </p:txBody>
      </p:sp>
      <p:sp>
        <p:nvSpPr>
          <p:cNvPr id="2" name="Slide Number Placeholder 1"/>
          <p:cNvSpPr>
            <a:spLocks noGrp="1"/>
          </p:cNvSpPr>
          <p:nvPr>
            <p:ph type="sldNum" sz="quarter" idx="12"/>
          </p:nvPr>
        </p:nvSpPr>
        <p:spPr/>
        <p:txBody>
          <a:bodyPr/>
          <a:lstStyle/>
          <a:p>
            <a:fld id="{B3CBF2D7-CFD4-4FDB-9FA1-BCD9009054C4}" type="slidenum">
              <a:rPr lang="en-GB" smtClean="0"/>
              <a:t>8</a:t>
            </a:fld>
            <a:endParaRPr lang="en-GB"/>
          </a:p>
        </p:txBody>
      </p:sp>
    </p:spTree>
    <p:custDataLst>
      <p:tags r:id="rId1"/>
    </p:custDataLst>
    <p:extLst>
      <p:ext uri="{BB962C8B-B14F-4D97-AF65-F5344CB8AC3E}">
        <p14:creationId xmlns:p14="http://schemas.microsoft.com/office/powerpoint/2010/main" val="37475578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810546"/>
          </a:xfrm>
        </p:spPr>
        <p:txBody>
          <a:bodyPr/>
          <a:lstStyle/>
          <a:p>
            <a:r>
              <a:rPr lang="en-GB"/>
              <a:t>Your friend likes to come over to your house after school – you appreciate the friendship but you want more freedom</a:t>
            </a:r>
          </a:p>
        </p:txBody>
      </p:sp>
      <p:sp>
        <p:nvSpPr>
          <p:cNvPr id="3" name="Slide Number Placeholder 2"/>
          <p:cNvSpPr>
            <a:spLocks noGrp="1"/>
          </p:cNvSpPr>
          <p:nvPr>
            <p:ph type="sldNum" sz="quarter" idx="12"/>
          </p:nvPr>
        </p:nvSpPr>
        <p:spPr/>
        <p:txBody>
          <a:bodyPr/>
          <a:lstStyle/>
          <a:p>
            <a:fld id="{B3CBF2D7-CFD4-4FDB-9FA1-BCD9009054C4}" type="slidenum">
              <a:rPr lang="en-GB" smtClean="0"/>
              <a:t>9</a:t>
            </a:fld>
            <a:endParaRPr lang="en-GB"/>
          </a:p>
        </p:txBody>
      </p:sp>
    </p:spTree>
    <p:custDataLst>
      <p:tags r:id="rId1"/>
    </p:custDataLst>
    <p:extLst>
      <p:ext uri="{BB962C8B-B14F-4D97-AF65-F5344CB8AC3E}">
        <p14:creationId xmlns:p14="http://schemas.microsoft.com/office/powerpoint/2010/main" val="18319610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106690"/>
          </a:xfrm>
        </p:spPr>
        <p:txBody>
          <a:bodyPr/>
          <a:lstStyle/>
          <a:p>
            <a:r>
              <a:rPr lang="en-GB"/>
              <a:t>One of your best friends invites you to sleep over, and then five minutes later cancels the arrangement. You later find out that she’s invited someone else.</a:t>
            </a:r>
          </a:p>
        </p:txBody>
      </p:sp>
      <p:sp>
        <p:nvSpPr>
          <p:cNvPr id="3" name="Slide Number Placeholder 2"/>
          <p:cNvSpPr>
            <a:spLocks noGrp="1"/>
          </p:cNvSpPr>
          <p:nvPr>
            <p:ph type="sldNum" sz="quarter" idx="12"/>
          </p:nvPr>
        </p:nvSpPr>
        <p:spPr/>
        <p:txBody>
          <a:bodyPr/>
          <a:lstStyle/>
          <a:p>
            <a:fld id="{B3CBF2D7-CFD4-4FDB-9FA1-BCD9009054C4}" type="slidenum">
              <a:rPr lang="en-GB" smtClean="0"/>
              <a:t>10</a:t>
            </a:fld>
            <a:endParaRPr lang="en-GB"/>
          </a:p>
        </p:txBody>
      </p:sp>
    </p:spTree>
    <p:custDataLst>
      <p:tags r:id="rId1"/>
    </p:custDataLst>
    <p:extLst>
      <p:ext uri="{BB962C8B-B14F-4D97-AF65-F5344CB8AC3E}">
        <p14:creationId xmlns:p14="http://schemas.microsoft.com/office/powerpoint/2010/main" val="19926968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3874442"/>
          </a:xfrm>
        </p:spPr>
        <p:txBody>
          <a:bodyPr>
            <a:normAutofit/>
          </a:bodyPr>
          <a:lstStyle/>
          <a:p>
            <a:r>
              <a:rPr lang="en-GB"/>
              <a:t>	Your friend ‘jokes’ about things such as your appearance, but you find it hurtful. </a:t>
            </a:r>
          </a:p>
        </p:txBody>
      </p:sp>
      <p:sp>
        <p:nvSpPr>
          <p:cNvPr id="3" name="Slide Number Placeholder 2"/>
          <p:cNvSpPr>
            <a:spLocks noGrp="1"/>
          </p:cNvSpPr>
          <p:nvPr>
            <p:ph type="sldNum" sz="quarter" idx="12"/>
          </p:nvPr>
        </p:nvSpPr>
        <p:spPr/>
        <p:txBody>
          <a:bodyPr/>
          <a:lstStyle/>
          <a:p>
            <a:fld id="{B3CBF2D7-CFD4-4FDB-9FA1-BCD9009054C4}" type="slidenum">
              <a:rPr lang="en-GB" smtClean="0"/>
              <a:t>11</a:t>
            </a:fld>
            <a:endParaRPr lang="en-GB"/>
          </a:p>
        </p:txBody>
      </p:sp>
    </p:spTree>
    <p:custDataLst>
      <p:tags r:id="rId1"/>
    </p:custDataLst>
    <p:extLst>
      <p:ext uri="{BB962C8B-B14F-4D97-AF65-F5344CB8AC3E}">
        <p14:creationId xmlns:p14="http://schemas.microsoft.com/office/powerpoint/2010/main" val="28987600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3730426"/>
          </a:xfrm>
        </p:spPr>
        <p:txBody>
          <a:bodyPr>
            <a:normAutofit/>
          </a:bodyPr>
          <a:lstStyle/>
          <a:p>
            <a:r>
              <a:rPr lang="en-GB"/>
              <a:t>Your friend swears sometimes and you don’t or do you like it. </a:t>
            </a:r>
          </a:p>
        </p:txBody>
      </p:sp>
      <p:sp>
        <p:nvSpPr>
          <p:cNvPr id="3" name="Slide Number Placeholder 2"/>
          <p:cNvSpPr>
            <a:spLocks noGrp="1"/>
          </p:cNvSpPr>
          <p:nvPr>
            <p:ph type="sldNum" sz="quarter" idx="12"/>
          </p:nvPr>
        </p:nvSpPr>
        <p:spPr/>
        <p:txBody>
          <a:bodyPr/>
          <a:lstStyle/>
          <a:p>
            <a:fld id="{B3CBF2D7-CFD4-4FDB-9FA1-BCD9009054C4}" type="slidenum">
              <a:rPr lang="en-GB" smtClean="0"/>
              <a:t>12</a:t>
            </a:fld>
            <a:endParaRPr lang="en-GB"/>
          </a:p>
        </p:txBody>
      </p:sp>
    </p:spTree>
    <p:custDataLst>
      <p:tags r:id="rId1"/>
    </p:custDataLst>
    <p:extLst>
      <p:ext uri="{BB962C8B-B14F-4D97-AF65-F5344CB8AC3E}">
        <p14:creationId xmlns:p14="http://schemas.microsoft.com/office/powerpoint/2010/main" val="38655926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How to resolve….</a:t>
            </a:r>
          </a:p>
        </p:txBody>
      </p:sp>
      <p:sp>
        <p:nvSpPr>
          <p:cNvPr id="3" name="Rectangle 2"/>
          <p:cNvSpPr/>
          <p:nvPr/>
        </p:nvSpPr>
        <p:spPr>
          <a:xfrm>
            <a:off x="89756" y="1124744"/>
            <a:ext cx="8964488" cy="5078313"/>
          </a:xfrm>
          <a:prstGeom prst="rect">
            <a:avLst/>
          </a:prstGeom>
        </p:spPr>
        <p:txBody>
          <a:bodyPr wrap="square">
            <a:spAutoFit/>
          </a:bodyPr>
          <a:lstStyle/>
          <a:p>
            <a:r>
              <a:rPr lang="en-GB"/>
              <a:t>Effective communication</a:t>
            </a:r>
          </a:p>
          <a:p>
            <a:endParaRPr lang="en-GB"/>
          </a:p>
          <a:p>
            <a:r>
              <a:rPr lang="en-GB"/>
              <a:t>Effective communication involves two parts: presenting information and active listening. Without both, resolving conflict is impossible, as is maintaining your friendships. Practice these skills:</a:t>
            </a:r>
          </a:p>
          <a:p>
            <a:r>
              <a:rPr lang="en-GB"/>
              <a:t>•Think before speaking. Know exactly what message you want to convey.</a:t>
            </a:r>
          </a:p>
          <a:p>
            <a:r>
              <a:rPr lang="en-GB"/>
              <a:t>•Make sure your friend has your full attention and understands your meaning.</a:t>
            </a:r>
          </a:p>
          <a:p>
            <a:r>
              <a:rPr lang="en-GB"/>
              <a:t>•Stay focused on the matter at hand.</a:t>
            </a:r>
          </a:p>
          <a:p>
            <a:r>
              <a:rPr lang="en-GB"/>
              <a:t>•Be clear and precise.</a:t>
            </a:r>
          </a:p>
          <a:p>
            <a:r>
              <a:rPr lang="en-GB"/>
              <a:t>•Listen to yourself speak.</a:t>
            </a:r>
          </a:p>
          <a:p>
            <a:r>
              <a:rPr lang="en-GB"/>
              <a:t>•Be aware of your body movement, voice inflection, facial expressions and other nonverbal cues.</a:t>
            </a:r>
          </a:p>
          <a:p>
            <a:endParaRPr lang="en-GB"/>
          </a:p>
          <a:p>
            <a:r>
              <a:rPr lang="en-GB"/>
              <a:t>When listening:</a:t>
            </a:r>
          </a:p>
          <a:p>
            <a:r>
              <a:rPr lang="en-GB"/>
              <a:t>•Pay attention to what your friend is saying and acknowledge your interest and understanding in what your friend is saying.</a:t>
            </a:r>
          </a:p>
          <a:p>
            <a:r>
              <a:rPr lang="en-GB"/>
              <a:t>•Listen for what is behind the words—like feelings and ideas.</a:t>
            </a:r>
          </a:p>
          <a:p>
            <a:r>
              <a:rPr lang="en-GB"/>
              <a:t>•Do not interrupt, get angry or judge.</a:t>
            </a:r>
          </a:p>
        </p:txBody>
      </p:sp>
      <p:sp>
        <p:nvSpPr>
          <p:cNvPr id="4" name="Slide Number Placeholder 3"/>
          <p:cNvSpPr>
            <a:spLocks noGrp="1"/>
          </p:cNvSpPr>
          <p:nvPr>
            <p:ph type="sldNum" sz="quarter" idx="12"/>
          </p:nvPr>
        </p:nvSpPr>
        <p:spPr/>
        <p:txBody>
          <a:bodyPr/>
          <a:lstStyle/>
          <a:p>
            <a:fld id="{B3CBF2D7-CFD4-4FDB-9FA1-BCD9009054C4}" type="slidenum">
              <a:rPr lang="en-GB" smtClean="0"/>
              <a:t>13</a:t>
            </a:fld>
            <a:endParaRPr lang="en-GB"/>
          </a:p>
        </p:txBody>
      </p:sp>
    </p:spTree>
    <p:custDataLst>
      <p:tags r:id="rId1"/>
    </p:custDataLst>
    <p:extLst>
      <p:ext uri="{BB962C8B-B14F-4D97-AF65-F5344CB8AC3E}">
        <p14:creationId xmlns:p14="http://schemas.microsoft.com/office/powerpoint/2010/main" val="16805886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3427" y="116632"/>
            <a:ext cx="8229600" cy="1143000"/>
          </a:xfrm>
        </p:spPr>
        <p:txBody>
          <a:bodyPr/>
          <a:lstStyle/>
          <a:p>
            <a:r>
              <a:rPr lang="en-GB"/>
              <a:t>….</a:t>
            </a:r>
          </a:p>
        </p:txBody>
      </p:sp>
      <p:sp>
        <p:nvSpPr>
          <p:cNvPr id="3" name="Rectangle 2"/>
          <p:cNvSpPr/>
          <p:nvPr/>
        </p:nvSpPr>
        <p:spPr>
          <a:xfrm>
            <a:off x="457200" y="1052736"/>
            <a:ext cx="8363272" cy="5109091"/>
          </a:xfrm>
          <a:prstGeom prst="rect">
            <a:avLst/>
          </a:prstGeom>
        </p:spPr>
        <p:txBody>
          <a:bodyPr wrap="square">
            <a:spAutoFit/>
          </a:bodyPr>
          <a:lstStyle/>
          <a:p>
            <a:endParaRPr lang="en-GB"/>
          </a:p>
          <a:p>
            <a:r>
              <a:rPr lang="en-GB" sz="2800"/>
              <a:t>When resolving conflict, keep these additional communication tips in mind: </a:t>
            </a:r>
          </a:p>
          <a:p>
            <a:r>
              <a:rPr lang="en-GB" sz="2800"/>
              <a:t>•Remain calm. Recognize when you are becoming defensive or too emotional.</a:t>
            </a:r>
          </a:p>
          <a:p>
            <a:r>
              <a:rPr lang="en-GB" sz="2800"/>
              <a:t>•Do not blame or accuse each other.</a:t>
            </a:r>
          </a:p>
          <a:p>
            <a:r>
              <a:rPr lang="en-GB" sz="2800"/>
              <a:t>•Focus on the issue at hand, not the way you are feeling toward each other.</a:t>
            </a:r>
          </a:p>
          <a:p>
            <a:r>
              <a:rPr lang="en-GB" sz="2800"/>
              <a:t>•Explore underlying issues.</a:t>
            </a:r>
          </a:p>
          <a:p>
            <a:r>
              <a:rPr lang="en-GB" sz="2800"/>
              <a:t>•Accept that each other’s perspective is different, but not wrong.</a:t>
            </a:r>
          </a:p>
          <a:p>
            <a:r>
              <a:rPr lang="en-GB" sz="2800"/>
              <a:t>•Be willing to apologize and forgive.</a:t>
            </a:r>
          </a:p>
        </p:txBody>
      </p:sp>
      <p:sp>
        <p:nvSpPr>
          <p:cNvPr id="4" name="Slide Number Placeholder 3"/>
          <p:cNvSpPr>
            <a:spLocks noGrp="1"/>
          </p:cNvSpPr>
          <p:nvPr>
            <p:ph type="sldNum" sz="quarter" idx="12"/>
          </p:nvPr>
        </p:nvSpPr>
        <p:spPr/>
        <p:txBody>
          <a:bodyPr/>
          <a:lstStyle/>
          <a:p>
            <a:fld id="{B3CBF2D7-CFD4-4FDB-9FA1-BCD9009054C4}" type="slidenum">
              <a:rPr lang="en-GB" smtClean="0"/>
              <a:t>14</a:t>
            </a:fld>
            <a:endParaRPr lang="en-GB"/>
          </a:p>
        </p:txBody>
      </p:sp>
    </p:spTree>
    <p:custDataLst>
      <p:tags r:id="rId1"/>
    </p:custDataLst>
    <p:extLst>
      <p:ext uri="{BB962C8B-B14F-4D97-AF65-F5344CB8AC3E}">
        <p14:creationId xmlns:p14="http://schemas.microsoft.com/office/powerpoint/2010/main" val="29967043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Remember</a:t>
            </a:r>
          </a:p>
        </p:txBody>
      </p:sp>
      <p:sp>
        <p:nvSpPr>
          <p:cNvPr id="3" name="Slide Number Placeholder 2"/>
          <p:cNvSpPr>
            <a:spLocks noGrp="1"/>
          </p:cNvSpPr>
          <p:nvPr>
            <p:ph type="sldNum" sz="quarter" idx="12"/>
          </p:nvPr>
        </p:nvSpPr>
        <p:spPr/>
        <p:txBody>
          <a:bodyPr/>
          <a:lstStyle/>
          <a:p>
            <a:fld id="{B3CBF2D7-CFD4-4FDB-9FA1-BCD9009054C4}" type="slidenum">
              <a:rPr lang="en-GB" smtClean="0"/>
              <a:t>15</a:t>
            </a:fld>
            <a:endParaRPr lang="en-GB"/>
          </a:p>
        </p:txBody>
      </p:sp>
      <p:sp>
        <p:nvSpPr>
          <p:cNvPr id="4" name="TextBox 3"/>
          <p:cNvSpPr txBox="1"/>
          <p:nvPr/>
        </p:nvSpPr>
        <p:spPr>
          <a:xfrm>
            <a:off x="755576" y="1628800"/>
            <a:ext cx="7632848" cy="4031873"/>
          </a:xfrm>
          <a:prstGeom prst="rect">
            <a:avLst/>
          </a:prstGeom>
          <a:noFill/>
        </p:spPr>
        <p:txBody>
          <a:bodyPr wrap="square" rtlCol="0">
            <a:spAutoFit/>
          </a:bodyPr>
          <a:lstStyle/>
          <a:p>
            <a:r>
              <a:rPr lang="en-GB" sz="3200"/>
              <a:t>As you grow older your interest and passions change, not only do you develop but so do some of your friends. It is perfectly normal to outgrow some of your friends. Sometimes when this happens when we are on the receiving end of this we feel upset or hurt. </a:t>
            </a:r>
          </a:p>
          <a:p>
            <a:endParaRPr lang="en-GB" sz="3200"/>
          </a:p>
          <a:p>
            <a:r>
              <a:rPr lang="en-GB" sz="3200"/>
              <a:t>How should we reconcile with this issue?</a:t>
            </a:r>
          </a:p>
        </p:txBody>
      </p:sp>
    </p:spTree>
    <p:extLst>
      <p:ext uri="{BB962C8B-B14F-4D97-AF65-F5344CB8AC3E}">
        <p14:creationId xmlns:p14="http://schemas.microsoft.com/office/powerpoint/2010/main" val="38410032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Banter is…</a:t>
            </a:r>
          </a:p>
        </p:txBody>
      </p:sp>
      <p:sp>
        <p:nvSpPr>
          <p:cNvPr id="3" name="Slide Number Placeholder 2"/>
          <p:cNvSpPr>
            <a:spLocks noGrp="1"/>
          </p:cNvSpPr>
          <p:nvPr>
            <p:ph type="sldNum" sz="quarter" idx="12"/>
          </p:nvPr>
        </p:nvSpPr>
        <p:spPr/>
        <p:txBody>
          <a:bodyPr/>
          <a:lstStyle/>
          <a:p>
            <a:fld id="{B3CBF2D7-CFD4-4FDB-9FA1-BCD9009054C4}" type="slidenum">
              <a:rPr lang="en-GB" smtClean="0"/>
              <a:t>16</a:t>
            </a:fld>
            <a:endParaRPr lang="en-GB"/>
          </a:p>
        </p:txBody>
      </p:sp>
    </p:spTree>
    <p:extLst>
      <p:ext uri="{BB962C8B-B14F-4D97-AF65-F5344CB8AC3E}">
        <p14:creationId xmlns:p14="http://schemas.microsoft.com/office/powerpoint/2010/main" val="42430873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3CBF2D7-CFD4-4FDB-9FA1-BCD9009054C4}" type="slidenum">
              <a:rPr lang="en-GB" smtClean="0"/>
              <a:t>17</a:t>
            </a:fld>
            <a:endParaRPr lang="en-GB"/>
          </a:p>
        </p:txBody>
      </p:sp>
      <p:pic>
        <p:nvPicPr>
          <p:cNvPr id="4" name="Picture 3"/>
          <p:cNvPicPr>
            <a:picLocks noChangeAspect="1"/>
          </p:cNvPicPr>
          <p:nvPr/>
        </p:nvPicPr>
        <p:blipFill rotWithShape="1">
          <a:blip r:embed="rId2"/>
          <a:srcRect l="7476" t="36000" r="54725" b="37400"/>
          <a:stretch/>
        </p:blipFill>
        <p:spPr>
          <a:xfrm>
            <a:off x="318712" y="1700808"/>
            <a:ext cx="8368088" cy="3312368"/>
          </a:xfrm>
          <a:prstGeom prst="rect">
            <a:avLst/>
          </a:prstGeom>
        </p:spPr>
      </p:pic>
      <p:sp>
        <p:nvSpPr>
          <p:cNvPr id="5" name="Title 1"/>
          <p:cNvSpPr>
            <a:spLocks noGrp="1"/>
          </p:cNvSpPr>
          <p:nvPr>
            <p:ph type="title"/>
          </p:nvPr>
        </p:nvSpPr>
        <p:spPr>
          <a:xfrm>
            <a:off x="457200" y="274638"/>
            <a:ext cx="8229600" cy="1143000"/>
          </a:xfrm>
        </p:spPr>
        <p:txBody>
          <a:bodyPr/>
          <a:lstStyle/>
          <a:p>
            <a:r>
              <a:rPr lang="en-GB"/>
              <a:t>Banter is…</a:t>
            </a:r>
          </a:p>
        </p:txBody>
      </p:sp>
    </p:spTree>
    <p:extLst>
      <p:ext uri="{BB962C8B-B14F-4D97-AF65-F5344CB8AC3E}">
        <p14:creationId xmlns:p14="http://schemas.microsoft.com/office/powerpoint/2010/main" val="4911473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Bullying is…</a:t>
            </a:r>
          </a:p>
        </p:txBody>
      </p:sp>
      <p:sp>
        <p:nvSpPr>
          <p:cNvPr id="3" name="Slide Number Placeholder 2"/>
          <p:cNvSpPr>
            <a:spLocks noGrp="1"/>
          </p:cNvSpPr>
          <p:nvPr>
            <p:ph type="sldNum" sz="quarter" idx="12"/>
          </p:nvPr>
        </p:nvSpPr>
        <p:spPr/>
        <p:txBody>
          <a:bodyPr/>
          <a:lstStyle/>
          <a:p>
            <a:fld id="{B3CBF2D7-CFD4-4FDB-9FA1-BCD9009054C4}" type="slidenum">
              <a:rPr lang="en-GB" smtClean="0"/>
              <a:t>18</a:t>
            </a:fld>
            <a:endParaRPr lang="en-GB"/>
          </a:p>
        </p:txBody>
      </p:sp>
    </p:spTree>
    <p:extLst>
      <p:ext uri="{BB962C8B-B14F-4D97-AF65-F5344CB8AC3E}">
        <p14:creationId xmlns:p14="http://schemas.microsoft.com/office/powerpoint/2010/main" val="33759364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Bullying is…</a:t>
            </a:r>
          </a:p>
        </p:txBody>
      </p:sp>
      <p:sp>
        <p:nvSpPr>
          <p:cNvPr id="3" name="Slide Number Placeholder 2"/>
          <p:cNvSpPr>
            <a:spLocks noGrp="1"/>
          </p:cNvSpPr>
          <p:nvPr>
            <p:ph type="sldNum" sz="quarter" idx="12"/>
          </p:nvPr>
        </p:nvSpPr>
        <p:spPr/>
        <p:txBody>
          <a:bodyPr/>
          <a:lstStyle/>
          <a:p>
            <a:fld id="{B3CBF2D7-CFD4-4FDB-9FA1-BCD9009054C4}" type="slidenum">
              <a:rPr lang="en-GB" smtClean="0"/>
              <a:t>19</a:t>
            </a:fld>
            <a:endParaRPr lang="en-GB"/>
          </a:p>
        </p:txBody>
      </p:sp>
      <p:sp>
        <p:nvSpPr>
          <p:cNvPr id="5" name="TextBox 4"/>
          <p:cNvSpPr txBox="1"/>
          <p:nvPr/>
        </p:nvSpPr>
        <p:spPr>
          <a:xfrm>
            <a:off x="1103784" y="1628800"/>
            <a:ext cx="6936432" cy="4031873"/>
          </a:xfrm>
          <a:prstGeom prst="rect">
            <a:avLst/>
          </a:prstGeom>
          <a:noFill/>
        </p:spPr>
        <p:txBody>
          <a:bodyPr wrap="square" rtlCol="0">
            <a:spAutoFit/>
          </a:bodyPr>
          <a:lstStyle/>
          <a:p>
            <a:pPr algn="ctr"/>
            <a:r>
              <a:rPr lang="en-GB" sz="3200"/>
              <a:t>There is no legal definition of bullying. It is usually defined as repeated behaviour which is intended to hurt someone either emotionally or physically, and is often aimed at certain people because of their race, religion, gender or sexual orientation or any other aspect such as appearance or disability</a:t>
            </a:r>
          </a:p>
        </p:txBody>
      </p:sp>
    </p:spTree>
    <p:extLst>
      <p:ext uri="{BB962C8B-B14F-4D97-AF65-F5344CB8AC3E}">
        <p14:creationId xmlns:p14="http://schemas.microsoft.com/office/powerpoint/2010/main" val="32146717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95936" y="4581128"/>
            <a:ext cx="1096612" cy="2099874"/>
          </a:xfrm>
          <a:prstGeom prst="rect">
            <a:avLst/>
          </a:prstGeom>
        </p:spPr>
      </p:pic>
      <p:pic>
        <p:nvPicPr>
          <p:cNvPr id="19" name="Picture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38668" y="4664464"/>
            <a:ext cx="1053092" cy="2016538"/>
          </a:xfrm>
          <a:prstGeom prst="rect">
            <a:avLst/>
          </a:prstGeom>
        </p:spPr>
      </p:pic>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48264" y="4647315"/>
            <a:ext cx="1027483" cy="1967500"/>
          </a:xfrm>
          <a:prstGeom prst="rect">
            <a:avLst/>
          </a:prstGeom>
        </p:spPr>
      </p:pic>
      <p:sp>
        <p:nvSpPr>
          <p:cNvPr id="3" name="Rectangular Callout 2"/>
          <p:cNvSpPr/>
          <p:nvPr/>
        </p:nvSpPr>
        <p:spPr>
          <a:xfrm>
            <a:off x="1238668" y="1772816"/>
            <a:ext cx="6573692" cy="2232248"/>
          </a:xfrm>
          <a:prstGeom prst="wedge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a:latin typeface="Arial Rounded MT Bold" panose="020F0704030504030204" pitchFamily="34" charset="0"/>
              </a:rPr>
              <a:t>Aw Stephen, you’re such a nerd! I can’t believe you got full marks in that Chemistry test! Is studying your new hobby!?!?</a:t>
            </a:r>
          </a:p>
        </p:txBody>
      </p:sp>
    </p:spTree>
    <p:extLst>
      <p:ext uri="{BB962C8B-B14F-4D97-AF65-F5344CB8AC3E}">
        <p14:creationId xmlns:p14="http://schemas.microsoft.com/office/powerpoint/2010/main" val="12733660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95936" y="4581128"/>
            <a:ext cx="1096612" cy="2099874"/>
          </a:xfrm>
          <a:prstGeom prst="rect">
            <a:avLst/>
          </a:prstGeom>
        </p:spPr>
      </p:pic>
      <p:pic>
        <p:nvPicPr>
          <p:cNvPr id="19" name="Picture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38668" y="4664464"/>
            <a:ext cx="1053092" cy="2016538"/>
          </a:xfrm>
          <a:prstGeom prst="rect">
            <a:avLst/>
          </a:prstGeom>
        </p:spPr>
      </p:pic>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48264" y="4647315"/>
            <a:ext cx="1027483" cy="1967500"/>
          </a:xfrm>
          <a:prstGeom prst="rect">
            <a:avLst/>
          </a:prstGeom>
        </p:spPr>
      </p:pic>
      <p:sp>
        <p:nvSpPr>
          <p:cNvPr id="2" name="Rounded Rectangular Callout 1"/>
          <p:cNvSpPr/>
          <p:nvPr/>
        </p:nvSpPr>
        <p:spPr>
          <a:xfrm>
            <a:off x="971600" y="1772816"/>
            <a:ext cx="6768752" cy="1872208"/>
          </a:xfrm>
          <a:prstGeom prst="wedgeRoundRectCallout">
            <a:avLst>
              <a:gd name="adj1" fmla="val 44602"/>
              <a:gd name="adj2" fmla="val 70131"/>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1238668" y="1933068"/>
            <a:ext cx="6285660" cy="1384995"/>
          </a:xfrm>
          <a:prstGeom prst="rect">
            <a:avLst/>
          </a:prstGeom>
        </p:spPr>
        <p:txBody>
          <a:bodyPr wrap="square">
            <a:spAutoFit/>
          </a:bodyPr>
          <a:lstStyle/>
          <a:p>
            <a:pPr>
              <a:spcAft>
                <a:spcPts val="0"/>
              </a:spcAft>
            </a:pPr>
            <a:r>
              <a:rPr lang="en-GB" sz="2800">
                <a:solidFill>
                  <a:schemeClr val="bg1"/>
                </a:solidFill>
                <a:latin typeface="Arial Rounded MT Bold" panose="020F0704030504030204" pitchFamily="34" charset="0"/>
                <a:ea typeface="Times New Roman" panose="02020603050405020304" pitchFamily="18" charset="0"/>
                <a:cs typeface="Times New Roman" panose="02020603050405020304" pitchFamily="18" charset="0"/>
              </a:rPr>
              <a:t>OMG- did you see Jenna at parents evening? With her TWO MUMS!!!!! WEIRD!!!!!</a:t>
            </a:r>
            <a:endParaRPr lang="en-GB" sz="2800">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797687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95936" y="4581128"/>
            <a:ext cx="1096612" cy="2099874"/>
          </a:xfrm>
          <a:prstGeom prst="rect">
            <a:avLst/>
          </a:prstGeom>
        </p:spPr>
      </p:pic>
      <p:pic>
        <p:nvPicPr>
          <p:cNvPr id="19" name="Picture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38668" y="4664464"/>
            <a:ext cx="1053092" cy="2016538"/>
          </a:xfrm>
          <a:prstGeom prst="rect">
            <a:avLst/>
          </a:prstGeom>
        </p:spPr>
      </p:pic>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48264" y="4647315"/>
            <a:ext cx="1027483" cy="1967500"/>
          </a:xfrm>
          <a:prstGeom prst="rect">
            <a:avLst/>
          </a:prstGeom>
        </p:spPr>
      </p:pic>
      <p:sp>
        <p:nvSpPr>
          <p:cNvPr id="3" name="Rectangular Callout 2"/>
          <p:cNvSpPr/>
          <p:nvPr/>
        </p:nvSpPr>
        <p:spPr>
          <a:xfrm>
            <a:off x="1238668" y="1772816"/>
            <a:ext cx="6573692" cy="2232248"/>
          </a:xfrm>
          <a:prstGeom prst="wedge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a:latin typeface="Arial Rounded MT Bold" panose="020F0704030504030204" pitchFamily="34" charset="0"/>
              </a:rPr>
              <a:t>Why was </a:t>
            </a:r>
            <a:r>
              <a:rPr lang="en-GB" sz="2800" err="1">
                <a:latin typeface="Arial Rounded MT Bold" panose="020F0704030504030204" pitchFamily="34" charset="0"/>
              </a:rPr>
              <a:t>Aine</a:t>
            </a:r>
            <a:r>
              <a:rPr lang="en-GB" sz="2800">
                <a:latin typeface="Arial Rounded MT Bold" panose="020F0704030504030204" pitchFamily="34" charset="0"/>
              </a:rPr>
              <a:t> upset after class today?!?! They only called her </a:t>
            </a:r>
            <a:r>
              <a:rPr lang="en-GB" sz="2800" err="1">
                <a:latin typeface="Arial Rounded MT Bold" panose="020F0704030504030204" pitchFamily="34" charset="0"/>
              </a:rPr>
              <a:t>Ginge</a:t>
            </a:r>
            <a:r>
              <a:rPr lang="en-GB" sz="2800">
                <a:latin typeface="Arial Rounded MT Bold" panose="020F0704030504030204" pitchFamily="34" charset="0"/>
              </a:rPr>
              <a:t>! We call you that all the time and you don’t mind. What’s her problem?</a:t>
            </a:r>
          </a:p>
        </p:txBody>
      </p:sp>
    </p:spTree>
    <p:extLst>
      <p:ext uri="{BB962C8B-B14F-4D97-AF65-F5344CB8AC3E}">
        <p14:creationId xmlns:p14="http://schemas.microsoft.com/office/powerpoint/2010/main" val="41685957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95936" y="4581128"/>
            <a:ext cx="1096612" cy="2099874"/>
          </a:xfrm>
          <a:prstGeom prst="rect">
            <a:avLst/>
          </a:prstGeom>
        </p:spPr>
      </p:pic>
      <p:pic>
        <p:nvPicPr>
          <p:cNvPr id="19" name="Picture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38668" y="4664464"/>
            <a:ext cx="1053092" cy="2016538"/>
          </a:xfrm>
          <a:prstGeom prst="rect">
            <a:avLst/>
          </a:prstGeom>
        </p:spPr>
      </p:pic>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48264" y="4647315"/>
            <a:ext cx="1027483" cy="1967500"/>
          </a:xfrm>
          <a:prstGeom prst="rect">
            <a:avLst/>
          </a:prstGeom>
        </p:spPr>
      </p:pic>
      <p:sp>
        <p:nvSpPr>
          <p:cNvPr id="2" name="Rounded Rectangular Callout 1"/>
          <p:cNvSpPr/>
          <p:nvPr/>
        </p:nvSpPr>
        <p:spPr>
          <a:xfrm>
            <a:off x="971600" y="1772816"/>
            <a:ext cx="6768752" cy="1872208"/>
          </a:xfrm>
          <a:prstGeom prst="wedgeRoundRectCallout">
            <a:avLst>
              <a:gd name="adj1" fmla="val 44602"/>
              <a:gd name="adj2" fmla="val 70131"/>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1238668" y="1860024"/>
            <a:ext cx="6285660" cy="1815882"/>
          </a:xfrm>
          <a:prstGeom prst="rect">
            <a:avLst/>
          </a:prstGeom>
        </p:spPr>
        <p:txBody>
          <a:bodyPr wrap="square">
            <a:spAutoFit/>
          </a:bodyPr>
          <a:lstStyle/>
          <a:p>
            <a:r>
              <a:rPr lang="en-GB" sz="2800">
                <a:solidFill>
                  <a:schemeClr val="bg1"/>
                </a:solidFill>
                <a:latin typeface="Arial Rounded MT Bold" panose="020F0704030504030204" pitchFamily="34" charset="0"/>
              </a:rPr>
              <a:t>That was so funny earlier today. When Andrew’s voice broke in class. I got it on cam- will upload it later!</a:t>
            </a:r>
          </a:p>
        </p:txBody>
      </p:sp>
    </p:spTree>
    <p:extLst>
      <p:ext uri="{BB962C8B-B14F-4D97-AF65-F5344CB8AC3E}">
        <p14:creationId xmlns:p14="http://schemas.microsoft.com/office/powerpoint/2010/main" val="16708594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95936" y="4581128"/>
            <a:ext cx="1096612" cy="2099874"/>
          </a:xfrm>
          <a:prstGeom prst="rect">
            <a:avLst/>
          </a:prstGeom>
        </p:spPr>
      </p:pic>
      <p:pic>
        <p:nvPicPr>
          <p:cNvPr id="19" name="Picture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38668" y="4664464"/>
            <a:ext cx="1053092" cy="2016538"/>
          </a:xfrm>
          <a:prstGeom prst="rect">
            <a:avLst/>
          </a:prstGeom>
        </p:spPr>
      </p:pic>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48264" y="4647315"/>
            <a:ext cx="1027483" cy="1967500"/>
          </a:xfrm>
          <a:prstGeom prst="rect">
            <a:avLst/>
          </a:prstGeom>
        </p:spPr>
      </p:pic>
      <p:sp>
        <p:nvSpPr>
          <p:cNvPr id="3" name="Rectangular Callout 2"/>
          <p:cNvSpPr/>
          <p:nvPr/>
        </p:nvSpPr>
        <p:spPr>
          <a:xfrm>
            <a:off x="1238668" y="1772816"/>
            <a:ext cx="6573692" cy="2232248"/>
          </a:xfrm>
          <a:prstGeom prst="wedge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200">
                <a:latin typeface="Arial Rounded MT Bold" panose="020F0704030504030204" pitchFamily="34" charset="0"/>
              </a:rPr>
              <a:t>Did you see what </a:t>
            </a:r>
            <a:r>
              <a:rPr lang="en-GB" sz="3200" err="1">
                <a:latin typeface="Arial Rounded MT Bold" panose="020F0704030504030204" pitchFamily="34" charset="0"/>
              </a:rPr>
              <a:t>Henryk</a:t>
            </a:r>
            <a:r>
              <a:rPr lang="en-GB" sz="3200">
                <a:latin typeface="Arial Rounded MT Bold" panose="020F0704030504030204" pitchFamily="34" charset="0"/>
              </a:rPr>
              <a:t> was eating at lunch today? It looked disgusting. Polish food stinks.</a:t>
            </a:r>
          </a:p>
        </p:txBody>
      </p:sp>
    </p:spTree>
    <p:extLst>
      <p:ext uri="{BB962C8B-B14F-4D97-AF65-F5344CB8AC3E}">
        <p14:creationId xmlns:p14="http://schemas.microsoft.com/office/powerpoint/2010/main" val="11128118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95936" y="4581128"/>
            <a:ext cx="1096612" cy="2099874"/>
          </a:xfrm>
          <a:prstGeom prst="rect">
            <a:avLst/>
          </a:prstGeom>
        </p:spPr>
      </p:pic>
      <p:pic>
        <p:nvPicPr>
          <p:cNvPr id="19" name="Picture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38668" y="4664464"/>
            <a:ext cx="1053092" cy="2016538"/>
          </a:xfrm>
          <a:prstGeom prst="rect">
            <a:avLst/>
          </a:prstGeom>
        </p:spPr>
      </p:pic>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48264" y="4647315"/>
            <a:ext cx="1027483" cy="1967500"/>
          </a:xfrm>
          <a:prstGeom prst="rect">
            <a:avLst/>
          </a:prstGeom>
        </p:spPr>
      </p:pic>
      <p:sp>
        <p:nvSpPr>
          <p:cNvPr id="2" name="Rounded Rectangular Callout 1"/>
          <p:cNvSpPr/>
          <p:nvPr/>
        </p:nvSpPr>
        <p:spPr>
          <a:xfrm>
            <a:off x="971600" y="1772816"/>
            <a:ext cx="6768752" cy="1872208"/>
          </a:xfrm>
          <a:prstGeom prst="wedgeRoundRectCallout">
            <a:avLst>
              <a:gd name="adj1" fmla="val 44602"/>
              <a:gd name="adj2" fmla="val 70131"/>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1238668" y="1860024"/>
            <a:ext cx="6285660" cy="1815882"/>
          </a:xfrm>
          <a:prstGeom prst="rect">
            <a:avLst/>
          </a:prstGeom>
        </p:spPr>
        <p:txBody>
          <a:bodyPr wrap="square">
            <a:spAutoFit/>
          </a:bodyPr>
          <a:lstStyle/>
          <a:p>
            <a:r>
              <a:rPr lang="en-GB" sz="2800">
                <a:solidFill>
                  <a:schemeClr val="bg1"/>
                </a:solidFill>
                <a:latin typeface="Arial Rounded MT Bold" panose="020F0704030504030204" pitchFamily="34" charset="0"/>
              </a:rPr>
              <a:t>Someone’s made a video of us all limping about around the playground. The same way Sarah walks. It’s so funny!</a:t>
            </a:r>
          </a:p>
        </p:txBody>
      </p:sp>
    </p:spTree>
    <p:extLst>
      <p:ext uri="{BB962C8B-B14F-4D97-AF65-F5344CB8AC3E}">
        <p14:creationId xmlns:p14="http://schemas.microsoft.com/office/powerpoint/2010/main" val="23518410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95936" y="4581128"/>
            <a:ext cx="1096612" cy="2099874"/>
          </a:xfrm>
          <a:prstGeom prst="rect">
            <a:avLst/>
          </a:prstGeom>
        </p:spPr>
      </p:pic>
      <p:pic>
        <p:nvPicPr>
          <p:cNvPr id="19" name="Picture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38668" y="4664464"/>
            <a:ext cx="1053092" cy="2016538"/>
          </a:xfrm>
          <a:prstGeom prst="rect">
            <a:avLst/>
          </a:prstGeom>
        </p:spPr>
      </p:pic>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48264" y="4647315"/>
            <a:ext cx="1027483" cy="1967500"/>
          </a:xfrm>
          <a:prstGeom prst="rect">
            <a:avLst/>
          </a:prstGeom>
        </p:spPr>
      </p:pic>
      <p:sp>
        <p:nvSpPr>
          <p:cNvPr id="3" name="Rectangular Callout 2"/>
          <p:cNvSpPr/>
          <p:nvPr/>
        </p:nvSpPr>
        <p:spPr>
          <a:xfrm>
            <a:off x="1238668" y="1772816"/>
            <a:ext cx="6573692" cy="2232248"/>
          </a:xfrm>
          <a:prstGeom prst="wedge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200">
                <a:latin typeface="Arial Rounded MT Bold" panose="020F0704030504030204" pitchFamily="34" charset="0"/>
              </a:rPr>
              <a:t>Why do you never wear make-up? And why is your hair so short? You look like a boy! Lol</a:t>
            </a:r>
          </a:p>
        </p:txBody>
      </p:sp>
    </p:spTree>
    <p:extLst>
      <p:ext uri="{BB962C8B-B14F-4D97-AF65-F5344CB8AC3E}">
        <p14:creationId xmlns:p14="http://schemas.microsoft.com/office/powerpoint/2010/main" val="16442893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Remember</a:t>
            </a:r>
          </a:p>
        </p:txBody>
      </p:sp>
      <p:sp>
        <p:nvSpPr>
          <p:cNvPr id="3" name="Content Placeholder 2"/>
          <p:cNvSpPr>
            <a:spLocks noGrp="1"/>
          </p:cNvSpPr>
          <p:nvPr>
            <p:ph idx="1"/>
          </p:nvPr>
        </p:nvSpPr>
        <p:spPr>
          <a:xfrm>
            <a:off x="468669" y="1340768"/>
            <a:ext cx="8229600" cy="4525963"/>
          </a:xfrm>
        </p:spPr>
        <p:txBody>
          <a:bodyPr>
            <a:normAutofit lnSpcReduction="10000"/>
          </a:bodyPr>
          <a:lstStyle/>
          <a:p>
            <a:pPr marL="0" indent="0">
              <a:buNone/>
            </a:pPr>
            <a:r>
              <a:rPr lang="en-GB"/>
              <a:t>Things to always remember:</a:t>
            </a:r>
          </a:p>
          <a:p>
            <a:pPr>
              <a:buFontTx/>
              <a:buChar char="-"/>
            </a:pPr>
            <a:r>
              <a:rPr lang="en-GB"/>
              <a:t>Your actions and words have consequences, think about how they might impact someone</a:t>
            </a:r>
          </a:p>
          <a:p>
            <a:pPr>
              <a:buFontTx/>
              <a:buChar char="-"/>
            </a:pPr>
            <a:r>
              <a:rPr lang="en-GB"/>
              <a:t>Something may not be a big deal to you, but may do to someone else, and that’s okay respect and validate their feelings</a:t>
            </a:r>
          </a:p>
          <a:p>
            <a:pPr>
              <a:buFontTx/>
              <a:buChar char="-"/>
            </a:pPr>
            <a:r>
              <a:rPr lang="en-GB"/>
              <a:t>We are all entitled to our different opinions and feelings, we need to be careful that they do not impact or affect someone negatively</a:t>
            </a:r>
          </a:p>
        </p:txBody>
      </p:sp>
      <p:sp>
        <p:nvSpPr>
          <p:cNvPr id="4" name="Slide Number Placeholder 3"/>
          <p:cNvSpPr>
            <a:spLocks noGrp="1"/>
          </p:cNvSpPr>
          <p:nvPr>
            <p:ph type="sldNum" sz="quarter" idx="12"/>
          </p:nvPr>
        </p:nvSpPr>
        <p:spPr/>
        <p:txBody>
          <a:bodyPr/>
          <a:lstStyle/>
          <a:p>
            <a:fld id="{B3CBF2D7-CFD4-4FDB-9FA1-BCD9009054C4}" type="slidenum">
              <a:rPr lang="en-GB" smtClean="0"/>
              <a:t>27</a:t>
            </a:fld>
            <a:endParaRPr lang="en-GB"/>
          </a:p>
        </p:txBody>
      </p:sp>
    </p:spTree>
    <p:extLst>
      <p:ext uri="{BB962C8B-B14F-4D97-AF65-F5344CB8AC3E}">
        <p14:creationId xmlns:p14="http://schemas.microsoft.com/office/powerpoint/2010/main" val="298387713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6246667A8563A46B452F6936DA1542E" ma:contentTypeVersion="13" ma:contentTypeDescription="Create a new document." ma:contentTypeScope="" ma:versionID="d362ff6bbe2015f42ff1dd28b25bc26a">
  <xsd:schema xmlns:xsd="http://www.w3.org/2001/XMLSchema" xmlns:xs="http://www.w3.org/2001/XMLSchema" xmlns:p="http://schemas.microsoft.com/office/2006/metadata/properties" xmlns:ns3="96d00a93-3760-4f1b-9904-d07cd3d19350" xmlns:ns4="78b3e80b-b773-4ad5-bc99-5f3a9b3ffc2b" targetNamespace="http://schemas.microsoft.com/office/2006/metadata/properties" ma:root="true" ma:fieldsID="f035e8acdca46076251967f9c8c1f2f3" ns3:_="" ns4:_="">
    <xsd:import namespace="96d00a93-3760-4f1b-9904-d07cd3d19350"/>
    <xsd:import namespace="78b3e80b-b773-4ad5-bc99-5f3a9b3ffc2b"/>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DateTaken" minOccurs="0"/>
                <xsd:element ref="ns3:MediaServiceLocation" minOccurs="0"/>
                <xsd:element ref="ns3:MediaServiceGenerationTime" minOccurs="0"/>
                <xsd:element ref="ns3:MediaServiceEventHashCode" minOccurs="0"/>
                <xsd:element ref="ns3:MediaServiceAutoKeyPoints" minOccurs="0"/>
                <xsd:element ref="ns3:MediaServiceKeyPoints"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6d00a93-3760-4f1b-9904-d07cd3d1935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Location"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78b3e80b-b773-4ad5-bc99-5f3a9b3ffc2b"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037EDF0-FD61-4468-87E0-84E201BFAB68}">
  <ds:schemaRefs>
    <ds:schemaRef ds:uri="78b3e80b-b773-4ad5-bc99-5f3a9b3ffc2b"/>
    <ds:schemaRef ds:uri="96d00a93-3760-4f1b-9904-d07cd3d1935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0DCBFEAC-1440-4FB3-B80B-CB47E25B6A99}">
  <ds:schemaRefs>
    <ds:schemaRef ds:uri="http://schemas.microsoft.com/sharepoint/v3/contenttype/forms"/>
  </ds:schemaRefs>
</ds:datastoreItem>
</file>

<file path=customXml/itemProps3.xml><?xml version="1.0" encoding="utf-8"?>
<ds:datastoreItem xmlns:ds="http://schemas.openxmlformats.org/officeDocument/2006/customXml" ds:itemID="{D192EE4C-E51F-4FE1-AEA0-BF298CAA28F9}">
  <ds:schemaRefs>
    <ds:schemaRef ds:uri="78b3e80b-b773-4ad5-bc99-5f3a9b3ffc2b"/>
    <ds:schemaRef ds:uri="96d00a93-3760-4f1b-9904-d07cd3d19350"/>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On-screen Show (4:3)</PresentationFormat>
  <Slides>27</Slides>
  <Notes>0</Notes>
  <HiddenSlides>0</HiddenSlide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Office Theme</vt:lpstr>
      <vt:lpstr>Conflicts in friendship -  Bullying or Banter</vt:lpstr>
      <vt:lpstr>Objectives</vt:lpstr>
      <vt:lpstr>PowerPoint Presentation</vt:lpstr>
      <vt:lpstr>Scenarios</vt:lpstr>
      <vt:lpstr>You and your friend are caught doing something wrong. You tell the truth, your friend lies and now your parents want to know what is going on.</vt:lpstr>
      <vt:lpstr>Your best friend has found a new friend to hang out with. </vt:lpstr>
      <vt:lpstr>You lend a favourite top to a friend and she doesn’t return it for ages. When she does it is dirty.</vt:lpstr>
      <vt:lpstr>You and your friend want to go to a club together at lunch but can’t agree on which to go to as they clash.</vt:lpstr>
      <vt:lpstr>Your friend likes to come over to your house after school – you appreciate the friendship but you want more freedom</vt:lpstr>
      <vt:lpstr>One of your best friends invites you to sleep over, and then five minutes later cancels the arrangement. You later find out that she’s invited someone else.</vt:lpstr>
      <vt:lpstr> Your friend ‘jokes’ about things such as your appearance, but you find it hurtful. </vt:lpstr>
      <vt:lpstr>Your friend swears sometimes and you don’t or do you like it. </vt:lpstr>
      <vt:lpstr>How to resolve….</vt:lpstr>
      <vt:lpstr>….</vt:lpstr>
      <vt:lpstr>Remember</vt:lpstr>
      <vt:lpstr>Banter is…</vt:lpstr>
      <vt:lpstr>Banter is…</vt:lpstr>
      <vt:lpstr>Bullying is…</vt:lpstr>
      <vt:lpstr>Bullying is…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Remember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Conflicts in friendship</dc:title>
  <dc:creator>Bryony Richardson</dc:creator>
  <cp:revision>1</cp:revision>
  <cp:lastPrinted>2019-09-09T06:56:15Z</cp:lastPrinted>
  <dcterms:created xsi:type="dcterms:W3CDTF">2016-07-14T12:14:27Z</dcterms:created>
  <dcterms:modified xsi:type="dcterms:W3CDTF">2021-06-28T16:20:10Z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0x01010086246667A8563A46B452F6936DA1542E</vt:lpwstr>
  </property>
</Properties>
</file>