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1" r:id="rId1"/>
  </p:sldMasterIdLst>
  <p:notesMasterIdLst>
    <p:notesMasterId r:id="rId16"/>
  </p:notesMasterIdLst>
  <p:sldIdLst>
    <p:sldId id="256" r:id="rId2"/>
    <p:sldId id="257" r:id="rId3"/>
    <p:sldId id="258" r:id="rId4"/>
    <p:sldId id="273" r:id="rId5"/>
    <p:sldId id="259" r:id="rId6"/>
    <p:sldId id="260" r:id="rId7"/>
    <p:sldId id="271" r:id="rId8"/>
    <p:sldId id="272" r:id="rId9"/>
    <p:sldId id="274" r:id="rId10"/>
    <p:sldId id="263" r:id="rId11"/>
    <p:sldId id="268" r:id="rId12"/>
    <p:sldId id="269" r:id="rId13"/>
    <p:sldId id="270" r:id="rId14"/>
    <p:sldId id="26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CC7864-56A0-79A7-52B5-77D1EA15E6CB}" v="6" dt="2021-07-07T06:41:26.7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71499" autoAdjust="0"/>
  </p:normalViewPr>
  <p:slideViewPr>
    <p:cSldViewPr snapToGrid="0">
      <p:cViewPr varScale="1">
        <p:scale>
          <a:sx n="59" d="100"/>
          <a:sy n="59" d="100"/>
        </p:scale>
        <p:origin x="84" y="4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im Ashraff" userId="S::ashraffc@woodford.redbridge.sch.uk::1e08f5b5-7091-45e0-a95a-19f48fe4f038" providerId="AD" clId="Web-{D8CC7864-56A0-79A7-52B5-77D1EA15E6CB}"/>
    <pc:docChg chg="modSld">
      <pc:chgData name="Cassim Ashraff" userId="S::ashraffc@woodford.redbridge.sch.uk::1e08f5b5-7091-45e0-a95a-19f48fe4f038" providerId="AD" clId="Web-{D8CC7864-56A0-79A7-52B5-77D1EA15E6CB}" dt="2021-07-07T06:41:26.743" v="4" actId="20577"/>
      <pc:docMkLst>
        <pc:docMk/>
      </pc:docMkLst>
      <pc:sldChg chg="modSp">
        <pc:chgData name="Cassim Ashraff" userId="S::ashraffc@woodford.redbridge.sch.uk::1e08f5b5-7091-45e0-a95a-19f48fe4f038" providerId="AD" clId="Web-{D8CC7864-56A0-79A7-52B5-77D1EA15E6CB}" dt="2021-07-07T06:41:26.743" v="4" actId="20577"/>
        <pc:sldMkLst>
          <pc:docMk/>
          <pc:sldMk cId="625711997" sldId="274"/>
        </pc:sldMkLst>
        <pc:spChg chg="mod">
          <ac:chgData name="Cassim Ashraff" userId="S::ashraffc@woodford.redbridge.sch.uk::1e08f5b5-7091-45e0-a95a-19f48fe4f038" providerId="AD" clId="Web-{D8CC7864-56A0-79A7-52B5-77D1EA15E6CB}" dt="2021-07-07T06:41:26.743" v="4" actId="20577"/>
          <ac:spMkLst>
            <pc:docMk/>
            <pc:sldMk cId="625711997" sldId="274"/>
            <ac:spMk id="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8E294D-3E4B-4DA3-BBF1-F2102325C4D0}" type="datetimeFigureOut">
              <a:rPr lang="en-GB" smtClean="0"/>
              <a:t>06/07/2021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DC4B70-4CA1-4901-ACBA-09352910D599}" type="slidenum">
              <a:rPr lang="en-GB" smtClean="0"/>
              <a:t>‹#›</a:t>
            </a:fld>
            <a:endParaRPr lang="en-GB"/>
          </a:p>
        </p:txBody>
      </p:sp>
    </p:spTree>
    <p:extLst>
      <p:ext uri="{BB962C8B-B14F-4D97-AF65-F5344CB8AC3E}">
        <p14:creationId xmlns:p14="http://schemas.microsoft.com/office/powerpoint/2010/main" val="3114168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verywellmind.com/signs-you-are-an-extrovert-2795426"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Ask the class to take a look at the pictures. They should think about whether the images depict gender uniqueness or gender stereotype in a relationship. They can note down what comes to their minds on lined paper. </a:t>
            </a:r>
          </a:p>
          <a:p>
            <a:endParaRPr lang="en-GB" baseline="0" dirty="0"/>
          </a:p>
          <a:p>
            <a:r>
              <a:rPr lang="en-GB" baseline="0" dirty="0"/>
              <a:t>Students do not have to share their view yet. Please move on to slide 4. </a:t>
            </a:r>
          </a:p>
        </p:txBody>
      </p:sp>
      <p:sp>
        <p:nvSpPr>
          <p:cNvPr id="4" name="Slide Number Placeholder 3"/>
          <p:cNvSpPr>
            <a:spLocks noGrp="1"/>
          </p:cNvSpPr>
          <p:nvPr>
            <p:ph type="sldNum" sz="quarter" idx="10"/>
          </p:nvPr>
        </p:nvSpPr>
        <p:spPr/>
        <p:txBody>
          <a:bodyPr/>
          <a:lstStyle/>
          <a:p>
            <a:fld id="{29DC4B70-4CA1-4901-ACBA-09352910D599}" type="slidenum">
              <a:rPr lang="en-GB" smtClean="0"/>
              <a:t>3</a:t>
            </a:fld>
            <a:endParaRPr lang="en-GB"/>
          </a:p>
        </p:txBody>
      </p:sp>
    </p:spTree>
    <p:extLst>
      <p:ext uri="{BB962C8B-B14F-4D97-AF65-F5344CB8AC3E}">
        <p14:creationId xmlns:p14="http://schemas.microsoft.com/office/powerpoint/2010/main" val="1907103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a:t>
            </a:r>
            <a:r>
              <a:rPr lang="en-GB" baseline="0" dirty="0"/>
              <a:t> should be asked to now look at these image. They should note down their thoughts to the question: “ are there gender stereotypes in same sex couples?”</a:t>
            </a:r>
          </a:p>
          <a:p>
            <a:endParaRPr lang="en-GB" baseline="0" dirty="0"/>
          </a:p>
          <a:p>
            <a:r>
              <a:rPr lang="en-GB" baseline="0" dirty="0"/>
              <a:t>They do not need to share their views at this stage. They should hold on to their notes and can use them as part of the tasks to reflect on throughout the lesson. Please move on to slide 5. </a:t>
            </a:r>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4</a:t>
            </a:fld>
            <a:endParaRPr lang="en-GB"/>
          </a:p>
        </p:txBody>
      </p:sp>
    </p:spTree>
    <p:extLst>
      <p:ext uri="{BB962C8B-B14F-4D97-AF65-F5344CB8AC3E}">
        <p14:creationId xmlns:p14="http://schemas.microsoft.com/office/powerpoint/2010/main" val="4115100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Has Isabelle</a:t>
            </a:r>
            <a:r>
              <a:rPr lang="en-GB" sz="1200" b="0" i="0" kern="1200" baseline="0" dirty="0">
                <a:solidFill>
                  <a:schemeClr val="tx1"/>
                </a:solidFill>
                <a:effectLst/>
                <a:latin typeface="+mn-lt"/>
                <a:ea typeface="+mn-ea"/>
                <a:cs typeface="+mn-cs"/>
              </a:rPr>
              <a:t> assumed that Brad will see her as less feminine because she may appear more muscular?</a:t>
            </a:r>
          </a:p>
          <a:p>
            <a:r>
              <a:rPr lang="en-GB" sz="1200" b="0" i="0" kern="1200" baseline="0" dirty="0">
                <a:solidFill>
                  <a:schemeClr val="tx1"/>
                </a:solidFill>
                <a:effectLst/>
                <a:latin typeface="+mn-lt"/>
                <a:ea typeface="+mn-ea"/>
                <a:cs typeface="+mn-cs"/>
              </a:rPr>
              <a:t>How can Isabelle help herself confident in her body? </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Ask the class to read through the short scenario and come up with some advice for Isabelle.</a:t>
            </a:r>
          </a:p>
        </p:txBody>
      </p:sp>
      <p:sp>
        <p:nvSpPr>
          <p:cNvPr id="4" name="Slide Number Placeholder 3"/>
          <p:cNvSpPr>
            <a:spLocks noGrp="1"/>
          </p:cNvSpPr>
          <p:nvPr>
            <p:ph type="sldNum" sz="quarter" idx="10"/>
          </p:nvPr>
        </p:nvSpPr>
        <p:spPr/>
        <p:txBody>
          <a:bodyPr/>
          <a:lstStyle/>
          <a:p>
            <a:fld id="{29DC4B70-4CA1-4901-ACBA-09352910D599}" type="slidenum">
              <a:rPr lang="en-GB" smtClean="0"/>
              <a:t>5</a:t>
            </a:fld>
            <a:endParaRPr lang="en-GB"/>
          </a:p>
        </p:txBody>
      </p:sp>
    </p:spTree>
    <p:extLst>
      <p:ext uri="{BB962C8B-B14F-4D97-AF65-F5344CB8AC3E}">
        <p14:creationId xmlns:p14="http://schemas.microsoft.com/office/powerpoint/2010/main" val="2875001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Ask the class to read through the short scenarios and come up with some advice for Joel.</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Ask: </a:t>
            </a:r>
            <a:r>
              <a:rPr lang="en-GB" sz="1200" b="0" i="0" kern="1200" dirty="0">
                <a:solidFill>
                  <a:schemeClr val="tx1"/>
                </a:solidFill>
                <a:effectLst/>
                <a:latin typeface="+mn-lt"/>
                <a:ea typeface="+mn-ea"/>
                <a:cs typeface="+mn-cs"/>
              </a:rPr>
              <a:t>What other gender stereotypes are there? What about same-sex couples? Are there gender stereotypes around them too?</a:t>
            </a:r>
          </a:p>
          <a:p>
            <a:endParaRPr lang="en-GB" dirty="0"/>
          </a:p>
          <a:p>
            <a:pPr fontAlgn="base"/>
            <a:r>
              <a:rPr lang="en-GB" sz="1200" b="0" kern="1200" dirty="0">
                <a:solidFill>
                  <a:schemeClr val="tx1"/>
                </a:solidFill>
                <a:effectLst/>
                <a:latin typeface="+mn-lt"/>
                <a:ea typeface="+mn-ea"/>
                <a:cs typeface="+mn-cs"/>
              </a:rPr>
              <a:t>Introversion is a personality trait characterized by a focus on internal feelings rather than on external sources of stimulation. Introverts and </a:t>
            </a:r>
            <a:r>
              <a:rPr lang="en-GB" sz="1200" b="0" u="sng" kern="1200" dirty="0">
                <a:solidFill>
                  <a:schemeClr val="tx1"/>
                </a:solidFill>
                <a:effectLst/>
                <a:latin typeface="+mn-lt"/>
                <a:ea typeface="+mn-ea"/>
                <a:cs typeface="+mn-cs"/>
                <a:hlinkClick r:id="rId3"/>
              </a:rPr>
              <a:t>extroverts</a:t>
            </a:r>
            <a:r>
              <a:rPr lang="en-GB" sz="1200" b="0" kern="1200" dirty="0">
                <a:solidFill>
                  <a:schemeClr val="tx1"/>
                </a:solidFill>
                <a:effectLst/>
                <a:latin typeface="+mn-lt"/>
                <a:ea typeface="+mn-ea"/>
                <a:cs typeface="+mn-cs"/>
              </a:rPr>
              <a:t> are often viewed in terms of two extreme opposites, but the truth is that most people lie somewhere in the middle.</a:t>
            </a:r>
          </a:p>
          <a:p>
            <a:pPr fontAlgn="base"/>
            <a:r>
              <a:rPr lang="en-GB" sz="1200" b="0" kern="1200" dirty="0">
                <a:solidFill>
                  <a:schemeClr val="tx1"/>
                </a:solidFill>
                <a:effectLst/>
                <a:latin typeface="+mn-lt"/>
                <a:ea typeface="+mn-ea"/>
                <a:cs typeface="+mn-cs"/>
              </a:rPr>
              <a:t>While introverts make up an estimated 25 to 40 percent of the population, there are still many misconceptions about this personality type. It is also important to note that introversion is not the same thing as social anxiety or shyness. Being an introvert does not mean that you are socially anxious or shy.</a:t>
            </a:r>
          </a:p>
          <a:p>
            <a:pPr fontAlgn="base"/>
            <a:endParaRPr lang="en-GB" sz="1200" b="0" kern="1200" dirty="0">
              <a:solidFill>
                <a:schemeClr val="tx1"/>
              </a:solidFill>
              <a:effectLst/>
              <a:latin typeface="+mn-lt"/>
              <a:ea typeface="+mn-ea"/>
              <a:cs typeface="+mn-cs"/>
            </a:endParaRPr>
          </a:p>
          <a:p>
            <a:pPr rtl="0" fontAlgn="base"/>
            <a:r>
              <a:rPr lang="en-GB" sz="1200" b="0" i="0" kern="1200" dirty="0">
                <a:solidFill>
                  <a:schemeClr val="tx1"/>
                </a:solidFill>
                <a:effectLst/>
                <a:latin typeface="+mn-lt"/>
                <a:ea typeface="+mn-ea"/>
                <a:cs typeface="+mn-cs"/>
              </a:rPr>
              <a:t>https://www.verywellmind.com/signs-you-are-an-introvert-2795427 </a:t>
            </a:r>
          </a:p>
          <a:p>
            <a:br>
              <a:rPr lang="en-GB" sz="1200" b="0" i="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6</a:t>
            </a:fld>
            <a:endParaRPr lang="en-GB"/>
          </a:p>
        </p:txBody>
      </p:sp>
    </p:spTree>
    <p:extLst>
      <p:ext uri="{BB962C8B-B14F-4D97-AF65-F5344CB8AC3E}">
        <p14:creationId xmlns:p14="http://schemas.microsoft.com/office/powerpoint/2010/main" val="2461247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Display</a:t>
            </a:r>
            <a:r>
              <a:rPr lang="en-GB" baseline="0" dirty="0"/>
              <a:t> on board for students to read and consider </a:t>
            </a:r>
            <a:endParaRPr lang="en-GB" dirty="0"/>
          </a:p>
          <a:p>
            <a:endParaRPr lang="en-GB" dirty="0"/>
          </a:p>
          <a:p>
            <a:r>
              <a:rPr lang="en-GB" dirty="0"/>
              <a:t>Adapted</a:t>
            </a:r>
            <a:r>
              <a:rPr lang="en-GB" baseline="0" dirty="0"/>
              <a:t> from GCSE Bite size</a:t>
            </a:r>
          </a:p>
          <a:p>
            <a:endParaRPr lang="en-GB" baseline="0" dirty="0"/>
          </a:p>
          <a:p>
            <a:r>
              <a:rPr lang="en-GB" baseline="0" dirty="0"/>
              <a:t>https://www.bbc.co.uk/bitesize/guides/z2symsg/revision</a:t>
            </a:r>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29DC4B70-4CA1-4901-ACBA-09352910D599}" type="slidenum">
              <a:rPr lang="en-GB" smtClean="0"/>
              <a:t>9</a:t>
            </a:fld>
            <a:endParaRPr lang="en-GB"/>
          </a:p>
        </p:txBody>
      </p:sp>
    </p:spTree>
    <p:extLst>
      <p:ext uri="{BB962C8B-B14F-4D97-AF65-F5344CB8AC3E}">
        <p14:creationId xmlns:p14="http://schemas.microsoft.com/office/powerpoint/2010/main" val="2746521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Show the slide and ask students to work in pairs come up with a list of suggestions in 3mins.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Share the examples to make a class list.</a:t>
            </a:r>
          </a:p>
          <a:p>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10</a:t>
            </a:fld>
            <a:endParaRPr lang="en-GB"/>
          </a:p>
        </p:txBody>
      </p:sp>
    </p:spTree>
    <p:extLst>
      <p:ext uri="{BB962C8B-B14F-4D97-AF65-F5344CB8AC3E}">
        <p14:creationId xmlns:p14="http://schemas.microsoft.com/office/powerpoint/2010/main" val="4172433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Ask students to work in small groups or pairs to discuss the scenarios.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If time is short, they could pick one or two to discuss.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Take feedback and make a class list of the potential dangers for the young people in the scenarios. </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11</a:t>
            </a:fld>
            <a:endParaRPr lang="en-GB"/>
          </a:p>
        </p:txBody>
      </p:sp>
    </p:spTree>
    <p:extLst>
      <p:ext uri="{BB962C8B-B14F-4D97-AF65-F5344CB8AC3E}">
        <p14:creationId xmlns:p14="http://schemas.microsoft.com/office/powerpoint/2010/main" val="3216417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12</a:t>
            </a:fld>
            <a:endParaRPr lang="en-GB"/>
          </a:p>
        </p:txBody>
      </p:sp>
    </p:spTree>
    <p:extLst>
      <p:ext uri="{BB962C8B-B14F-4D97-AF65-F5344CB8AC3E}">
        <p14:creationId xmlns:p14="http://schemas.microsoft.com/office/powerpoint/2010/main" val="1563615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13</a:t>
            </a:fld>
            <a:endParaRPr lang="en-GB"/>
          </a:p>
        </p:txBody>
      </p:sp>
    </p:spTree>
    <p:extLst>
      <p:ext uri="{BB962C8B-B14F-4D97-AF65-F5344CB8AC3E}">
        <p14:creationId xmlns:p14="http://schemas.microsoft.com/office/powerpoint/2010/main" val="163997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Explain to the class that, until 1937, women had very few rights if they wanted to get divorced. For centuries, men held all the cards, including owning  property and money/finance their wives might have had before marriage; they were also able to stop their wives seeing their own children if the marriage dissolved.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Since 1937 legislation changed gradually in favour of women.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 far as same-sex couples are concerned, it is only very recently that civil partnerships and marriage has been a possibility.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Since January 2020, civil partnerships have also been an option for heterosexual couples.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Task:</a:t>
            </a:r>
            <a:r>
              <a:rPr lang="en-GB" sz="1200" b="0" i="0" kern="1200" dirty="0">
                <a:solidFill>
                  <a:schemeClr val="tx1"/>
                </a:solidFill>
                <a:effectLst/>
                <a:latin typeface="+mn-lt"/>
                <a:ea typeface="+mn-ea"/>
                <a:cs typeface="+mn-cs"/>
              </a:rPr>
              <a:t> Research the legislations using the internet. Do you think that same-sex</a:t>
            </a:r>
            <a:r>
              <a:rPr lang="en-GB" sz="1200" b="0" i="0" kern="1200" baseline="0" dirty="0">
                <a:solidFill>
                  <a:schemeClr val="tx1"/>
                </a:solidFill>
                <a:effectLst/>
                <a:latin typeface="+mn-lt"/>
                <a:ea typeface="+mn-ea"/>
                <a:cs typeface="+mn-cs"/>
              </a:rPr>
              <a:t> couples</a:t>
            </a:r>
            <a:r>
              <a:rPr lang="en-GB" sz="1200" b="0" i="0" kern="1200" dirty="0">
                <a:solidFill>
                  <a:schemeClr val="tx1"/>
                </a:solidFill>
                <a:effectLst/>
                <a:latin typeface="+mn-lt"/>
                <a:ea typeface="+mn-ea"/>
                <a:cs typeface="+mn-cs"/>
              </a:rPr>
              <a:t> also find themselves in stereotypical roles within their legal partnerships? </a:t>
            </a:r>
          </a:p>
          <a:p>
            <a:endParaRPr lang="en-GB" dirty="0"/>
          </a:p>
        </p:txBody>
      </p:sp>
      <p:sp>
        <p:nvSpPr>
          <p:cNvPr id="4" name="Slide Number Placeholder 3"/>
          <p:cNvSpPr>
            <a:spLocks noGrp="1"/>
          </p:cNvSpPr>
          <p:nvPr>
            <p:ph type="sldNum" sz="quarter" idx="10"/>
          </p:nvPr>
        </p:nvSpPr>
        <p:spPr/>
        <p:txBody>
          <a:bodyPr/>
          <a:lstStyle/>
          <a:p>
            <a:fld id="{29DC4B70-4CA1-4901-ACBA-09352910D599}" type="slidenum">
              <a:rPr lang="en-GB" smtClean="0"/>
              <a:t>14</a:t>
            </a:fld>
            <a:endParaRPr lang="en-GB"/>
          </a:p>
        </p:txBody>
      </p:sp>
    </p:spTree>
    <p:extLst>
      <p:ext uri="{BB962C8B-B14F-4D97-AF65-F5344CB8AC3E}">
        <p14:creationId xmlns:p14="http://schemas.microsoft.com/office/powerpoint/2010/main" val="498638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78ABE3C1-DBE1-495D-B57B-2849774B866A}" type="datetimeFigureOut">
              <a:rPr lang="en-US" smtClean="0"/>
              <a:t>7/6/2021</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6D22F896-40B5-4ADD-8801-0D06FADFA095}" type="slidenum">
              <a:rPr lang="en-US" smtClean="0"/>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11371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13445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30578ACC-22D6-47C1-A373-4FD133E34F3C}" type="datetimeFigureOut">
              <a:rPr lang="en-US" smtClean="0"/>
              <a:t>7/6/2021</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6D22F896-40B5-4ADD-8801-0D06FADFA095}" type="slidenum">
              <a:rPr lang="en-US" smtClean="0"/>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43355679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3891263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222830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40511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24A7AC-904D-4781-85BA-7D10C17ED021}" type="datetimeFigureOut">
              <a:rPr lang="en-US" smtClean="0"/>
              <a:t>7/6/2021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68553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E331444B-B92B-4E27-8C94-BB93EAF5CB18}" type="datetimeFigureOut">
              <a:rPr lang="en-US" smtClean="0"/>
              <a:t>7/6/2021</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6D22F896-40B5-4ADD-8801-0D06FADFA095}" type="slidenum">
              <a:rPr lang="en-US" smtClean="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42595140"/>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363EFA5E-FA76-400D-B3DC-F0BA90E6D107}" type="datetimeFigureOut">
              <a:rPr lang="en-US" smtClean="0"/>
              <a:t>7/6/2021</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25962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42528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78E61D-D431-422C-9764-11DAFE33AB63}" type="datetimeFigureOut">
              <a:rPr lang="en-US" smtClean="0"/>
              <a:t>7/6/2021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02949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D6E9DEC-419B-4CC5-A080-3B06BD5A8291}" type="datetimeFigureOut">
              <a:rPr lang="en-US" smtClean="0"/>
              <a:t>7/6/2021</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6D22F896-40B5-4ADD-8801-0D06FADFA095}" type="slidenum">
              <a:rPr lang="en-US" smtClean="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55994112"/>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hf sldNum="0" hdr="0" ftr="0" dt="0"/>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8522" y="869788"/>
            <a:ext cx="10318418" cy="4394988"/>
          </a:xfrm>
        </p:spPr>
        <p:txBody>
          <a:bodyPr/>
          <a:lstStyle/>
          <a:p>
            <a:r>
              <a:rPr lang="en-GB" sz="4000" dirty="0"/>
              <a:t>Gender </a:t>
            </a:r>
            <a:br>
              <a:rPr lang="en-GB" sz="4000" dirty="0"/>
            </a:br>
            <a:r>
              <a:rPr lang="en-GB" sz="4000" dirty="0"/>
              <a:t>Stereotypes </a:t>
            </a:r>
            <a:br>
              <a:rPr lang="en-GB" sz="4000" dirty="0"/>
            </a:br>
            <a:r>
              <a:rPr lang="en-GB" sz="4000" dirty="0"/>
              <a:t>and </a:t>
            </a:r>
            <a:br>
              <a:rPr lang="en-GB" sz="4000" dirty="0"/>
            </a:br>
            <a:r>
              <a:rPr lang="en-GB" sz="4000" dirty="0"/>
              <a:t>Sexual identity </a:t>
            </a:r>
          </a:p>
        </p:txBody>
      </p:sp>
      <p:sp>
        <p:nvSpPr>
          <p:cNvPr id="3" name="Subtitle 2"/>
          <p:cNvSpPr>
            <a:spLocks noGrp="1"/>
          </p:cNvSpPr>
          <p:nvPr>
            <p:ph type="subTitle" idx="1"/>
          </p:nvPr>
        </p:nvSpPr>
        <p:spPr/>
        <p:txBody>
          <a:bodyPr>
            <a:noAutofit/>
          </a:bodyPr>
          <a:lstStyle/>
          <a:p>
            <a:r>
              <a:rPr lang="en-GB" sz="1200" dirty="0"/>
              <a:t>Year 10 PSHCE </a:t>
            </a:r>
          </a:p>
          <a:p>
            <a:r>
              <a:rPr lang="en-GB" sz="1200" dirty="0"/>
              <a:t>[ Relationships] </a:t>
            </a:r>
          </a:p>
          <a:p>
            <a:r>
              <a:rPr lang="en-GB" sz="1200" dirty="0"/>
              <a:t>Lesson 10</a:t>
            </a:r>
          </a:p>
        </p:txBody>
      </p:sp>
    </p:spTree>
    <p:extLst>
      <p:ext uri="{BB962C8B-B14F-4D97-AF65-F5344CB8AC3E}">
        <p14:creationId xmlns:p14="http://schemas.microsoft.com/office/powerpoint/2010/main" val="3339969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Objectives</a:t>
            </a:r>
          </a:p>
        </p:txBody>
      </p:sp>
      <p:sp>
        <p:nvSpPr>
          <p:cNvPr id="3" name="Content Placeholder 2"/>
          <p:cNvSpPr>
            <a:spLocks noGrp="1"/>
          </p:cNvSpPr>
          <p:nvPr>
            <p:ph idx="1"/>
          </p:nvPr>
        </p:nvSpPr>
        <p:spPr>
          <a:xfrm>
            <a:off x="1251677" y="2008415"/>
            <a:ext cx="10439579" cy="3593591"/>
          </a:xfrm>
        </p:spPr>
        <p:txBody>
          <a:bodyPr>
            <a:normAutofit/>
          </a:bodyPr>
          <a:lstStyle/>
          <a:p>
            <a:r>
              <a:rPr lang="en-GB" sz="2400" dirty="0"/>
              <a:t>I can discuss gender and stereotypes in relation to a range of romantic relationships</a:t>
            </a:r>
          </a:p>
          <a:p>
            <a:pPr marL="0" indent="0">
              <a:buNone/>
            </a:pPr>
            <a:endParaRPr lang="en-GB" sz="2400" dirty="0"/>
          </a:p>
          <a:p>
            <a:r>
              <a:rPr lang="en-GB" sz="2400" dirty="0"/>
              <a:t>I can identify and understand the legislation relating to a range of relationships</a:t>
            </a:r>
          </a:p>
          <a:p>
            <a:pPr marL="0" indent="0">
              <a:buNone/>
            </a:pPr>
            <a:endParaRPr lang="en-GB" sz="2400" dirty="0"/>
          </a:p>
          <a:p>
            <a:r>
              <a:rPr lang="en-GB" sz="2400" dirty="0"/>
              <a:t>I understand the risks associated with exploring sexual identity</a:t>
            </a:r>
          </a:p>
        </p:txBody>
      </p:sp>
    </p:spTree>
    <p:extLst>
      <p:ext uri="{BB962C8B-B14F-4D97-AF65-F5344CB8AC3E}">
        <p14:creationId xmlns:p14="http://schemas.microsoft.com/office/powerpoint/2010/main" val="3474462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24912" y="197526"/>
            <a:ext cx="9615854" cy="5685808"/>
          </a:xfrm>
          <a:prstGeom prst="rect">
            <a:avLst/>
          </a:prstGeom>
        </p:spPr>
      </p:pic>
      <p:sp>
        <p:nvSpPr>
          <p:cNvPr id="6" name="Title 1"/>
          <p:cNvSpPr txBox="1">
            <a:spLocks/>
          </p:cNvSpPr>
          <p:nvPr/>
        </p:nvSpPr>
        <p:spPr>
          <a:xfrm>
            <a:off x="1873978" y="6111934"/>
            <a:ext cx="10178322" cy="1492132"/>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endParaRPr lang="en-GB" dirty="0"/>
          </a:p>
        </p:txBody>
      </p:sp>
      <p:sp>
        <p:nvSpPr>
          <p:cNvPr id="5" name="Title 4"/>
          <p:cNvSpPr>
            <a:spLocks noGrp="1"/>
          </p:cNvSpPr>
          <p:nvPr>
            <p:ph type="title"/>
          </p:nvPr>
        </p:nvSpPr>
        <p:spPr>
          <a:xfrm>
            <a:off x="1193800" y="6111934"/>
            <a:ext cx="10580934" cy="746066"/>
          </a:xfrm>
        </p:spPr>
        <p:txBody>
          <a:bodyPr>
            <a:normAutofit/>
          </a:bodyPr>
          <a:lstStyle/>
          <a:p>
            <a:r>
              <a:rPr lang="en-GB" sz="4000" dirty="0"/>
              <a:t>Gender uniqueness or gender stereotype?</a:t>
            </a:r>
          </a:p>
        </p:txBody>
      </p:sp>
    </p:spTree>
    <p:extLst>
      <p:ext uri="{BB962C8B-B14F-4D97-AF65-F5344CB8AC3E}">
        <p14:creationId xmlns:p14="http://schemas.microsoft.com/office/powerpoint/2010/main" val="1729511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ontent.gallup.com/origin/gallupinc/GallupSpaces/Production/Cms/POLL/qubg13u_okwvmwiqwmvj9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375622">
            <a:off x="1157727" y="636205"/>
            <a:ext cx="4062560" cy="22962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ertility Tips for Same-Sex Female Couples"/>
          <p:cNvPicPr>
            <a:picLocks noChangeAspect="1" noChangeArrowheads="1"/>
          </p:cNvPicPr>
          <p:nvPr/>
        </p:nvPicPr>
        <p:blipFill rotWithShape="1">
          <a:blip r:embed="rId4">
            <a:extLst>
              <a:ext uri="{28A0092B-C50C-407E-A947-70E740481C1C}">
                <a14:useLocalDpi xmlns:a14="http://schemas.microsoft.com/office/drawing/2010/main" val="0"/>
              </a:ext>
            </a:extLst>
          </a:blip>
          <a:srcRect r="26867"/>
          <a:stretch/>
        </p:blipFill>
        <p:spPr bwMode="auto">
          <a:xfrm>
            <a:off x="4537444" y="3409111"/>
            <a:ext cx="3619590" cy="28623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le and Lee in &quot;How They Love,&quot; 20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221981">
            <a:off x="880306" y="3354897"/>
            <a:ext cx="4221669" cy="237625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ame sex marriage 2003 Belgiu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520125">
            <a:off x="7786422" y="3308611"/>
            <a:ext cx="3825225" cy="286891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ame sex marriage brazi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45308" y="101051"/>
            <a:ext cx="4623453" cy="346759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4"/>
          <p:cNvSpPr txBox="1">
            <a:spLocks/>
          </p:cNvSpPr>
          <p:nvPr/>
        </p:nvSpPr>
        <p:spPr>
          <a:xfrm>
            <a:off x="176619" y="6111934"/>
            <a:ext cx="11688809" cy="746066"/>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GB" sz="3600" dirty="0">
                <a:ln w="28575">
                  <a:solidFill>
                    <a:schemeClr val="tx1"/>
                  </a:solidFill>
                </a:ln>
                <a:solidFill>
                  <a:schemeClr val="bg2"/>
                </a:solidFill>
              </a:rPr>
              <a:t>Are there gender stereotypes in same sex couples?</a:t>
            </a:r>
          </a:p>
        </p:txBody>
      </p:sp>
    </p:spTree>
    <p:extLst>
      <p:ext uri="{BB962C8B-B14F-4D97-AF65-F5344CB8AC3E}">
        <p14:creationId xmlns:p14="http://schemas.microsoft.com/office/powerpoint/2010/main" val="20943744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Isabelle</a:t>
            </a:r>
          </a:p>
        </p:txBody>
      </p:sp>
      <p:sp>
        <p:nvSpPr>
          <p:cNvPr id="5" name="TextBox 4"/>
          <p:cNvSpPr txBox="1"/>
          <p:nvPr/>
        </p:nvSpPr>
        <p:spPr>
          <a:xfrm>
            <a:off x="1251678" y="1460501"/>
            <a:ext cx="4064000" cy="5078313"/>
          </a:xfrm>
          <a:prstGeom prst="rect">
            <a:avLst/>
          </a:prstGeom>
          <a:noFill/>
        </p:spPr>
        <p:txBody>
          <a:bodyPr wrap="square" rtlCol="0">
            <a:spAutoFit/>
          </a:bodyPr>
          <a:lstStyle/>
          <a:p>
            <a:r>
              <a:rPr lang="en-GB" dirty="0"/>
              <a:t>Isabelle has just won a scholarship to a US university to study sports science. She has got the scholarship because she’s a talented javelin thrower and shot –putter. </a:t>
            </a:r>
          </a:p>
          <a:p>
            <a:endParaRPr lang="en-GB" dirty="0"/>
          </a:p>
          <a:p>
            <a:r>
              <a:rPr lang="en-GB" dirty="0"/>
              <a:t>She trains every day and is very fit and strong. She is in a great mood and wants to celebrate.</a:t>
            </a:r>
          </a:p>
          <a:p>
            <a:endParaRPr lang="en-GB" dirty="0"/>
          </a:p>
          <a:p>
            <a:r>
              <a:rPr lang="en-GB" dirty="0"/>
              <a:t>Isabelle has been asked out on a date by Brad. She’s liked him for a while but is wondering whether how attractive he finds her. </a:t>
            </a:r>
          </a:p>
          <a:p>
            <a:endParaRPr lang="en-GB" dirty="0"/>
          </a:p>
          <a:p>
            <a:r>
              <a:rPr lang="en-GB" dirty="0"/>
              <a:t>She’s feeling nervous about the date and wondering if she should try to cover up her muscles and play down the fact that she’s won the scholarship.</a:t>
            </a:r>
          </a:p>
        </p:txBody>
      </p:sp>
      <p:sp>
        <p:nvSpPr>
          <p:cNvPr id="7" name="Title 1"/>
          <p:cNvSpPr txBox="1">
            <a:spLocks/>
          </p:cNvSpPr>
          <p:nvPr/>
        </p:nvSpPr>
        <p:spPr>
          <a:xfrm>
            <a:off x="5435600" y="4586515"/>
            <a:ext cx="6361105" cy="1492132"/>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pPr algn="ctr"/>
            <a:r>
              <a:rPr lang="en-GB" dirty="0">
                <a:ln w="28575">
                  <a:solidFill>
                    <a:schemeClr val="tx1"/>
                  </a:solidFill>
                </a:ln>
                <a:solidFill>
                  <a:schemeClr val="tx2">
                    <a:lumMod val="50000"/>
                    <a:lumOff val="50000"/>
                  </a:schemeClr>
                </a:solidFill>
              </a:rPr>
              <a:t>his perception or Her assumption?</a:t>
            </a:r>
          </a:p>
        </p:txBody>
      </p:sp>
      <p:pic>
        <p:nvPicPr>
          <p:cNvPr id="8" name="Picture 7"/>
          <p:cNvPicPr>
            <a:picLocks noChangeAspect="1"/>
          </p:cNvPicPr>
          <p:nvPr/>
        </p:nvPicPr>
        <p:blipFill>
          <a:blip r:embed="rId3"/>
          <a:stretch>
            <a:fillRect/>
          </a:stretch>
        </p:blipFill>
        <p:spPr>
          <a:xfrm>
            <a:off x="5315678" y="228600"/>
            <a:ext cx="6481027" cy="3517899"/>
          </a:xfrm>
          <a:prstGeom prst="rect">
            <a:avLst/>
          </a:prstGeom>
        </p:spPr>
      </p:pic>
    </p:spTree>
    <p:extLst>
      <p:ext uri="{BB962C8B-B14F-4D97-AF65-F5344CB8AC3E}">
        <p14:creationId xmlns:p14="http://schemas.microsoft.com/office/powerpoint/2010/main" val="1948647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eta ma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1900" y="445406"/>
            <a:ext cx="3857625" cy="57531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Joel</a:t>
            </a:r>
          </a:p>
        </p:txBody>
      </p:sp>
      <p:sp>
        <p:nvSpPr>
          <p:cNvPr id="3" name="TextBox 2"/>
          <p:cNvSpPr txBox="1"/>
          <p:nvPr/>
        </p:nvSpPr>
        <p:spPr>
          <a:xfrm>
            <a:off x="1251679" y="1301984"/>
            <a:ext cx="5631722" cy="4801314"/>
          </a:xfrm>
          <a:prstGeom prst="rect">
            <a:avLst/>
          </a:prstGeom>
          <a:noFill/>
        </p:spPr>
        <p:txBody>
          <a:bodyPr wrap="square" rtlCol="0">
            <a:spAutoFit/>
          </a:bodyPr>
          <a:lstStyle/>
          <a:p>
            <a:r>
              <a:rPr lang="en-GB" dirty="0"/>
              <a:t>Joel has often been described as ‘sensitive’. He’s not that keen on sport, likes music, art and literature. He’s tall but fairly slim and wouldn’t be posting his gym body on social media!</a:t>
            </a:r>
          </a:p>
          <a:p>
            <a:endParaRPr lang="en-GB" dirty="0"/>
          </a:p>
          <a:p>
            <a:r>
              <a:rPr lang="en-GB" dirty="0"/>
              <a:t>He’s just got a summer job as an assistant at a children’s holiday club where he’ll be helping to organise activities like craft projects, games and performances. </a:t>
            </a:r>
          </a:p>
          <a:p>
            <a:endParaRPr lang="en-GB" dirty="0"/>
          </a:p>
          <a:p>
            <a:r>
              <a:rPr lang="en-GB" dirty="0"/>
              <a:t>Some of his friends have been laughing at this and calling him super-nanny. He’s been chatting a lot to Chloe who is one of the confident, popular girls in his year. He’s quite surprised by this, but they actually get on well and she’s asked him out. </a:t>
            </a:r>
          </a:p>
          <a:p>
            <a:endParaRPr lang="en-GB" dirty="0"/>
          </a:p>
          <a:p>
            <a:r>
              <a:rPr lang="en-GB" dirty="0"/>
              <a:t>Joel isn’t sure what to do. He’s worried that he will just get dumped, or that she’s asked him out for a dare. </a:t>
            </a:r>
          </a:p>
        </p:txBody>
      </p:sp>
      <p:sp>
        <p:nvSpPr>
          <p:cNvPr id="6" name="Title 1"/>
          <p:cNvSpPr txBox="1">
            <a:spLocks/>
          </p:cNvSpPr>
          <p:nvPr/>
        </p:nvSpPr>
        <p:spPr>
          <a:xfrm>
            <a:off x="7358859" y="2849969"/>
            <a:ext cx="4303705" cy="2373086"/>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pPr algn="ctr"/>
            <a:r>
              <a:rPr lang="en-GB" dirty="0">
                <a:ln w="28575">
                  <a:solidFill>
                    <a:schemeClr val="tx1"/>
                  </a:solidFill>
                </a:ln>
                <a:solidFill>
                  <a:schemeClr val="tx2">
                    <a:lumMod val="50000"/>
                    <a:lumOff val="50000"/>
                  </a:schemeClr>
                </a:solidFill>
              </a:rPr>
              <a:t>Sensitive </a:t>
            </a:r>
          </a:p>
          <a:p>
            <a:pPr algn="ctr"/>
            <a:r>
              <a:rPr lang="en-GB" dirty="0">
                <a:ln w="28575">
                  <a:solidFill>
                    <a:schemeClr val="tx1"/>
                  </a:solidFill>
                </a:ln>
                <a:solidFill>
                  <a:schemeClr val="tx2">
                    <a:lumMod val="50000"/>
                    <a:lumOff val="50000"/>
                  </a:schemeClr>
                </a:solidFill>
              </a:rPr>
              <a:t>or </a:t>
            </a:r>
          </a:p>
          <a:p>
            <a:pPr algn="ctr"/>
            <a:r>
              <a:rPr lang="en-GB" dirty="0">
                <a:ln w="28575">
                  <a:solidFill>
                    <a:schemeClr val="tx1"/>
                  </a:solidFill>
                </a:ln>
                <a:solidFill>
                  <a:schemeClr val="tx2">
                    <a:lumMod val="50000"/>
                    <a:lumOff val="50000"/>
                  </a:schemeClr>
                </a:solidFill>
              </a:rPr>
              <a:t>introvert? </a:t>
            </a:r>
          </a:p>
        </p:txBody>
      </p:sp>
    </p:spTree>
    <p:extLst>
      <p:ext uri="{BB962C8B-B14F-4D97-AF65-F5344CB8AC3E}">
        <p14:creationId xmlns:p14="http://schemas.microsoft.com/office/powerpoint/2010/main" val="3596755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activity</a:t>
            </a:r>
          </a:p>
        </p:txBody>
      </p:sp>
      <p:sp>
        <p:nvSpPr>
          <p:cNvPr id="3" name="Content Placeholder 2"/>
          <p:cNvSpPr>
            <a:spLocks noGrp="1"/>
          </p:cNvSpPr>
          <p:nvPr>
            <p:ph idx="1"/>
          </p:nvPr>
        </p:nvSpPr>
        <p:spPr>
          <a:xfrm>
            <a:off x="6052457" y="856308"/>
            <a:ext cx="5889170" cy="5729549"/>
          </a:xfrm>
        </p:spPr>
        <p:txBody>
          <a:bodyPr>
            <a:normAutofit lnSpcReduction="10000"/>
          </a:bodyPr>
          <a:lstStyle/>
          <a:p>
            <a:r>
              <a:rPr lang="en-GB" dirty="0"/>
              <a:t>Your teacher will split the class into 2 groups – allocate the number 1 and 2 randomly and ask students to move to 1 side of the room according to their number</a:t>
            </a:r>
          </a:p>
          <a:p>
            <a:pPr marL="0" indent="0">
              <a:buNone/>
            </a:pPr>
            <a:endParaRPr lang="en-GB" dirty="0"/>
          </a:p>
          <a:p>
            <a:r>
              <a:rPr lang="en-GB" dirty="0"/>
              <a:t>One side will be the side that “agrees” and the other side will be the side that “disagrees”.</a:t>
            </a:r>
          </a:p>
          <a:p>
            <a:endParaRPr lang="en-GB" dirty="0"/>
          </a:p>
          <a:p>
            <a:r>
              <a:rPr lang="en-GB" dirty="0"/>
              <a:t>You will need to select a spokesperson for your side</a:t>
            </a:r>
          </a:p>
          <a:p>
            <a:endParaRPr lang="en-GB" dirty="0"/>
          </a:p>
          <a:p>
            <a:r>
              <a:rPr lang="en-GB" dirty="0"/>
              <a:t>Your teacher will read out statements from the next slide. </a:t>
            </a:r>
          </a:p>
          <a:p>
            <a:endParaRPr lang="en-GB" dirty="0"/>
          </a:p>
          <a:p>
            <a:r>
              <a:rPr lang="en-GB" dirty="0"/>
              <a:t>You will have a couple of minutes to form your argument to reflect the view of your side ready for your spokesperson to present</a:t>
            </a:r>
          </a:p>
          <a:p>
            <a:endParaRPr lang="en-GB" dirty="0"/>
          </a:p>
          <a:p>
            <a:endParaRPr lang="en-GB" dirty="0"/>
          </a:p>
        </p:txBody>
      </p:sp>
      <p:sp>
        <p:nvSpPr>
          <p:cNvPr id="4" name="Rounded Rectangle 3"/>
          <p:cNvSpPr/>
          <p:nvPr/>
        </p:nvSpPr>
        <p:spPr>
          <a:xfrm>
            <a:off x="1251678" y="4484913"/>
            <a:ext cx="4582886" cy="22424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Note: It is important to note that this exercise requires you to demonstrate your skills of being tolerant of all views and to be able to explore all opinions and perspectives. </a:t>
            </a:r>
          </a:p>
          <a:p>
            <a:pPr algn="ctr"/>
            <a:endParaRPr lang="en-GB" sz="1400" dirty="0">
              <a:solidFill>
                <a:schemeClr val="tx1"/>
              </a:solidFill>
            </a:endParaRPr>
          </a:p>
          <a:p>
            <a:pPr algn="ctr"/>
            <a:r>
              <a:rPr lang="en-GB" sz="1400" dirty="0">
                <a:solidFill>
                  <a:schemeClr val="tx1"/>
                </a:solidFill>
              </a:rPr>
              <a:t>You are not expected nor asked to justify your personal views. </a:t>
            </a:r>
          </a:p>
          <a:p>
            <a:pPr algn="ctr"/>
            <a:endParaRPr lang="en-GB" sz="1400" dirty="0">
              <a:solidFill>
                <a:schemeClr val="tx1"/>
              </a:solidFill>
            </a:endParaRPr>
          </a:p>
          <a:p>
            <a:pPr algn="ctr"/>
            <a:r>
              <a:rPr lang="en-GB" sz="1400" dirty="0">
                <a:solidFill>
                  <a:schemeClr val="tx1"/>
                </a:solidFill>
              </a:rPr>
              <a:t>The arguments you provide are for the side you have been placed on to represent.</a:t>
            </a:r>
          </a:p>
        </p:txBody>
      </p:sp>
      <p:pic>
        <p:nvPicPr>
          <p:cNvPr id="3078" name="Picture 6" descr="The Importance of Perspective in Li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521" y="1483540"/>
            <a:ext cx="2857500" cy="245745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p:cNvSpPr txBox="1">
            <a:spLocks/>
          </p:cNvSpPr>
          <p:nvPr/>
        </p:nvSpPr>
        <p:spPr>
          <a:xfrm>
            <a:off x="1452533" y="3705240"/>
            <a:ext cx="4181176" cy="380838"/>
          </a:xfrm>
          <a:prstGeom prst="rect">
            <a:avLst/>
          </a:prstGeom>
          <a:solidFill>
            <a:schemeClr val="tx2">
              <a:lumMod val="50000"/>
              <a:lumOff val="50000"/>
            </a:schemeClr>
          </a:solidFill>
        </p:spPr>
        <p:txBody>
          <a:bodyPr vert="horz" lIns="91440" tIns="45720" rIns="91440" bIns="45720" rtlCol="0" anchor="t">
            <a:normAutofit/>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GB" sz="2000" dirty="0"/>
              <a:t>Understanding perspectives</a:t>
            </a:r>
          </a:p>
        </p:txBody>
      </p:sp>
    </p:spTree>
    <p:extLst>
      <p:ext uri="{BB962C8B-B14F-4D97-AF65-F5344CB8AC3E}">
        <p14:creationId xmlns:p14="http://schemas.microsoft.com/office/powerpoint/2010/main" val="1383643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List of statements:</a:t>
            </a:r>
          </a:p>
        </p:txBody>
      </p:sp>
      <p:sp>
        <p:nvSpPr>
          <p:cNvPr id="3" name="Content Placeholder 2"/>
          <p:cNvSpPr>
            <a:spLocks noGrp="1"/>
          </p:cNvSpPr>
          <p:nvPr>
            <p:ph idx="1"/>
          </p:nvPr>
        </p:nvSpPr>
        <p:spPr>
          <a:xfrm>
            <a:off x="1251678" y="2068287"/>
            <a:ext cx="10178322" cy="3461656"/>
          </a:xfrm>
        </p:spPr>
        <p:txBody>
          <a:bodyPr>
            <a:normAutofit/>
          </a:bodyPr>
          <a:lstStyle/>
          <a:p>
            <a:pPr marL="457200" indent="-457200">
              <a:buFont typeface="+mj-lt"/>
              <a:buAutoNum type="arabicPeriod"/>
            </a:pPr>
            <a:r>
              <a:rPr lang="en-GB" dirty="0"/>
              <a:t>People should go for the jobs they think they would be good at and are interested in.</a:t>
            </a:r>
          </a:p>
          <a:p>
            <a:pPr marL="457200" indent="-457200">
              <a:buFont typeface="+mj-lt"/>
              <a:buAutoNum type="arabicPeriod"/>
            </a:pPr>
            <a:r>
              <a:rPr lang="en-GB" dirty="0"/>
              <a:t>Your gender should have no impact on your subject choices.</a:t>
            </a:r>
          </a:p>
          <a:p>
            <a:pPr marL="457200" indent="-457200">
              <a:buFont typeface="+mj-lt"/>
              <a:buAutoNum type="arabicPeriod"/>
            </a:pPr>
            <a:r>
              <a:rPr lang="en-GB" dirty="0"/>
              <a:t>Males and females are equal</a:t>
            </a:r>
          </a:p>
          <a:p>
            <a:pPr marL="457200" indent="-457200">
              <a:buFont typeface="+mj-lt"/>
              <a:buAutoNum type="arabicPeriod"/>
            </a:pPr>
            <a:r>
              <a:rPr lang="en-GB" dirty="0"/>
              <a:t>Being the only male/female in a class would put me off choosing that subject. </a:t>
            </a:r>
          </a:p>
          <a:p>
            <a:pPr marL="457200" indent="-457200">
              <a:buFont typeface="+mj-lt"/>
              <a:buAutoNum type="arabicPeriod"/>
            </a:pPr>
            <a:r>
              <a:rPr lang="en-GB" dirty="0"/>
              <a:t>The best job for you is one that matches your skills, abilities and personal qualities. </a:t>
            </a:r>
          </a:p>
          <a:p>
            <a:pPr marL="457200" indent="-457200">
              <a:buFont typeface="+mj-lt"/>
              <a:buAutoNum type="arabicPeriod"/>
            </a:pPr>
            <a:r>
              <a:rPr lang="en-GB" dirty="0"/>
              <a:t>Boys are better at technology subjects than girls. </a:t>
            </a:r>
          </a:p>
        </p:txBody>
      </p:sp>
    </p:spTree>
    <p:extLst>
      <p:ext uri="{BB962C8B-B14F-4D97-AF65-F5344CB8AC3E}">
        <p14:creationId xmlns:p14="http://schemas.microsoft.com/office/powerpoint/2010/main" val="331149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925715"/>
          </a:xfrm>
        </p:spPr>
        <p:txBody>
          <a:bodyPr/>
          <a:lstStyle/>
          <a:p>
            <a:r>
              <a:rPr lang="en-GB" dirty="0"/>
              <a:t>Religious perspectives</a:t>
            </a:r>
          </a:p>
        </p:txBody>
      </p:sp>
      <p:sp>
        <p:nvSpPr>
          <p:cNvPr id="4" name="Rectangle 3"/>
          <p:cNvSpPr/>
          <p:nvPr/>
        </p:nvSpPr>
        <p:spPr>
          <a:xfrm>
            <a:off x="5318579" y="1698979"/>
            <a:ext cx="2844800" cy="1384995"/>
          </a:xfrm>
          <a:prstGeom prst="rect">
            <a:avLst/>
          </a:prstGeom>
        </p:spPr>
        <p:txBody>
          <a:bodyPr wrap="square">
            <a:spAutoFit/>
          </a:bodyPr>
          <a:lstStyle/>
          <a:p>
            <a:r>
              <a:rPr lang="en-GB" sz="1400" dirty="0">
                <a:solidFill>
                  <a:schemeClr val="accent1"/>
                </a:solidFill>
                <a:latin typeface="ReithSans"/>
              </a:rPr>
              <a:t>The belief that men and women should have different roles is still common in some Christian communities today. This is because they believe that God made men and women differently.</a:t>
            </a:r>
            <a:endParaRPr lang="en-GB" sz="1400" dirty="0">
              <a:solidFill>
                <a:schemeClr val="accent1"/>
              </a:solidFill>
            </a:endParaRPr>
          </a:p>
        </p:txBody>
      </p:sp>
      <p:sp>
        <p:nvSpPr>
          <p:cNvPr id="5" name="Rectangle 4"/>
          <p:cNvSpPr/>
          <p:nvPr/>
        </p:nvSpPr>
        <p:spPr>
          <a:xfrm>
            <a:off x="2067379" y="5437625"/>
            <a:ext cx="6096000" cy="738664"/>
          </a:xfrm>
          <a:prstGeom prst="rect">
            <a:avLst/>
          </a:prstGeom>
        </p:spPr>
        <p:txBody>
          <a:bodyPr>
            <a:spAutoFit/>
          </a:bodyPr>
          <a:lstStyle/>
          <a:p>
            <a:r>
              <a:rPr lang="en-GB" sz="1400" dirty="0">
                <a:solidFill>
                  <a:schemeClr val="tx2">
                    <a:lumMod val="50000"/>
                    <a:lumOff val="50000"/>
                  </a:schemeClr>
                </a:solidFill>
                <a:latin typeface="ReithSans"/>
              </a:rPr>
              <a:t>Other Christians believe that men and women were both made in the image of God and should be treated equally – they should share responsibilities and privileges.</a:t>
            </a:r>
            <a:endParaRPr lang="en-GB" sz="1400" dirty="0">
              <a:solidFill>
                <a:schemeClr val="tx2">
                  <a:lumMod val="50000"/>
                  <a:lumOff val="50000"/>
                </a:schemeClr>
              </a:solidFill>
            </a:endParaRPr>
          </a:p>
        </p:txBody>
      </p:sp>
      <p:sp>
        <p:nvSpPr>
          <p:cNvPr id="6" name="Rectangle 5"/>
          <p:cNvSpPr/>
          <p:nvPr/>
        </p:nvSpPr>
        <p:spPr>
          <a:xfrm>
            <a:off x="1044939" y="1290252"/>
            <a:ext cx="3323861" cy="1384995"/>
          </a:xfrm>
          <a:prstGeom prst="rect">
            <a:avLst/>
          </a:prstGeom>
          <a:solidFill>
            <a:schemeClr val="accent1">
              <a:alpha val="51000"/>
            </a:schemeClr>
          </a:solidFill>
        </p:spPr>
        <p:txBody>
          <a:bodyPr wrap="square">
            <a:spAutoFit/>
          </a:bodyPr>
          <a:lstStyle/>
          <a:p>
            <a:r>
              <a:rPr lang="en-GB" sz="1400" dirty="0">
                <a:solidFill>
                  <a:srgbClr val="231F20"/>
                </a:solidFill>
                <a:latin typeface="ReithSans"/>
              </a:rPr>
              <a:t>Many </a:t>
            </a:r>
            <a:r>
              <a:rPr lang="en-GB" sz="1400" b="1" dirty="0">
                <a:solidFill>
                  <a:srgbClr val="231F20"/>
                </a:solidFill>
                <a:latin typeface="ReithSans"/>
              </a:rPr>
              <a:t>Catholics</a:t>
            </a:r>
            <a:r>
              <a:rPr lang="en-GB" sz="1400" dirty="0">
                <a:solidFill>
                  <a:srgbClr val="231F20"/>
                </a:solidFill>
                <a:latin typeface="ReithSans"/>
              </a:rPr>
              <a:t> believe husbands and wives should respect each other's roles within a marriage and value both equally. These roles include those of care within the home, and that of earning money to provide for the family.</a:t>
            </a:r>
            <a:endParaRPr lang="en-GB" sz="1400" dirty="0"/>
          </a:p>
        </p:txBody>
      </p:sp>
      <p:sp>
        <p:nvSpPr>
          <p:cNvPr id="7" name="Rectangle 6"/>
          <p:cNvSpPr/>
          <p:nvPr/>
        </p:nvSpPr>
        <p:spPr>
          <a:xfrm>
            <a:off x="9486900" y="4196134"/>
            <a:ext cx="2095500" cy="1815882"/>
          </a:xfrm>
          <a:prstGeom prst="rect">
            <a:avLst/>
          </a:prstGeom>
        </p:spPr>
        <p:txBody>
          <a:bodyPr wrap="square" lIns="91440" tIns="45720" rIns="91440" bIns="45720" anchor="t">
            <a:spAutoFit/>
          </a:bodyPr>
          <a:lstStyle/>
          <a:p>
            <a:r>
              <a:rPr lang="en-GB" sz="1400" dirty="0">
                <a:solidFill>
                  <a:srgbClr val="231F20"/>
                </a:solidFill>
                <a:latin typeface="ReithSans"/>
              </a:rPr>
              <a:t>Muslims believe that Allah views men and women as equal, but they have different roles. It is part of Allah’s design and purpose for men and women to have different physical characteristics.</a:t>
            </a:r>
            <a:endParaRPr lang="en-GB" sz="1400" dirty="0"/>
          </a:p>
        </p:txBody>
      </p:sp>
      <p:sp>
        <p:nvSpPr>
          <p:cNvPr id="8" name="Rectangle 7"/>
          <p:cNvSpPr/>
          <p:nvPr/>
        </p:nvSpPr>
        <p:spPr>
          <a:xfrm>
            <a:off x="5067300" y="3505863"/>
            <a:ext cx="3810000" cy="1169551"/>
          </a:xfrm>
          <a:prstGeom prst="rect">
            <a:avLst/>
          </a:prstGeom>
          <a:solidFill>
            <a:schemeClr val="accent1"/>
          </a:solidFill>
        </p:spPr>
        <p:txBody>
          <a:bodyPr wrap="square">
            <a:spAutoFit/>
          </a:bodyPr>
          <a:lstStyle/>
          <a:p>
            <a:r>
              <a:rPr lang="en-GB" sz="1400" dirty="0">
                <a:solidFill>
                  <a:srgbClr val="231F20"/>
                </a:solidFill>
                <a:latin typeface="ReithSans"/>
              </a:rPr>
              <a:t>Muslims also believe that it is the duty of a man to provide for the financial needs of his family, and for a woman to look after the home and family.  However women can work and maintain their own wealth. </a:t>
            </a:r>
            <a:endParaRPr lang="en-GB" sz="1400" dirty="0"/>
          </a:p>
        </p:txBody>
      </p:sp>
      <p:sp>
        <p:nvSpPr>
          <p:cNvPr id="9" name="Rectangle 8"/>
          <p:cNvSpPr/>
          <p:nvPr/>
        </p:nvSpPr>
        <p:spPr>
          <a:xfrm>
            <a:off x="8915400" y="970866"/>
            <a:ext cx="2514600" cy="2031325"/>
          </a:xfrm>
          <a:prstGeom prst="rect">
            <a:avLst/>
          </a:prstGeom>
          <a:solidFill>
            <a:schemeClr val="tx1"/>
          </a:solidFill>
        </p:spPr>
        <p:txBody>
          <a:bodyPr wrap="square">
            <a:spAutoFit/>
          </a:bodyPr>
          <a:lstStyle/>
          <a:p>
            <a:r>
              <a:rPr lang="en-GB" sz="1400" dirty="0">
                <a:solidFill>
                  <a:schemeClr val="bg1"/>
                </a:solidFill>
                <a:latin typeface="ReithSans"/>
              </a:rPr>
              <a:t>In Orthodox Judaism, the role of women is generally seen as separate but of equal value. Women's obligations and responsibilities are different from men's, but no less important. The primary role of a woman is as wife and mother.</a:t>
            </a:r>
            <a:endParaRPr lang="en-GB" sz="1400" dirty="0">
              <a:solidFill>
                <a:schemeClr val="bg1"/>
              </a:solidFill>
            </a:endParaRPr>
          </a:p>
        </p:txBody>
      </p:sp>
      <p:sp>
        <p:nvSpPr>
          <p:cNvPr id="10" name="Rectangle 9"/>
          <p:cNvSpPr/>
          <p:nvPr/>
        </p:nvSpPr>
        <p:spPr>
          <a:xfrm>
            <a:off x="1358900" y="3681911"/>
            <a:ext cx="3098800" cy="1169551"/>
          </a:xfrm>
          <a:prstGeom prst="rect">
            <a:avLst/>
          </a:prstGeom>
          <a:solidFill>
            <a:schemeClr val="tx1"/>
          </a:solidFill>
        </p:spPr>
        <p:txBody>
          <a:bodyPr wrap="square">
            <a:spAutoFit/>
          </a:bodyPr>
          <a:lstStyle/>
          <a:p>
            <a:r>
              <a:rPr lang="en-GB" sz="1400" dirty="0">
                <a:solidFill>
                  <a:schemeClr val="bg1"/>
                </a:solidFill>
                <a:latin typeface="ReithSans"/>
              </a:rPr>
              <a:t>Reform Jews believe in the equality of men and women. Both husband and wife may work outside the home, take part in domestic work and raise the children.</a:t>
            </a:r>
            <a:endParaRPr lang="en-GB" sz="1400" dirty="0">
              <a:solidFill>
                <a:schemeClr val="bg1"/>
              </a:solidFill>
            </a:endParaRPr>
          </a:p>
        </p:txBody>
      </p:sp>
    </p:spTree>
    <p:extLst>
      <p:ext uri="{BB962C8B-B14F-4D97-AF65-F5344CB8AC3E}">
        <p14:creationId xmlns:p14="http://schemas.microsoft.com/office/powerpoint/2010/main" val="625711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534" y="5148154"/>
            <a:ext cx="10178322" cy="1492132"/>
          </a:xfrm>
        </p:spPr>
        <p:txBody>
          <a:bodyPr/>
          <a:lstStyle/>
          <a:p>
            <a:r>
              <a:rPr lang="en-GB" dirty="0"/>
              <a:t>What can we do to reduce stereotyping?</a:t>
            </a:r>
          </a:p>
        </p:txBody>
      </p:sp>
      <p:pic>
        <p:nvPicPr>
          <p:cNvPr id="4" name="Picture 3"/>
          <p:cNvPicPr>
            <a:picLocks noChangeAspect="1"/>
          </p:cNvPicPr>
          <p:nvPr/>
        </p:nvPicPr>
        <p:blipFill>
          <a:blip r:embed="rId3"/>
          <a:stretch>
            <a:fillRect/>
          </a:stretch>
        </p:blipFill>
        <p:spPr>
          <a:xfrm>
            <a:off x="1297906" y="268480"/>
            <a:ext cx="9639300" cy="4467225"/>
          </a:xfrm>
          <a:prstGeom prst="rect">
            <a:avLst/>
          </a:prstGeom>
        </p:spPr>
      </p:pic>
    </p:spTree>
    <p:extLst>
      <p:ext uri="{BB962C8B-B14F-4D97-AF65-F5344CB8AC3E}">
        <p14:creationId xmlns:p14="http://schemas.microsoft.com/office/powerpoint/2010/main" val="275683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 sexual identity – </a:t>
            </a:r>
            <a:br>
              <a:rPr lang="en-GB" dirty="0"/>
            </a:br>
            <a:r>
              <a:rPr lang="en-GB" dirty="0"/>
              <a:t>what are the risks? </a:t>
            </a:r>
          </a:p>
        </p:txBody>
      </p:sp>
      <p:sp>
        <p:nvSpPr>
          <p:cNvPr id="3" name="Content Placeholder 2"/>
          <p:cNvSpPr>
            <a:spLocks noGrp="1"/>
          </p:cNvSpPr>
          <p:nvPr>
            <p:ph idx="1"/>
          </p:nvPr>
        </p:nvSpPr>
        <p:spPr>
          <a:xfrm>
            <a:off x="1165181" y="2038866"/>
            <a:ext cx="10178322" cy="3593591"/>
          </a:xfrm>
        </p:spPr>
        <p:txBody>
          <a:bodyPr/>
          <a:lstStyle/>
          <a:p>
            <a:r>
              <a:rPr lang="en-GB" dirty="0"/>
              <a:t>Discuss the scenarios below and identify and dangers/ risks associated with each</a:t>
            </a:r>
          </a:p>
        </p:txBody>
      </p:sp>
      <p:graphicFrame>
        <p:nvGraphicFramePr>
          <p:cNvPr id="5" name="Table 4"/>
          <p:cNvGraphicFramePr>
            <a:graphicFrameLocks noGrp="1"/>
          </p:cNvGraphicFramePr>
          <p:nvPr>
            <p:extLst>
              <p:ext uri="{D42A27DB-BD31-4B8C-83A1-F6EECF244321}">
                <p14:modId xmlns:p14="http://schemas.microsoft.com/office/powerpoint/2010/main" val="2278296972"/>
              </p:ext>
            </p:extLst>
          </p:nvPr>
        </p:nvGraphicFramePr>
        <p:xfrm>
          <a:off x="1027434" y="2634571"/>
          <a:ext cx="10626810" cy="3845560"/>
        </p:xfrm>
        <a:graphic>
          <a:graphicData uri="http://schemas.openxmlformats.org/drawingml/2006/table">
            <a:tbl>
              <a:tblPr firstRow="1" bandRow="1">
                <a:tableStyleId>{5C22544A-7EE6-4342-B048-85BDC9FD1C3A}</a:tableStyleId>
              </a:tblPr>
              <a:tblGrid>
                <a:gridCol w="590577">
                  <a:extLst>
                    <a:ext uri="{9D8B030D-6E8A-4147-A177-3AD203B41FA5}">
                      <a16:colId xmlns:a16="http://schemas.microsoft.com/office/drawing/2014/main" val="2551957354"/>
                    </a:ext>
                  </a:extLst>
                </a:gridCol>
                <a:gridCol w="4918713">
                  <a:extLst>
                    <a:ext uri="{9D8B030D-6E8A-4147-A177-3AD203B41FA5}">
                      <a16:colId xmlns:a16="http://schemas.microsoft.com/office/drawing/2014/main" val="2620226573"/>
                    </a:ext>
                  </a:extLst>
                </a:gridCol>
                <a:gridCol w="5117520">
                  <a:extLst>
                    <a:ext uri="{9D8B030D-6E8A-4147-A177-3AD203B41FA5}">
                      <a16:colId xmlns:a16="http://schemas.microsoft.com/office/drawing/2014/main" val="2553105514"/>
                    </a:ext>
                  </a:extLst>
                </a:gridCol>
              </a:tblGrid>
              <a:tr h="370840">
                <a:tc>
                  <a:txBody>
                    <a:bodyPr/>
                    <a:lstStyle/>
                    <a:p>
                      <a:endParaRPr lang="en-GB" dirty="0"/>
                    </a:p>
                  </a:txBody>
                  <a:tcPr/>
                </a:tc>
                <a:tc>
                  <a:txBody>
                    <a:bodyPr/>
                    <a:lstStyle/>
                    <a:p>
                      <a:r>
                        <a:rPr lang="en-GB" dirty="0"/>
                        <a:t>Situation</a:t>
                      </a:r>
                    </a:p>
                  </a:txBody>
                  <a:tcPr/>
                </a:tc>
                <a:tc>
                  <a:txBody>
                    <a:bodyPr/>
                    <a:lstStyle/>
                    <a:p>
                      <a:r>
                        <a:rPr lang="en-GB" dirty="0"/>
                        <a:t>What are the risks?</a:t>
                      </a:r>
                    </a:p>
                  </a:txBody>
                  <a:tcPr/>
                </a:tc>
                <a:extLst>
                  <a:ext uri="{0D108BD9-81ED-4DB2-BD59-A6C34878D82A}">
                    <a16:rowId xmlns:a16="http://schemas.microsoft.com/office/drawing/2014/main" val="3582130927"/>
                  </a:ext>
                </a:extLst>
              </a:tr>
              <a:tr h="370840">
                <a:tc>
                  <a:txBody>
                    <a:bodyPr/>
                    <a:lstStyle/>
                    <a:p>
                      <a:r>
                        <a:rPr lang="en-GB" dirty="0"/>
                        <a:t>1.</a:t>
                      </a:r>
                    </a:p>
                  </a:txBody>
                  <a:tcPr/>
                </a:tc>
                <a:tc>
                  <a:txBody>
                    <a:bodyPr/>
                    <a:lstStyle/>
                    <a:p>
                      <a:r>
                        <a:rPr lang="en-GB" dirty="0"/>
                        <a:t>Jude has a miserable home</a:t>
                      </a:r>
                      <a:r>
                        <a:rPr lang="en-GB" baseline="0" dirty="0"/>
                        <a:t> life and is desperate to leave. She has registered with some dating sites. She is 16 but has said that she is 19 on her profiles. She is getting a lot of interest and has 6 dates lined up – all with older men. </a:t>
                      </a:r>
                      <a:endParaRPr lang="en-GB" dirty="0"/>
                    </a:p>
                  </a:txBody>
                  <a:tcPr/>
                </a:tc>
                <a:tc>
                  <a:txBody>
                    <a:bodyPr/>
                    <a:lstStyle/>
                    <a:p>
                      <a:endParaRPr lang="en-GB" dirty="0"/>
                    </a:p>
                  </a:txBody>
                  <a:tcPr/>
                </a:tc>
                <a:extLst>
                  <a:ext uri="{0D108BD9-81ED-4DB2-BD59-A6C34878D82A}">
                    <a16:rowId xmlns:a16="http://schemas.microsoft.com/office/drawing/2014/main" val="2516563780"/>
                  </a:ext>
                </a:extLst>
              </a:tr>
              <a:tr h="370840">
                <a:tc>
                  <a:txBody>
                    <a:bodyPr/>
                    <a:lstStyle/>
                    <a:p>
                      <a:r>
                        <a:rPr lang="en-GB" dirty="0"/>
                        <a:t>2.</a:t>
                      </a:r>
                    </a:p>
                  </a:txBody>
                  <a:tcPr/>
                </a:tc>
                <a:tc>
                  <a:txBody>
                    <a:bodyPr/>
                    <a:lstStyle/>
                    <a:p>
                      <a:r>
                        <a:rPr lang="en-GB" dirty="0"/>
                        <a:t>Joel is completely confused. He doesn’t feel attracted to girls</a:t>
                      </a:r>
                      <a:r>
                        <a:rPr lang="en-GB" baseline="0" dirty="0"/>
                        <a:t> or boys but, since a young age, lots of people have told him he must be gay because he’s small for his age and not very masculine. He has started spending all his spare time on forums and watching porn to try and find out if anything makes him feel aroused. </a:t>
                      </a:r>
                      <a:endParaRPr lang="en-GB" dirty="0"/>
                    </a:p>
                  </a:txBody>
                  <a:tcPr/>
                </a:tc>
                <a:tc>
                  <a:txBody>
                    <a:bodyPr/>
                    <a:lstStyle/>
                    <a:p>
                      <a:endParaRPr lang="en-GB" dirty="0"/>
                    </a:p>
                  </a:txBody>
                  <a:tcPr/>
                </a:tc>
                <a:extLst>
                  <a:ext uri="{0D108BD9-81ED-4DB2-BD59-A6C34878D82A}">
                    <a16:rowId xmlns:a16="http://schemas.microsoft.com/office/drawing/2014/main" val="817979796"/>
                  </a:ext>
                </a:extLst>
              </a:tr>
            </a:tbl>
          </a:graphicData>
        </a:graphic>
      </p:graphicFrame>
    </p:spTree>
    <p:extLst>
      <p:ext uri="{BB962C8B-B14F-4D97-AF65-F5344CB8AC3E}">
        <p14:creationId xmlns:p14="http://schemas.microsoft.com/office/powerpoint/2010/main" val="1640556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Reflective thoughts</a:t>
            </a:r>
          </a:p>
        </p:txBody>
      </p:sp>
      <p:sp>
        <p:nvSpPr>
          <p:cNvPr id="3" name="Content Placeholder 2"/>
          <p:cNvSpPr>
            <a:spLocks noGrp="1"/>
          </p:cNvSpPr>
          <p:nvPr>
            <p:ph idx="1"/>
          </p:nvPr>
        </p:nvSpPr>
        <p:spPr>
          <a:xfrm>
            <a:off x="2685062" y="1309816"/>
            <a:ext cx="8930290" cy="4421495"/>
          </a:xfrm>
        </p:spPr>
        <p:txBody>
          <a:bodyPr>
            <a:normAutofit/>
          </a:bodyPr>
          <a:lstStyle/>
          <a:p>
            <a:r>
              <a:rPr lang="en-GB" dirty="0">
                <a:solidFill>
                  <a:schemeClr val="tx1"/>
                </a:solidFill>
              </a:rPr>
              <a:t>The difference between gender stereotyping and celebrating gender uniqueness needs to be carefully considered</a:t>
            </a:r>
          </a:p>
          <a:p>
            <a:endParaRPr lang="en-GB" dirty="0">
              <a:solidFill>
                <a:schemeClr val="tx1"/>
              </a:solidFill>
            </a:endParaRPr>
          </a:p>
          <a:p>
            <a:r>
              <a:rPr lang="en-GB" dirty="0">
                <a:solidFill>
                  <a:schemeClr val="tx1"/>
                </a:solidFill>
              </a:rPr>
              <a:t>We need to ensure we are aware of what could potentially be a limiting stereotypical comment in comparison celebrating a gender based quality or ability</a:t>
            </a:r>
          </a:p>
          <a:p>
            <a:endParaRPr lang="en-GB" dirty="0">
              <a:solidFill>
                <a:schemeClr val="tx1"/>
              </a:solidFill>
            </a:endParaRPr>
          </a:p>
          <a:p>
            <a:r>
              <a:rPr lang="en-GB" dirty="0">
                <a:solidFill>
                  <a:schemeClr val="tx1"/>
                </a:solidFill>
              </a:rPr>
              <a:t>For the benefit of our own mental health and self confidence, we should ensure we have considered all perspectives</a:t>
            </a:r>
          </a:p>
          <a:p>
            <a:endParaRPr lang="en-GB" dirty="0">
              <a:solidFill>
                <a:schemeClr val="tx1"/>
              </a:solidFill>
            </a:endParaRPr>
          </a:p>
          <a:p>
            <a:r>
              <a:rPr lang="en-GB" dirty="0">
                <a:solidFill>
                  <a:schemeClr val="tx1"/>
                </a:solidFill>
              </a:rPr>
              <a:t>We should remind ourselves that there is no rush to explore sexuality or to have sexual relationships. Sometimes, time brings clarity. </a:t>
            </a:r>
            <a:endParaRPr lang="en-GB" dirty="0"/>
          </a:p>
          <a:p>
            <a:endParaRPr lang="en-GB" dirty="0"/>
          </a:p>
        </p:txBody>
      </p:sp>
      <p:pic>
        <p:nvPicPr>
          <p:cNvPr id="4098" name="Picture 2" descr="https://evolllution.com/wp-content/uploads/2012/10/reflective-teach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189" y="5251810"/>
            <a:ext cx="1936362" cy="1606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537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we support?</a:t>
            </a:r>
          </a:p>
        </p:txBody>
      </p:sp>
      <p:sp>
        <p:nvSpPr>
          <p:cNvPr id="3" name="Content Placeholder 2"/>
          <p:cNvSpPr>
            <a:spLocks noGrp="1"/>
          </p:cNvSpPr>
          <p:nvPr>
            <p:ph idx="1"/>
          </p:nvPr>
        </p:nvSpPr>
        <p:spPr>
          <a:xfrm>
            <a:off x="1251677" y="1421026"/>
            <a:ext cx="9696409" cy="5004487"/>
          </a:xfrm>
        </p:spPr>
        <p:txBody>
          <a:bodyPr>
            <a:normAutofit fontScale="85000" lnSpcReduction="20000"/>
          </a:bodyPr>
          <a:lstStyle/>
          <a:p>
            <a:r>
              <a:rPr lang="en-GB" dirty="0"/>
              <a:t>If you have questions or would like to discuss anything relating to gender stereotyping or sexuality, we are here to support. </a:t>
            </a:r>
          </a:p>
          <a:p>
            <a:endParaRPr lang="en-GB" dirty="0"/>
          </a:p>
          <a:p>
            <a:r>
              <a:rPr lang="en-GB" dirty="0"/>
              <a:t>You can speak to any of the KS4 pastoral team or a teacher who you feel comfortable with that will inform us</a:t>
            </a:r>
          </a:p>
          <a:p>
            <a:endParaRPr lang="en-GB" dirty="0"/>
          </a:p>
          <a:p>
            <a:pPr marL="457200" lvl="1" indent="0">
              <a:buNone/>
            </a:pPr>
            <a:r>
              <a:rPr lang="en-GB" b="1" dirty="0"/>
              <a:t>KS4 Pastoral Team</a:t>
            </a:r>
          </a:p>
          <a:p>
            <a:pPr lvl="1"/>
            <a:r>
              <a:rPr lang="en-GB" dirty="0"/>
              <a:t>Your Form Tutor</a:t>
            </a:r>
          </a:p>
          <a:p>
            <a:pPr lvl="1"/>
            <a:r>
              <a:rPr lang="en-GB" dirty="0"/>
              <a:t>KS4 Assistant Head teacher – Dr Ashraff</a:t>
            </a:r>
          </a:p>
          <a:p>
            <a:pPr lvl="1"/>
            <a:r>
              <a:rPr lang="en-GB" dirty="0"/>
              <a:t>Head of Year  - Ms Hossein </a:t>
            </a:r>
          </a:p>
          <a:p>
            <a:pPr lvl="1"/>
            <a:r>
              <a:rPr lang="en-GB" dirty="0"/>
              <a:t>SGO – Mrs Holman</a:t>
            </a:r>
          </a:p>
          <a:p>
            <a:pPr lvl="1"/>
            <a:r>
              <a:rPr lang="en-GB" dirty="0"/>
              <a:t>Assistant SGO – Mrs Menon</a:t>
            </a:r>
          </a:p>
          <a:p>
            <a:endParaRPr lang="en-GB" dirty="0"/>
          </a:p>
          <a:p>
            <a:r>
              <a:rPr lang="en-GB" dirty="0"/>
              <a:t>You do not have to worry about anything. Information you pass on is dealt with sensitively and the relevant person giving you guidance will only inform whoever it is necessary to inform depending on your situation. </a:t>
            </a:r>
          </a:p>
        </p:txBody>
      </p:sp>
    </p:spTree>
    <p:extLst>
      <p:ext uri="{BB962C8B-B14F-4D97-AF65-F5344CB8AC3E}">
        <p14:creationId xmlns:p14="http://schemas.microsoft.com/office/powerpoint/2010/main" val="3993330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4543" y="271174"/>
            <a:ext cx="10178322" cy="1492132"/>
          </a:xfrm>
        </p:spPr>
        <p:txBody>
          <a:bodyPr>
            <a:normAutofit fontScale="90000"/>
          </a:bodyPr>
          <a:lstStyle/>
          <a:p>
            <a:r>
              <a:rPr lang="en-GB" dirty="0"/>
              <a:t>Research task: </a:t>
            </a:r>
            <a:br>
              <a:rPr lang="en-GB" dirty="0"/>
            </a:br>
            <a:br>
              <a:rPr lang="en-GB" dirty="0"/>
            </a:br>
            <a:r>
              <a:rPr lang="en-GB" dirty="0">
                <a:ln w="28575">
                  <a:solidFill>
                    <a:schemeClr val="tx1"/>
                  </a:solidFill>
                </a:ln>
                <a:solidFill>
                  <a:schemeClr val="tx2">
                    <a:lumMod val="50000"/>
                    <a:lumOff val="50000"/>
                  </a:schemeClr>
                </a:solidFill>
              </a:rPr>
              <a:t>How does the following legislation [laws] relate to stereotypes?</a:t>
            </a:r>
          </a:p>
        </p:txBody>
      </p:sp>
      <p:sp>
        <p:nvSpPr>
          <p:cNvPr id="3" name="Content Placeholder 2"/>
          <p:cNvSpPr>
            <a:spLocks noGrp="1"/>
          </p:cNvSpPr>
          <p:nvPr>
            <p:ph idx="1"/>
          </p:nvPr>
        </p:nvSpPr>
        <p:spPr>
          <a:xfrm>
            <a:off x="1128111" y="3558747"/>
            <a:ext cx="10178322" cy="2125361"/>
          </a:xfrm>
        </p:spPr>
        <p:txBody>
          <a:bodyPr/>
          <a:lstStyle/>
          <a:p>
            <a:r>
              <a:rPr lang="en-GB" dirty="0"/>
              <a:t>Marriage between heterosexual couples</a:t>
            </a:r>
          </a:p>
          <a:p>
            <a:r>
              <a:rPr lang="en-GB" dirty="0"/>
              <a:t>Marriage between same-sex couple</a:t>
            </a:r>
          </a:p>
          <a:p>
            <a:r>
              <a:rPr lang="en-GB" dirty="0"/>
              <a:t>Civil partnership between same sex couples</a:t>
            </a:r>
          </a:p>
          <a:p>
            <a:r>
              <a:rPr lang="en-GB" dirty="0"/>
              <a:t>Civil partnership between heterosexual couples</a:t>
            </a:r>
          </a:p>
        </p:txBody>
      </p:sp>
    </p:spTree>
    <p:extLst>
      <p:ext uri="{BB962C8B-B14F-4D97-AF65-F5344CB8AC3E}">
        <p14:creationId xmlns:p14="http://schemas.microsoft.com/office/powerpoint/2010/main" val="3044303457"/>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Badge</Template>
  <TotalTime>540</TotalTime>
  <Words>1803</Words>
  <Application>Microsoft Office PowerPoint</Application>
  <PresentationFormat>Widescreen</PresentationFormat>
  <Paragraphs>150</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Badge</vt:lpstr>
      <vt:lpstr>Gender  Stereotypes  and  Sexual identity </vt:lpstr>
      <vt:lpstr>Lesson Objectives</vt:lpstr>
      <vt:lpstr>Gender uniqueness or gender stereotype?</vt:lpstr>
      <vt:lpstr>PowerPoint Presentation</vt:lpstr>
      <vt:lpstr>Isabelle</vt:lpstr>
      <vt:lpstr>Joel</vt:lpstr>
      <vt:lpstr>Class activity</vt:lpstr>
      <vt:lpstr>List of statements:</vt:lpstr>
      <vt:lpstr>Religious perspectives</vt:lpstr>
      <vt:lpstr>What can we do to reduce stereotyping?</vt:lpstr>
      <vt:lpstr>Exploring sexual identity –  what are the risks? </vt:lpstr>
      <vt:lpstr>Reflective thoughts</vt:lpstr>
      <vt:lpstr>How can we support?</vt:lpstr>
      <vt:lpstr>Research task:   How does the following legislation [laws] relate to stereotypes?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Stereotypes and Sexual identity</dc:title>
  <dc:creator>Nazneen Hossein</dc:creator>
  <cp:lastModifiedBy>Nazneen Hossein</cp:lastModifiedBy>
  <cp:revision>40</cp:revision>
  <dcterms:created xsi:type="dcterms:W3CDTF">2021-06-22T11:25:38Z</dcterms:created>
  <dcterms:modified xsi:type="dcterms:W3CDTF">2021-07-07T06:41:27Z</dcterms:modified>
</cp:coreProperties>
</file>