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60" r:id="rId14"/>
    <p:sldId id="275" r:id="rId15"/>
    <p:sldId id="276" r:id="rId16"/>
    <p:sldId id="277" r:id="rId17"/>
    <p:sldId id="278" r:id="rId18"/>
    <p:sldId id="279" r:id="rId19"/>
    <p:sldId id="280" r:id="rId20"/>
    <p:sldId id="257" r:id="rId21"/>
    <p:sldId id="261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2" r:id="rId33"/>
    <p:sldId id="293" r:id="rId34"/>
    <p:sldId id="295" r:id="rId35"/>
    <p:sldId id="297" r:id="rId36"/>
    <p:sldId id="318" r:id="rId37"/>
    <p:sldId id="321" r:id="rId38"/>
    <p:sldId id="319" r:id="rId39"/>
    <p:sldId id="322" r:id="rId40"/>
    <p:sldId id="323" r:id="rId41"/>
    <p:sldId id="325" r:id="rId42"/>
    <p:sldId id="258" r:id="rId43"/>
    <p:sldId id="299" r:id="rId44"/>
    <p:sldId id="300" r:id="rId45"/>
    <p:sldId id="298" r:id="rId46"/>
    <p:sldId id="303" r:id="rId47"/>
    <p:sldId id="304" r:id="rId48"/>
    <p:sldId id="307" r:id="rId49"/>
    <p:sldId id="310" r:id="rId50"/>
    <p:sldId id="309" r:id="rId51"/>
    <p:sldId id="312" r:id="rId52"/>
    <p:sldId id="317" r:id="rId53"/>
    <p:sldId id="316" r:id="rId54"/>
    <p:sldId id="330" r:id="rId55"/>
    <p:sldId id="264" r:id="rId56"/>
    <p:sldId id="333" r:id="rId57"/>
    <p:sldId id="334" r:id="rId58"/>
    <p:sldId id="337" r:id="rId59"/>
    <p:sldId id="336" r:id="rId60"/>
    <p:sldId id="411" r:id="rId61"/>
  </p:sldIdLst>
  <p:sldSz cx="15119350" cy="1069181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 hall" initials="jh" lastIdx="1" clrIdx="0">
    <p:extLst>
      <p:ext uri="{19B8F6BF-5375-455C-9EA6-DF929625EA0E}">
        <p15:presenceInfo xmlns:p15="http://schemas.microsoft.com/office/powerpoint/2012/main" userId="3ca0b04b3c52dc1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15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951" y="1749795"/>
            <a:ext cx="12851448" cy="3722335"/>
          </a:xfrm>
        </p:spPr>
        <p:txBody>
          <a:bodyPr anchor="b"/>
          <a:lstStyle>
            <a:lvl1pPr algn="ctr">
              <a:defRPr sz="93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5615678"/>
            <a:ext cx="11339513" cy="2581379"/>
          </a:xfrm>
        </p:spPr>
        <p:txBody>
          <a:bodyPr/>
          <a:lstStyle>
            <a:lvl1pPr marL="0" indent="0" algn="ctr">
              <a:buNone/>
              <a:defRPr sz="3742"/>
            </a:lvl1pPr>
            <a:lvl2pPr marL="712775" indent="0" algn="ctr">
              <a:buNone/>
              <a:defRPr sz="3118"/>
            </a:lvl2pPr>
            <a:lvl3pPr marL="1425550" indent="0" algn="ctr">
              <a:buNone/>
              <a:defRPr sz="2806"/>
            </a:lvl3pPr>
            <a:lvl4pPr marL="2138324" indent="0" algn="ctr">
              <a:buNone/>
              <a:defRPr sz="2494"/>
            </a:lvl4pPr>
            <a:lvl5pPr marL="2851099" indent="0" algn="ctr">
              <a:buNone/>
              <a:defRPr sz="2494"/>
            </a:lvl5pPr>
            <a:lvl6pPr marL="3563874" indent="0" algn="ctr">
              <a:buNone/>
              <a:defRPr sz="2494"/>
            </a:lvl6pPr>
            <a:lvl7pPr marL="4276649" indent="0" algn="ctr">
              <a:buNone/>
              <a:defRPr sz="2494"/>
            </a:lvl7pPr>
            <a:lvl8pPr marL="4989424" indent="0" algn="ctr">
              <a:buNone/>
              <a:defRPr sz="2494"/>
            </a:lvl8pPr>
            <a:lvl9pPr marL="5702198" indent="0" algn="ctr">
              <a:buNone/>
              <a:defRPr sz="249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94282-7A3C-4A4C-A65C-180470C93A89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53028-4A93-4989-B214-BE40E605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152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94282-7A3C-4A4C-A65C-180470C93A89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53028-4A93-4989-B214-BE40E605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800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2" y="2665532"/>
            <a:ext cx="13040439" cy="4447496"/>
          </a:xfrm>
        </p:spPr>
        <p:txBody>
          <a:bodyPr anchor="b"/>
          <a:lstStyle>
            <a:lvl1pPr>
              <a:defRPr sz="93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2" y="7155103"/>
            <a:ext cx="13040439" cy="2338833"/>
          </a:xfrm>
        </p:spPr>
        <p:txBody>
          <a:bodyPr/>
          <a:lstStyle>
            <a:lvl1pPr marL="0" indent="0">
              <a:buNone/>
              <a:defRPr sz="3742">
                <a:solidFill>
                  <a:schemeClr val="tx1"/>
                </a:solidFill>
              </a:defRPr>
            </a:lvl1pPr>
            <a:lvl2pPr marL="712775" indent="0">
              <a:buNone/>
              <a:defRPr sz="3118">
                <a:solidFill>
                  <a:schemeClr val="tx1">
                    <a:tint val="75000"/>
                  </a:schemeClr>
                </a:solidFill>
              </a:defRPr>
            </a:lvl2pPr>
            <a:lvl3pPr marL="1425550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3pPr>
            <a:lvl4pPr marL="21383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4pPr>
            <a:lvl5pPr marL="285109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5pPr>
            <a:lvl6pPr marL="356387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6pPr>
            <a:lvl7pPr marL="427664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7pPr>
            <a:lvl8pPr marL="49894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8pPr>
            <a:lvl9pPr marL="5702198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94282-7A3C-4A4C-A65C-180470C93A89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53028-4A93-4989-B214-BE40E605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867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2846200"/>
            <a:ext cx="6425724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2846200"/>
            <a:ext cx="6425724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94282-7A3C-4A4C-A65C-180470C93A89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53028-4A93-4989-B214-BE40E605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611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9242"/>
            <a:ext cx="13040439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6" y="2620980"/>
            <a:ext cx="63961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6" y="3905482"/>
            <a:ext cx="6396193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2" y="2620980"/>
            <a:ext cx="64276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2" y="3905482"/>
            <a:ext cx="6427693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94282-7A3C-4A4C-A65C-180470C93A89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53028-4A93-4989-B214-BE40E605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904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94282-7A3C-4A4C-A65C-180470C93A89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53028-4A93-4989-B214-BE40E605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777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94282-7A3C-4A4C-A65C-180470C93A89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53028-4A93-4989-B214-BE40E605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719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1539425"/>
            <a:ext cx="7654171" cy="7598117"/>
          </a:xfrm>
        </p:spPr>
        <p:txBody>
          <a:bodyPr/>
          <a:lstStyle>
            <a:lvl1pPr>
              <a:defRPr sz="4989"/>
            </a:lvl1pPr>
            <a:lvl2pPr>
              <a:defRPr sz="4365"/>
            </a:lvl2pPr>
            <a:lvl3pPr>
              <a:defRPr sz="3742"/>
            </a:lvl3pPr>
            <a:lvl4pPr>
              <a:defRPr sz="3118"/>
            </a:lvl4pPr>
            <a:lvl5pPr>
              <a:defRPr sz="3118"/>
            </a:lvl5pPr>
            <a:lvl6pPr>
              <a:defRPr sz="3118"/>
            </a:lvl6pPr>
            <a:lvl7pPr>
              <a:defRPr sz="3118"/>
            </a:lvl7pPr>
            <a:lvl8pPr>
              <a:defRPr sz="3118"/>
            </a:lvl8pPr>
            <a:lvl9pPr>
              <a:defRPr sz="311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94282-7A3C-4A4C-A65C-180470C93A89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53028-4A93-4989-B214-BE40E605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092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1539425"/>
            <a:ext cx="7654171" cy="7598117"/>
          </a:xfrm>
        </p:spPr>
        <p:txBody>
          <a:bodyPr anchor="t"/>
          <a:lstStyle>
            <a:lvl1pPr marL="0" indent="0">
              <a:buNone/>
              <a:defRPr sz="4989"/>
            </a:lvl1pPr>
            <a:lvl2pPr marL="712775" indent="0">
              <a:buNone/>
              <a:defRPr sz="4365"/>
            </a:lvl2pPr>
            <a:lvl3pPr marL="1425550" indent="0">
              <a:buNone/>
              <a:defRPr sz="3742"/>
            </a:lvl3pPr>
            <a:lvl4pPr marL="2138324" indent="0">
              <a:buNone/>
              <a:defRPr sz="3118"/>
            </a:lvl4pPr>
            <a:lvl5pPr marL="2851099" indent="0">
              <a:buNone/>
              <a:defRPr sz="3118"/>
            </a:lvl5pPr>
            <a:lvl6pPr marL="3563874" indent="0">
              <a:buNone/>
              <a:defRPr sz="3118"/>
            </a:lvl6pPr>
            <a:lvl7pPr marL="4276649" indent="0">
              <a:buNone/>
              <a:defRPr sz="3118"/>
            </a:lvl7pPr>
            <a:lvl8pPr marL="4989424" indent="0">
              <a:buNone/>
              <a:defRPr sz="3118"/>
            </a:lvl8pPr>
            <a:lvl9pPr marL="5702198" indent="0">
              <a:buNone/>
              <a:defRPr sz="3118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94282-7A3C-4A4C-A65C-180470C93A89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53028-4A93-4989-B214-BE40E605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378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94282-7A3C-4A4C-A65C-180470C93A89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53028-4A93-4989-B214-BE40E605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170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6" y="569240"/>
            <a:ext cx="3260110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6" y="569240"/>
            <a:ext cx="9591338" cy="9060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94282-7A3C-4A4C-A65C-180470C93A89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53028-4A93-4989-B214-BE40E605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57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569242"/>
            <a:ext cx="13040439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846200"/>
            <a:ext cx="1304043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94282-7A3C-4A4C-A65C-180470C93A89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9909729"/>
            <a:ext cx="5102781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53028-4A93-4989-B214-BE40E605E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80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425550" rtl="0" eaLnBrk="1" latinLnBrk="0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jp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jpg"/></Relationships>
</file>

<file path=ppt/slides/_rels/slide6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7ED1B26-06EB-9355-2147-8F2755BD4004}"/>
              </a:ext>
            </a:extLst>
          </p:cNvPr>
          <p:cNvSpPr txBox="1"/>
          <p:nvPr/>
        </p:nvSpPr>
        <p:spPr>
          <a:xfrm>
            <a:off x="3156857" y="2329543"/>
            <a:ext cx="88609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latin typeface="+mj-lt"/>
              </a:rPr>
              <a:t>MY FAIR LADY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B18359-36CB-989F-4A1A-7CE2421D0FFC}"/>
              </a:ext>
            </a:extLst>
          </p:cNvPr>
          <p:cNvSpPr txBox="1"/>
          <p:nvPr/>
        </p:nvSpPr>
        <p:spPr>
          <a:xfrm>
            <a:off x="5355771" y="5345906"/>
            <a:ext cx="448491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latin typeface="+mj-lt"/>
              </a:rPr>
              <a:t>1987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3327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B5E8EF-8474-2F58-5002-E5B2B61E7F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503" y="0"/>
            <a:ext cx="11524343" cy="86432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CA9BFC-1003-F35D-2822-4B039F3F9DDD}"/>
              </a:ext>
            </a:extLst>
          </p:cNvPr>
          <p:cNvSpPr txBox="1"/>
          <p:nvPr/>
        </p:nvSpPr>
        <p:spPr>
          <a:xfrm>
            <a:off x="391886" y="9144000"/>
            <a:ext cx="1434737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Pickering meets Higgins in Covent Garden</a:t>
            </a:r>
          </a:p>
        </p:txBody>
      </p:sp>
    </p:spTree>
    <p:extLst>
      <p:ext uri="{BB962C8B-B14F-4D97-AF65-F5344CB8AC3E}">
        <p14:creationId xmlns:p14="http://schemas.microsoft.com/office/powerpoint/2010/main" val="2782239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D79682-AA69-D15D-BCF5-50761BA80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72" y="0"/>
            <a:ext cx="11443606" cy="858270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285D73-6EEF-23A6-715D-1CF291A698BD}"/>
              </a:ext>
            </a:extLst>
          </p:cNvPr>
          <p:cNvSpPr txBox="1"/>
          <p:nvPr/>
        </p:nvSpPr>
        <p:spPr>
          <a:xfrm>
            <a:off x="370114" y="8991600"/>
            <a:ext cx="143909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+mj-lt"/>
              </a:rPr>
              <a:t>Eliza &amp; Friend in Covent Garden</a:t>
            </a:r>
          </a:p>
        </p:txBody>
      </p:sp>
    </p:spTree>
    <p:extLst>
      <p:ext uri="{BB962C8B-B14F-4D97-AF65-F5344CB8AC3E}">
        <p14:creationId xmlns:p14="http://schemas.microsoft.com/office/powerpoint/2010/main" val="2778631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F2D80A-116E-345A-4A71-6E1931F230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389" y="0"/>
            <a:ext cx="11756572" cy="88174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EBE591-0BAA-853E-4792-80815F77C3F3}"/>
              </a:ext>
            </a:extLst>
          </p:cNvPr>
          <p:cNvSpPr txBox="1"/>
          <p:nvPr/>
        </p:nvSpPr>
        <p:spPr>
          <a:xfrm>
            <a:off x="1066800" y="9122228"/>
            <a:ext cx="129757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+mj-lt"/>
              </a:rPr>
              <a:t>Cockneys in Covent Garden</a:t>
            </a:r>
          </a:p>
        </p:txBody>
      </p:sp>
    </p:spTree>
    <p:extLst>
      <p:ext uri="{BB962C8B-B14F-4D97-AF65-F5344CB8AC3E}">
        <p14:creationId xmlns:p14="http://schemas.microsoft.com/office/powerpoint/2010/main" val="2784364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FC2D82-08CD-9037-F55D-39C845DD43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875" y="1"/>
            <a:ext cx="11785600" cy="88392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B0E36D6-5188-64F1-5CA5-24674A5BD5E1}"/>
              </a:ext>
            </a:extLst>
          </p:cNvPr>
          <p:cNvSpPr txBox="1"/>
          <p:nvPr/>
        </p:nvSpPr>
        <p:spPr>
          <a:xfrm>
            <a:off x="0" y="9035143"/>
            <a:ext cx="151193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Alfred </a:t>
            </a:r>
            <a:r>
              <a:rPr lang="en-GB" sz="6600" dirty="0" err="1">
                <a:latin typeface="+mj-lt"/>
              </a:rPr>
              <a:t>Doolitle</a:t>
            </a:r>
            <a:r>
              <a:rPr lang="en-GB" sz="6600" dirty="0">
                <a:latin typeface="+mj-lt"/>
              </a:rPr>
              <a:t> speaks to his daughter, Eliza</a:t>
            </a:r>
          </a:p>
        </p:txBody>
      </p:sp>
    </p:spTree>
    <p:extLst>
      <p:ext uri="{BB962C8B-B14F-4D97-AF65-F5344CB8AC3E}">
        <p14:creationId xmlns:p14="http://schemas.microsoft.com/office/powerpoint/2010/main" val="640514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714D7F-57DA-F290-0BD6-FE98C80A5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771" y="0"/>
            <a:ext cx="12046859" cy="903514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7FBAD3-E8FD-EFF7-C4DA-19AE5275EB7C}"/>
              </a:ext>
            </a:extLst>
          </p:cNvPr>
          <p:cNvSpPr txBox="1"/>
          <p:nvPr/>
        </p:nvSpPr>
        <p:spPr>
          <a:xfrm>
            <a:off x="0" y="9035144"/>
            <a:ext cx="15119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Eliza &amp; Mrs Pearce listen to Higgins, in his study</a:t>
            </a:r>
          </a:p>
        </p:txBody>
      </p:sp>
    </p:spTree>
    <p:extLst>
      <p:ext uri="{BB962C8B-B14F-4D97-AF65-F5344CB8AC3E}">
        <p14:creationId xmlns:p14="http://schemas.microsoft.com/office/powerpoint/2010/main" val="1504793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A84F88-61A9-87B4-A19E-6300D8DC2E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915" y="0"/>
            <a:ext cx="12250057" cy="91875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637B8E2-C91E-0F13-3154-EF43FDBC0A74}"/>
              </a:ext>
            </a:extLst>
          </p:cNvPr>
          <p:cNvSpPr txBox="1"/>
          <p:nvPr/>
        </p:nvSpPr>
        <p:spPr>
          <a:xfrm>
            <a:off x="0" y="9470571"/>
            <a:ext cx="151193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Higgins considers Pickering’s bet</a:t>
            </a:r>
          </a:p>
        </p:txBody>
      </p:sp>
    </p:spTree>
    <p:extLst>
      <p:ext uri="{BB962C8B-B14F-4D97-AF65-F5344CB8AC3E}">
        <p14:creationId xmlns:p14="http://schemas.microsoft.com/office/powerpoint/2010/main" val="4195118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1D26D6-3D84-5340-0D46-1CC346065D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12162972" cy="91222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19B2C58-D842-4A89-405C-C45310C9C3D7}"/>
              </a:ext>
            </a:extLst>
          </p:cNvPr>
          <p:cNvSpPr txBox="1"/>
          <p:nvPr/>
        </p:nvSpPr>
        <p:spPr>
          <a:xfrm>
            <a:off x="0" y="9405257"/>
            <a:ext cx="151193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+mj-lt"/>
              </a:rPr>
              <a:t>Alfred </a:t>
            </a:r>
            <a:r>
              <a:rPr lang="en-GB" sz="7200" dirty="0" err="1">
                <a:latin typeface="+mj-lt"/>
              </a:rPr>
              <a:t>Doolitle</a:t>
            </a:r>
            <a:r>
              <a:rPr lang="en-GB" sz="7200" dirty="0">
                <a:latin typeface="+mj-lt"/>
              </a:rPr>
              <a:t> visits Higgins at home</a:t>
            </a:r>
          </a:p>
        </p:txBody>
      </p:sp>
    </p:spTree>
    <p:extLst>
      <p:ext uri="{BB962C8B-B14F-4D97-AF65-F5344CB8AC3E}">
        <p14:creationId xmlns:p14="http://schemas.microsoft.com/office/powerpoint/2010/main" val="3164010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490990-1FE3-1863-DFC6-F07F47F42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815" y="0"/>
            <a:ext cx="12067720" cy="90507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E2D709A-2752-4C4C-4FA9-188E898CE5D5}"/>
              </a:ext>
            </a:extLst>
          </p:cNvPr>
          <p:cNvSpPr txBox="1"/>
          <p:nvPr/>
        </p:nvSpPr>
        <p:spPr>
          <a:xfrm>
            <a:off x="0" y="9339943"/>
            <a:ext cx="15119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The maids are kept awake by late-night lessons</a:t>
            </a:r>
          </a:p>
        </p:txBody>
      </p:sp>
    </p:spTree>
    <p:extLst>
      <p:ext uri="{BB962C8B-B14F-4D97-AF65-F5344CB8AC3E}">
        <p14:creationId xmlns:p14="http://schemas.microsoft.com/office/powerpoint/2010/main" val="13430647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73DDF9-02AA-E34C-C1EF-518DF3614A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43" y="0"/>
            <a:ext cx="9594442" cy="85126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FD4B24F-C349-38DD-1DCE-C18CDA04F18E}"/>
              </a:ext>
            </a:extLst>
          </p:cNvPr>
          <p:cNvSpPr txBox="1"/>
          <p:nvPr/>
        </p:nvSpPr>
        <p:spPr>
          <a:xfrm>
            <a:off x="0" y="8948057"/>
            <a:ext cx="151193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+mj-lt"/>
              </a:rPr>
              <a:t>Pickering tells Higgin’s mother about Eliza &amp; the bet while Mrs </a:t>
            </a:r>
            <a:r>
              <a:rPr lang="en-GB" sz="5400" dirty="0" err="1">
                <a:latin typeface="+mj-lt"/>
              </a:rPr>
              <a:t>Eynesford</a:t>
            </a:r>
            <a:r>
              <a:rPr lang="en-GB" sz="5400" dirty="0">
                <a:latin typeface="+mj-lt"/>
              </a:rPr>
              <a:t>-Hill looks on, at Ascot</a:t>
            </a:r>
          </a:p>
        </p:txBody>
      </p:sp>
    </p:spTree>
    <p:extLst>
      <p:ext uri="{BB962C8B-B14F-4D97-AF65-F5344CB8AC3E}">
        <p14:creationId xmlns:p14="http://schemas.microsoft.com/office/powerpoint/2010/main" val="1247887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1E5FFD-F1BD-3BA3-89C8-2035E394D3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629" y="0"/>
            <a:ext cx="11473543" cy="86051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6FE0B70-EDF0-28C2-BA58-34257FAE8396}"/>
              </a:ext>
            </a:extLst>
          </p:cNvPr>
          <p:cNvSpPr txBox="1"/>
          <p:nvPr/>
        </p:nvSpPr>
        <p:spPr>
          <a:xfrm>
            <a:off x="0" y="8605157"/>
            <a:ext cx="151193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Higgins, at Ascot, explains to his mother about Eliza’s conversation topics</a:t>
            </a:r>
          </a:p>
        </p:txBody>
      </p:sp>
    </p:spTree>
    <p:extLst>
      <p:ext uri="{BB962C8B-B14F-4D97-AF65-F5344CB8AC3E}">
        <p14:creationId xmlns:p14="http://schemas.microsoft.com/office/powerpoint/2010/main" val="2913508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2B7E0F-B200-0965-3DB4-A97AD0EEB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851" y="197490"/>
            <a:ext cx="11391648" cy="811069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98A02D-16BC-E9C8-0F2A-9F0D2425054E}"/>
              </a:ext>
            </a:extLst>
          </p:cNvPr>
          <p:cNvSpPr txBox="1"/>
          <p:nvPr/>
        </p:nvSpPr>
        <p:spPr>
          <a:xfrm>
            <a:off x="0" y="8904514"/>
            <a:ext cx="15119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Mrs Higgins with her guests, in her box at Ascot</a:t>
            </a:r>
          </a:p>
        </p:txBody>
      </p:sp>
    </p:spTree>
    <p:extLst>
      <p:ext uri="{BB962C8B-B14F-4D97-AF65-F5344CB8AC3E}">
        <p14:creationId xmlns:p14="http://schemas.microsoft.com/office/powerpoint/2010/main" val="1787889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6F31C53-7EBB-10D1-7E42-FB688FA3F9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43" r="23414" b="15268"/>
          <a:stretch/>
        </p:blipFill>
        <p:spPr>
          <a:xfrm>
            <a:off x="348601" y="261256"/>
            <a:ext cx="8881872" cy="6400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AE3D81E-8F2A-CD70-21E5-132CCBBB0C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767" b="12564"/>
          <a:stretch/>
        </p:blipFill>
        <p:spPr>
          <a:xfrm>
            <a:off x="9230473" y="261256"/>
            <a:ext cx="5575778" cy="64008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3A8C96C-DC63-6157-80DB-B0CD2FD79CB9}"/>
              </a:ext>
            </a:extLst>
          </p:cNvPr>
          <p:cNvSpPr txBox="1"/>
          <p:nvPr/>
        </p:nvSpPr>
        <p:spPr>
          <a:xfrm>
            <a:off x="2481943" y="7489371"/>
            <a:ext cx="101019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+mj-lt"/>
              </a:rPr>
              <a:t>The Ascot Chorus</a:t>
            </a:r>
          </a:p>
        </p:txBody>
      </p:sp>
    </p:spTree>
    <p:extLst>
      <p:ext uri="{BB962C8B-B14F-4D97-AF65-F5344CB8AC3E}">
        <p14:creationId xmlns:p14="http://schemas.microsoft.com/office/powerpoint/2010/main" val="22811851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94983D-D258-7691-2D7A-2D7156B92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689" y="1"/>
            <a:ext cx="11670426" cy="87528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5FA49AF-F637-58BA-FA09-C6C2270A67E8}"/>
              </a:ext>
            </a:extLst>
          </p:cNvPr>
          <p:cNvSpPr txBox="1"/>
          <p:nvPr/>
        </p:nvSpPr>
        <p:spPr>
          <a:xfrm>
            <a:off x="331561" y="8752820"/>
            <a:ext cx="144562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Higgins prepares to leave for the Embassy Ball with the help of his butler</a:t>
            </a:r>
          </a:p>
        </p:txBody>
      </p:sp>
    </p:spTree>
    <p:extLst>
      <p:ext uri="{BB962C8B-B14F-4D97-AF65-F5344CB8AC3E}">
        <p14:creationId xmlns:p14="http://schemas.microsoft.com/office/powerpoint/2010/main" val="42610640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00DB3E-1BB3-7CF6-F0E9-E00D85E6E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025" y="0"/>
            <a:ext cx="11695300" cy="84164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B76687-95D0-F660-DEC3-3C3A0861DE54}"/>
              </a:ext>
            </a:extLst>
          </p:cNvPr>
          <p:cNvSpPr txBox="1"/>
          <p:nvPr/>
        </p:nvSpPr>
        <p:spPr>
          <a:xfrm>
            <a:off x="370114" y="9013371"/>
            <a:ext cx="14478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Higgins &amp; Eliza arrive at the Embassy Ball</a:t>
            </a:r>
          </a:p>
        </p:txBody>
      </p:sp>
    </p:spTree>
    <p:extLst>
      <p:ext uri="{BB962C8B-B14F-4D97-AF65-F5344CB8AC3E}">
        <p14:creationId xmlns:p14="http://schemas.microsoft.com/office/powerpoint/2010/main" val="24038529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696D37-1CB8-14CF-806B-F09D5F15C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65" y="0"/>
            <a:ext cx="14479420" cy="866502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4F6C4E-E12C-09D1-8BDC-37C07EC942D3}"/>
              </a:ext>
            </a:extLst>
          </p:cNvPr>
          <p:cNvSpPr txBox="1"/>
          <p:nvPr/>
        </p:nvSpPr>
        <p:spPr>
          <a:xfrm>
            <a:off x="0" y="9144001"/>
            <a:ext cx="15119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Alfred Doolittle is getting married in the morning </a:t>
            </a:r>
          </a:p>
        </p:txBody>
      </p:sp>
    </p:spTree>
    <p:extLst>
      <p:ext uri="{BB962C8B-B14F-4D97-AF65-F5344CB8AC3E}">
        <p14:creationId xmlns:p14="http://schemas.microsoft.com/office/powerpoint/2010/main" val="11746017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0B79E9-485D-1C8A-C40D-99C8D9278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215" y="0"/>
            <a:ext cx="11508920" cy="86316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F1E8205-8CED-6653-FC16-F7280A7D24BB}"/>
              </a:ext>
            </a:extLst>
          </p:cNvPr>
          <p:cNvSpPr txBox="1"/>
          <p:nvPr/>
        </p:nvSpPr>
        <p:spPr>
          <a:xfrm>
            <a:off x="348342" y="8969829"/>
            <a:ext cx="144344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Eliza is missing.  Pickering calls the police.</a:t>
            </a:r>
          </a:p>
        </p:txBody>
      </p:sp>
    </p:spTree>
    <p:extLst>
      <p:ext uri="{BB962C8B-B14F-4D97-AF65-F5344CB8AC3E}">
        <p14:creationId xmlns:p14="http://schemas.microsoft.com/office/powerpoint/2010/main" val="21517885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6DADEB-8FBE-0BC8-CBAC-9966A2939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204" y="0"/>
            <a:ext cx="11498942" cy="86242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07C0347-8B66-145B-4C5B-F1A6D65CB09A}"/>
              </a:ext>
            </a:extLst>
          </p:cNvPr>
          <p:cNvSpPr txBox="1"/>
          <p:nvPr/>
        </p:nvSpPr>
        <p:spPr>
          <a:xfrm>
            <a:off x="0" y="8991600"/>
            <a:ext cx="15119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The ‘new’ Eliza – but where does she belong?</a:t>
            </a:r>
          </a:p>
        </p:txBody>
      </p:sp>
    </p:spTree>
    <p:extLst>
      <p:ext uri="{BB962C8B-B14F-4D97-AF65-F5344CB8AC3E}">
        <p14:creationId xmlns:p14="http://schemas.microsoft.com/office/powerpoint/2010/main" val="5762609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9200C0-AE0A-F619-0278-3A17BD48298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61"/>
          <a:stretch/>
        </p:blipFill>
        <p:spPr>
          <a:xfrm>
            <a:off x="2487484" y="0"/>
            <a:ext cx="10144382" cy="916206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FFCACC-4C7B-7293-45E9-250F24C72821}"/>
              </a:ext>
            </a:extLst>
          </p:cNvPr>
          <p:cNvSpPr txBox="1"/>
          <p:nvPr/>
        </p:nvSpPr>
        <p:spPr>
          <a:xfrm>
            <a:off x="0" y="9252857"/>
            <a:ext cx="15119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Eliza &amp; Higgins – do they have a future together?</a:t>
            </a:r>
          </a:p>
        </p:txBody>
      </p:sp>
    </p:spTree>
    <p:extLst>
      <p:ext uri="{BB962C8B-B14F-4D97-AF65-F5344CB8AC3E}">
        <p14:creationId xmlns:p14="http://schemas.microsoft.com/office/powerpoint/2010/main" val="38433182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7ED1B26-06EB-9355-2147-8F2755BD4004}"/>
              </a:ext>
            </a:extLst>
          </p:cNvPr>
          <p:cNvSpPr txBox="1"/>
          <p:nvPr/>
        </p:nvSpPr>
        <p:spPr>
          <a:xfrm>
            <a:off x="3156857" y="2329543"/>
            <a:ext cx="88609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latin typeface="+mj-lt"/>
              </a:rPr>
              <a:t>MY FAIR LADY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B18359-36CB-989F-4A1A-7CE2421D0FFC}"/>
              </a:ext>
            </a:extLst>
          </p:cNvPr>
          <p:cNvSpPr txBox="1"/>
          <p:nvPr/>
        </p:nvSpPr>
        <p:spPr>
          <a:xfrm>
            <a:off x="5355771" y="5345906"/>
            <a:ext cx="448491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latin typeface="+mj-lt"/>
              </a:rPr>
              <a:t>1995</a:t>
            </a:r>
          </a:p>
        </p:txBody>
      </p:sp>
    </p:spTree>
    <p:extLst>
      <p:ext uri="{BB962C8B-B14F-4D97-AF65-F5344CB8AC3E}">
        <p14:creationId xmlns:p14="http://schemas.microsoft.com/office/powerpoint/2010/main" val="3377434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C3955B-07F9-7727-CDBA-4BBCFA146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771" y="1"/>
            <a:ext cx="12061371" cy="904602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71A1566-20AA-4F63-D63F-A7F4D987C44D}"/>
              </a:ext>
            </a:extLst>
          </p:cNvPr>
          <p:cNvSpPr txBox="1"/>
          <p:nvPr/>
        </p:nvSpPr>
        <p:spPr>
          <a:xfrm>
            <a:off x="0" y="9383485"/>
            <a:ext cx="15119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Eliza has a set-to with a ‘lady’ in Covent Garden </a:t>
            </a:r>
          </a:p>
        </p:txBody>
      </p:sp>
    </p:spTree>
    <p:extLst>
      <p:ext uri="{BB962C8B-B14F-4D97-AF65-F5344CB8AC3E}">
        <p14:creationId xmlns:p14="http://schemas.microsoft.com/office/powerpoint/2010/main" val="9507336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BBFEA8-AD1F-B1E8-1AA8-110BFE39D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15" y="675194"/>
            <a:ext cx="9185734" cy="934142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BAB6BBD-BD4E-5E3F-C0B7-C316E4C8F38F}"/>
              </a:ext>
            </a:extLst>
          </p:cNvPr>
          <p:cNvSpPr txBox="1"/>
          <p:nvPr/>
        </p:nvSpPr>
        <p:spPr>
          <a:xfrm>
            <a:off x="370114" y="2760583"/>
            <a:ext cx="444137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The</a:t>
            </a:r>
          </a:p>
          <a:p>
            <a:pPr algn="ctr"/>
            <a:r>
              <a:rPr lang="en-GB" sz="6600" dirty="0">
                <a:latin typeface="+mj-lt"/>
              </a:rPr>
              <a:t>Cockneys</a:t>
            </a:r>
          </a:p>
          <a:p>
            <a:pPr algn="ctr"/>
            <a:r>
              <a:rPr lang="en-GB" sz="6600" dirty="0">
                <a:latin typeface="+mj-lt"/>
              </a:rPr>
              <a:t>in</a:t>
            </a:r>
          </a:p>
          <a:p>
            <a:pPr algn="ctr"/>
            <a:r>
              <a:rPr lang="en-GB" sz="6600" dirty="0">
                <a:latin typeface="+mj-lt"/>
              </a:rPr>
              <a:t>Covent</a:t>
            </a:r>
          </a:p>
          <a:p>
            <a:pPr algn="ctr"/>
            <a:r>
              <a:rPr lang="en-GB" sz="6600" dirty="0">
                <a:latin typeface="+mj-lt"/>
              </a:rPr>
              <a:t>Garden</a:t>
            </a:r>
          </a:p>
        </p:txBody>
      </p:sp>
    </p:spTree>
    <p:extLst>
      <p:ext uri="{BB962C8B-B14F-4D97-AF65-F5344CB8AC3E}">
        <p14:creationId xmlns:p14="http://schemas.microsoft.com/office/powerpoint/2010/main" val="41351284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3FB36F-0B9D-4735-11EB-686D0D890C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113" y="0"/>
            <a:ext cx="11585123" cy="86888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E3A8861-0B90-CDAD-6B64-59EDBB3C6AA2}"/>
              </a:ext>
            </a:extLst>
          </p:cNvPr>
          <p:cNvSpPr txBox="1"/>
          <p:nvPr/>
        </p:nvSpPr>
        <p:spPr>
          <a:xfrm>
            <a:off x="-1" y="9189586"/>
            <a:ext cx="15119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Higgins explains his linguistic skills to Pickering</a:t>
            </a:r>
          </a:p>
        </p:txBody>
      </p:sp>
    </p:spTree>
    <p:extLst>
      <p:ext uri="{BB962C8B-B14F-4D97-AF65-F5344CB8AC3E}">
        <p14:creationId xmlns:p14="http://schemas.microsoft.com/office/powerpoint/2010/main" val="13187567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0171EE-BDCC-CA53-EF86-F3D198B9A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780" y="0"/>
            <a:ext cx="9411789" cy="86214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6848C57-56AA-D780-D139-4A0B69437E10}"/>
              </a:ext>
            </a:extLst>
          </p:cNvPr>
          <p:cNvSpPr txBox="1"/>
          <p:nvPr/>
        </p:nvSpPr>
        <p:spPr>
          <a:xfrm>
            <a:off x="0" y="9056914"/>
            <a:ext cx="15119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Higgins says he can teach Eliza to talk like a ‘lady’</a:t>
            </a:r>
          </a:p>
        </p:txBody>
      </p:sp>
    </p:spTree>
    <p:extLst>
      <p:ext uri="{BB962C8B-B14F-4D97-AF65-F5344CB8AC3E}">
        <p14:creationId xmlns:p14="http://schemas.microsoft.com/office/powerpoint/2010/main" val="25301827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8E102A-DDA4-F115-D6D2-BBD2D288E9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659" y="0"/>
            <a:ext cx="10479254" cy="90786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22BFD82-4529-7E6B-65AB-A37CA1596974}"/>
              </a:ext>
            </a:extLst>
          </p:cNvPr>
          <p:cNvSpPr txBox="1"/>
          <p:nvPr/>
        </p:nvSpPr>
        <p:spPr>
          <a:xfrm>
            <a:off x="336550" y="9347030"/>
            <a:ext cx="144562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Alfred Doolittle leaves the pub with his mates</a:t>
            </a:r>
          </a:p>
        </p:txBody>
      </p:sp>
    </p:spTree>
    <p:extLst>
      <p:ext uri="{BB962C8B-B14F-4D97-AF65-F5344CB8AC3E}">
        <p14:creationId xmlns:p14="http://schemas.microsoft.com/office/powerpoint/2010/main" val="24754187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3B17BA-EA27-B68C-8F4D-CE7160518E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539" y="0"/>
            <a:ext cx="12330272" cy="78990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E710D34-B6C7-EC1E-7640-9B47066BC909}"/>
              </a:ext>
            </a:extLst>
          </p:cNvPr>
          <p:cNvSpPr txBox="1"/>
          <p:nvPr/>
        </p:nvSpPr>
        <p:spPr>
          <a:xfrm>
            <a:off x="370114" y="8251371"/>
            <a:ext cx="144344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Mrs Pearce, the housekeeper looks on as Eliza negotiates speaking lessons with Higgins</a:t>
            </a:r>
          </a:p>
        </p:txBody>
      </p:sp>
    </p:spTree>
    <p:extLst>
      <p:ext uri="{BB962C8B-B14F-4D97-AF65-F5344CB8AC3E}">
        <p14:creationId xmlns:p14="http://schemas.microsoft.com/office/powerpoint/2010/main" val="25582282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EF236E-93E7-A320-89E1-B345046C5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586" y="0"/>
            <a:ext cx="11516178" cy="863713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830420-CCF5-5D5A-586A-D0A5E2C7591D}"/>
              </a:ext>
            </a:extLst>
          </p:cNvPr>
          <p:cNvSpPr txBox="1"/>
          <p:nvPr/>
        </p:nvSpPr>
        <p:spPr>
          <a:xfrm>
            <a:off x="370114" y="8926286"/>
            <a:ext cx="1441268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Higgins shares his thoughts with Pickering</a:t>
            </a:r>
          </a:p>
        </p:txBody>
      </p:sp>
    </p:spTree>
    <p:extLst>
      <p:ext uri="{BB962C8B-B14F-4D97-AF65-F5344CB8AC3E}">
        <p14:creationId xmlns:p14="http://schemas.microsoft.com/office/powerpoint/2010/main" val="21370621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0EB1E7-C018-8F7F-0CD4-13607F1E7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056" y="0"/>
            <a:ext cx="10972801" cy="82296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D7DECB0-F1D8-BACF-7C2D-3A3479513BAD}"/>
              </a:ext>
            </a:extLst>
          </p:cNvPr>
          <p:cNvSpPr txBox="1"/>
          <p:nvPr/>
        </p:nvSpPr>
        <p:spPr>
          <a:xfrm>
            <a:off x="348343" y="8599714"/>
            <a:ext cx="144126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Alfred Doolittle has come looking for Eliza hoping some money will come his way</a:t>
            </a:r>
          </a:p>
        </p:txBody>
      </p:sp>
    </p:spTree>
    <p:extLst>
      <p:ext uri="{BB962C8B-B14F-4D97-AF65-F5344CB8AC3E}">
        <p14:creationId xmlns:p14="http://schemas.microsoft.com/office/powerpoint/2010/main" val="13925852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E3CAD5-0BD4-9FD4-9D04-B5452025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97"/>
          <a:stretch/>
        </p:blipFill>
        <p:spPr>
          <a:xfrm>
            <a:off x="2242093" y="0"/>
            <a:ext cx="10635164" cy="89518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316A4CC-E882-1536-1FA4-C78224F0DD51}"/>
              </a:ext>
            </a:extLst>
          </p:cNvPr>
          <p:cNvSpPr txBox="1"/>
          <p:nvPr/>
        </p:nvSpPr>
        <p:spPr>
          <a:xfrm>
            <a:off x="370114" y="9092863"/>
            <a:ext cx="143909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The maids and butler sing at the front door</a:t>
            </a:r>
          </a:p>
        </p:txBody>
      </p:sp>
    </p:spTree>
    <p:extLst>
      <p:ext uri="{BB962C8B-B14F-4D97-AF65-F5344CB8AC3E}">
        <p14:creationId xmlns:p14="http://schemas.microsoft.com/office/powerpoint/2010/main" val="36787336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927EB1-2DA6-8BF4-5331-4F2C2F4D8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85" y="0"/>
            <a:ext cx="14433000" cy="834407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62BFD54-E68A-6B76-E692-CF7F1A42288A}"/>
              </a:ext>
            </a:extLst>
          </p:cNvPr>
          <p:cNvSpPr txBox="1"/>
          <p:nvPr/>
        </p:nvSpPr>
        <p:spPr>
          <a:xfrm>
            <a:off x="338185" y="8344078"/>
            <a:ext cx="14433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The servants have been woken by the noise</a:t>
            </a:r>
          </a:p>
          <a:p>
            <a:pPr algn="ctr"/>
            <a:r>
              <a:rPr lang="en-GB" sz="6000" dirty="0">
                <a:latin typeface="+mj-lt"/>
              </a:rPr>
              <a:t>from the study</a:t>
            </a:r>
          </a:p>
        </p:txBody>
      </p:sp>
    </p:spTree>
    <p:extLst>
      <p:ext uri="{BB962C8B-B14F-4D97-AF65-F5344CB8AC3E}">
        <p14:creationId xmlns:p14="http://schemas.microsoft.com/office/powerpoint/2010/main" val="4866520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869866-ACB6-24FE-28D6-A69ED2802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180"/>
            <a:ext cx="9644742" cy="59074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7B2F7A-C28C-C79D-792D-B57DCCDCC3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943" y="6291943"/>
            <a:ext cx="9552468" cy="435831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A02A1C1-754D-4414-BE09-703761CACD22}"/>
              </a:ext>
            </a:extLst>
          </p:cNvPr>
          <p:cNvSpPr txBox="1"/>
          <p:nvPr/>
        </p:nvSpPr>
        <p:spPr>
          <a:xfrm>
            <a:off x="9644742" y="674915"/>
            <a:ext cx="547460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Eliza at Ascot</a:t>
            </a:r>
          </a:p>
          <a:p>
            <a:pPr algn="ctr"/>
            <a:r>
              <a:rPr lang="en-GB" sz="6000" dirty="0">
                <a:latin typeface="+mj-lt"/>
              </a:rPr>
              <a:t>with Mrs Higgins</a:t>
            </a:r>
          </a:p>
          <a:p>
            <a:pPr algn="ctr"/>
            <a:r>
              <a:rPr lang="en-GB" sz="6000" dirty="0">
                <a:latin typeface="+mj-lt"/>
              </a:rPr>
              <a:t>and guests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0FEB7B-136A-B932-FEA7-603D9AC03A1C}"/>
              </a:ext>
            </a:extLst>
          </p:cNvPr>
          <p:cNvSpPr txBox="1"/>
          <p:nvPr/>
        </p:nvSpPr>
        <p:spPr>
          <a:xfrm>
            <a:off x="500743" y="7501603"/>
            <a:ext cx="457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The</a:t>
            </a:r>
          </a:p>
          <a:p>
            <a:pPr algn="ctr"/>
            <a:r>
              <a:rPr lang="en-GB" sz="6000" dirty="0">
                <a:latin typeface="+mj-lt"/>
              </a:rPr>
              <a:t>Ascot Chorus</a:t>
            </a:r>
          </a:p>
        </p:txBody>
      </p:sp>
    </p:spTree>
    <p:extLst>
      <p:ext uri="{BB962C8B-B14F-4D97-AF65-F5344CB8AC3E}">
        <p14:creationId xmlns:p14="http://schemas.microsoft.com/office/powerpoint/2010/main" val="9110052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3F2E1D-4810-AFD4-C50A-BD9DCA0ACB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257" y="5643802"/>
            <a:ext cx="7826376" cy="504801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73D406C-8EEA-48CC-9580-E670726020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48" y="279965"/>
            <a:ext cx="7499967" cy="52499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6EA319-337C-4E06-D233-627119CE1247}"/>
              </a:ext>
            </a:extLst>
          </p:cNvPr>
          <p:cNvSpPr txBox="1"/>
          <p:nvPr/>
        </p:nvSpPr>
        <p:spPr>
          <a:xfrm>
            <a:off x="8251371" y="1110343"/>
            <a:ext cx="6400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Higgins reassures his mother about Eliza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39908A-130A-2F98-7DBF-CC1A4C897677}"/>
              </a:ext>
            </a:extLst>
          </p:cNvPr>
          <p:cNvSpPr txBox="1"/>
          <p:nvPr/>
        </p:nvSpPr>
        <p:spPr>
          <a:xfrm>
            <a:off x="814877" y="6736647"/>
            <a:ext cx="565123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Mrs Higgins with her guests in her box at Ascot</a:t>
            </a:r>
          </a:p>
        </p:txBody>
      </p:sp>
    </p:spTree>
    <p:extLst>
      <p:ext uri="{BB962C8B-B14F-4D97-AF65-F5344CB8AC3E}">
        <p14:creationId xmlns:p14="http://schemas.microsoft.com/office/powerpoint/2010/main" val="9174806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658930-8DC3-2D9A-A01C-47258F6ED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499" y="0"/>
            <a:ext cx="9460352" cy="82518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A29A36E-6B8B-65ED-3C2F-42D845CCE6DF}"/>
              </a:ext>
            </a:extLst>
          </p:cNvPr>
          <p:cNvSpPr txBox="1"/>
          <p:nvPr/>
        </p:nvSpPr>
        <p:spPr>
          <a:xfrm>
            <a:off x="1110344" y="8534401"/>
            <a:ext cx="129322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Freddy </a:t>
            </a:r>
            <a:r>
              <a:rPr lang="en-GB" sz="6000" dirty="0" err="1">
                <a:latin typeface="+mj-lt"/>
              </a:rPr>
              <a:t>Eynesford</a:t>
            </a:r>
            <a:r>
              <a:rPr lang="en-GB" sz="6000" dirty="0">
                <a:latin typeface="+mj-lt"/>
              </a:rPr>
              <a:t>-Hill waits on the street where ‘she’ lives</a:t>
            </a:r>
          </a:p>
        </p:txBody>
      </p:sp>
    </p:spTree>
    <p:extLst>
      <p:ext uri="{BB962C8B-B14F-4D97-AF65-F5344CB8AC3E}">
        <p14:creationId xmlns:p14="http://schemas.microsoft.com/office/powerpoint/2010/main" val="1118230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770E06-09AB-973A-1D20-4370AAF31F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241" y="1829820"/>
            <a:ext cx="7174109" cy="489857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9BFE0E6-80B0-CB72-7C43-98710F2E9D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597296" cy="52112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98D5AFD-31F8-F2FA-6DF5-9E2A185DD7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527147"/>
            <a:ext cx="7614641" cy="52112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F9161A-EDC0-D2CD-451E-9762AFB6E15A}"/>
              </a:ext>
            </a:extLst>
          </p:cNvPr>
          <p:cNvSpPr txBox="1"/>
          <p:nvPr/>
        </p:nvSpPr>
        <p:spPr>
          <a:xfrm>
            <a:off x="8055429" y="7070953"/>
            <a:ext cx="68362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Departure</a:t>
            </a:r>
          </a:p>
          <a:p>
            <a:pPr algn="ctr"/>
            <a:r>
              <a:rPr lang="en-GB" sz="6600" dirty="0">
                <a:latin typeface="+mj-lt"/>
              </a:rPr>
              <a:t>for the</a:t>
            </a:r>
          </a:p>
          <a:p>
            <a:pPr algn="ctr"/>
            <a:r>
              <a:rPr lang="en-GB" sz="6600" dirty="0">
                <a:latin typeface="+mj-lt"/>
              </a:rPr>
              <a:t>Embassy Ball</a:t>
            </a:r>
          </a:p>
        </p:txBody>
      </p:sp>
    </p:spTree>
    <p:extLst>
      <p:ext uri="{BB962C8B-B14F-4D97-AF65-F5344CB8AC3E}">
        <p14:creationId xmlns:p14="http://schemas.microsoft.com/office/powerpoint/2010/main" val="23819394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45B944-1957-0210-5159-9A6C4AC43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216" y="-1"/>
            <a:ext cx="7325134" cy="668382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048549C-3AFA-1FB7-9168-4B082E739D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58703"/>
            <a:ext cx="7199540" cy="543311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9ED2D2-E576-70C0-B6F3-A61DEF72E607}"/>
              </a:ext>
            </a:extLst>
          </p:cNvPr>
          <p:cNvSpPr txBox="1"/>
          <p:nvPr/>
        </p:nvSpPr>
        <p:spPr>
          <a:xfrm>
            <a:off x="125595" y="1066800"/>
            <a:ext cx="74340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At the Embassy Ball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BEDB47-49D6-3CA0-27A5-30444FEBEEED}"/>
              </a:ext>
            </a:extLst>
          </p:cNvPr>
          <p:cNvSpPr txBox="1"/>
          <p:nvPr/>
        </p:nvSpPr>
        <p:spPr>
          <a:xfrm>
            <a:off x="0" y="3331029"/>
            <a:ext cx="779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Mrs Higgins &amp; Pickering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6FAF46-6142-9487-433E-2C5C3E145417}"/>
              </a:ext>
            </a:extLst>
          </p:cNvPr>
          <p:cNvSpPr txBox="1"/>
          <p:nvPr/>
        </p:nvSpPr>
        <p:spPr>
          <a:xfrm>
            <a:off x="7559675" y="7968343"/>
            <a:ext cx="73251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Zoltan </a:t>
            </a:r>
            <a:r>
              <a:rPr lang="en-GB" sz="6000" dirty="0" err="1">
                <a:latin typeface="+mj-lt"/>
              </a:rPr>
              <a:t>Karpathy</a:t>
            </a:r>
            <a:endParaRPr lang="en-GB" sz="6000" dirty="0">
              <a:latin typeface="+mj-lt"/>
            </a:endParaRPr>
          </a:p>
          <a:p>
            <a:pPr algn="ctr"/>
            <a:r>
              <a:rPr lang="en-GB" sz="6000" dirty="0">
                <a:latin typeface="+mj-lt"/>
              </a:rPr>
              <a:t>&amp; Higgins</a:t>
            </a:r>
          </a:p>
        </p:txBody>
      </p:sp>
    </p:spTree>
    <p:extLst>
      <p:ext uri="{BB962C8B-B14F-4D97-AF65-F5344CB8AC3E}">
        <p14:creationId xmlns:p14="http://schemas.microsoft.com/office/powerpoint/2010/main" val="3714367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FB3EA0-E65E-26B6-AAFB-C0AFD7BC82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047" y="0"/>
            <a:ext cx="11691256" cy="876844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D499C9B-4FB3-A130-C4C9-2007E7A21EEA}"/>
              </a:ext>
            </a:extLst>
          </p:cNvPr>
          <p:cNvSpPr txBox="1"/>
          <p:nvPr/>
        </p:nvSpPr>
        <p:spPr>
          <a:xfrm>
            <a:off x="1763486" y="9274629"/>
            <a:ext cx="116259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The Embassy Ball is over</a:t>
            </a:r>
          </a:p>
        </p:txBody>
      </p:sp>
    </p:spTree>
    <p:extLst>
      <p:ext uri="{BB962C8B-B14F-4D97-AF65-F5344CB8AC3E}">
        <p14:creationId xmlns:p14="http://schemas.microsoft.com/office/powerpoint/2010/main" val="28740676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C3975F-F557-DAC1-7EBB-086716D49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087" y="0"/>
            <a:ext cx="11919176" cy="893938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2D5B74-D092-668E-F8E6-772C9143D3AA}"/>
              </a:ext>
            </a:extLst>
          </p:cNvPr>
          <p:cNvSpPr txBox="1"/>
          <p:nvPr/>
        </p:nvSpPr>
        <p:spPr>
          <a:xfrm>
            <a:off x="0" y="9339943"/>
            <a:ext cx="15119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The household is in confusion – Eliza has gone</a:t>
            </a:r>
          </a:p>
        </p:txBody>
      </p:sp>
    </p:spTree>
    <p:extLst>
      <p:ext uri="{BB962C8B-B14F-4D97-AF65-F5344CB8AC3E}">
        <p14:creationId xmlns:p14="http://schemas.microsoft.com/office/powerpoint/2010/main" val="15733115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0C75A9-A046-E379-A38B-AE7C9D91E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259" y="0"/>
            <a:ext cx="7583090" cy="62069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5A5D8F3-D814-6545-8323-8BFD951C1B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2" r="7554"/>
          <a:stretch/>
        </p:blipFill>
        <p:spPr>
          <a:xfrm>
            <a:off x="1" y="4484913"/>
            <a:ext cx="7559674" cy="62069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C1ECE9-25A6-5C21-9765-B07331EF583A}"/>
              </a:ext>
            </a:extLst>
          </p:cNvPr>
          <p:cNvSpPr txBox="1"/>
          <p:nvPr/>
        </p:nvSpPr>
        <p:spPr>
          <a:xfrm>
            <a:off x="307295" y="619542"/>
            <a:ext cx="694508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Eliza re-visits</a:t>
            </a:r>
          </a:p>
          <a:p>
            <a:pPr algn="ctr"/>
            <a:r>
              <a:rPr lang="en-GB" sz="6600" dirty="0">
                <a:latin typeface="+mj-lt"/>
              </a:rPr>
              <a:t>Covent Garden</a:t>
            </a:r>
          </a:p>
          <a:p>
            <a:pPr algn="ctr"/>
            <a:r>
              <a:rPr lang="en-GB" sz="6600" dirty="0">
                <a:latin typeface="+mj-lt"/>
              </a:rPr>
              <a:t>with Freddy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8B3CD4-9608-8A0D-8C54-0CFD8BD84C21}"/>
              </a:ext>
            </a:extLst>
          </p:cNvPr>
          <p:cNvSpPr txBox="1"/>
          <p:nvPr/>
        </p:nvSpPr>
        <p:spPr>
          <a:xfrm>
            <a:off x="8273143" y="7588363"/>
            <a:ext cx="61177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Alfred Doolittle</a:t>
            </a:r>
          </a:p>
          <a:p>
            <a:pPr algn="ctr"/>
            <a:r>
              <a:rPr lang="en-GB" sz="6000" dirty="0">
                <a:latin typeface="+mj-lt"/>
              </a:rPr>
              <a:t>is getting married</a:t>
            </a:r>
          </a:p>
        </p:txBody>
      </p:sp>
    </p:spTree>
    <p:extLst>
      <p:ext uri="{BB962C8B-B14F-4D97-AF65-F5344CB8AC3E}">
        <p14:creationId xmlns:p14="http://schemas.microsoft.com/office/powerpoint/2010/main" val="23584011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3A641B-190E-D53B-2898-F4970B6FE5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203" y="0"/>
            <a:ext cx="10912944" cy="914173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EA9C9B-B162-0B62-1D68-468015A97845}"/>
              </a:ext>
            </a:extLst>
          </p:cNvPr>
          <p:cNvSpPr txBox="1"/>
          <p:nvPr/>
        </p:nvSpPr>
        <p:spPr>
          <a:xfrm>
            <a:off x="348343" y="9470571"/>
            <a:ext cx="144344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6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52F843-E64A-EF04-472C-C6DC95F11678}"/>
              </a:ext>
            </a:extLst>
          </p:cNvPr>
          <p:cNvSpPr txBox="1"/>
          <p:nvPr/>
        </p:nvSpPr>
        <p:spPr>
          <a:xfrm>
            <a:off x="348343" y="9141734"/>
            <a:ext cx="144226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Higgins finds Eliza with his mother</a:t>
            </a:r>
          </a:p>
        </p:txBody>
      </p:sp>
    </p:spTree>
    <p:extLst>
      <p:ext uri="{BB962C8B-B14F-4D97-AF65-F5344CB8AC3E}">
        <p14:creationId xmlns:p14="http://schemas.microsoft.com/office/powerpoint/2010/main" val="7453258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08EC10-1737-3E58-7A2C-5A6F4AC6D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1" y="304800"/>
            <a:ext cx="11524342" cy="86432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14EF3ED-FAEE-DE1B-0B4D-5DCC44D56860}"/>
              </a:ext>
            </a:extLst>
          </p:cNvPr>
          <p:cNvSpPr txBox="1"/>
          <p:nvPr/>
        </p:nvSpPr>
        <p:spPr>
          <a:xfrm>
            <a:off x="370114" y="9231086"/>
            <a:ext cx="144344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Eliza returns – but will she stay?</a:t>
            </a:r>
          </a:p>
        </p:txBody>
      </p:sp>
    </p:spTree>
    <p:extLst>
      <p:ext uri="{BB962C8B-B14F-4D97-AF65-F5344CB8AC3E}">
        <p14:creationId xmlns:p14="http://schemas.microsoft.com/office/powerpoint/2010/main" val="42035089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2A785D-0E98-1F84-A164-436E729923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32" t="12500"/>
          <a:stretch/>
        </p:blipFill>
        <p:spPr>
          <a:xfrm>
            <a:off x="0" y="5811251"/>
            <a:ext cx="6096000" cy="488056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3802648-755A-519D-E88F-3F75559CCFA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04"/>
          <a:stretch/>
        </p:blipFill>
        <p:spPr>
          <a:xfrm>
            <a:off x="0" y="0"/>
            <a:ext cx="7149516" cy="46155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76839A8-010D-A0E5-BB19-CAD5B6B4023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99"/>
          <a:stretch/>
        </p:blipFill>
        <p:spPr>
          <a:xfrm>
            <a:off x="7124247" y="0"/>
            <a:ext cx="7995103" cy="46155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018F210-1C97-8634-BDAE-1A06E84438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1192" y="5882709"/>
            <a:ext cx="7328158" cy="48091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66FA10-99A6-F4BB-4A4A-F771280E01D6}"/>
              </a:ext>
            </a:extLst>
          </p:cNvPr>
          <p:cNvSpPr txBox="1"/>
          <p:nvPr/>
        </p:nvSpPr>
        <p:spPr>
          <a:xfrm>
            <a:off x="4493402" y="4637315"/>
            <a:ext cx="5791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Curtain Call</a:t>
            </a:r>
          </a:p>
        </p:txBody>
      </p:sp>
    </p:spTree>
    <p:extLst>
      <p:ext uri="{BB962C8B-B14F-4D97-AF65-F5344CB8AC3E}">
        <p14:creationId xmlns:p14="http://schemas.microsoft.com/office/powerpoint/2010/main" val="41562156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7ED1B26-06EB-9355-2147-8F2755BD4004}"/>
              </a:ext>
            </a:extLst>
          </p:cNvPr>
          <p:cNvSpPr txBox="1"/>
          <p:nvPr/>
        </p:nvSpPr>
        <p:spPr>
          <a:xfrm>
            <a:off x="3156857" y="2329543"/>
            <a:ext cx="88609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latin typeface="+mj-lt"/>
              </a:rPr>
              <a:t>MY FAIR LADY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B18359-36CB-989F-4A1A-7CE2421D0FFC}"/>
              </a:ext>
            </a:extLst>
          </p:cNvPr>
          <p:cNvSpPr txBox="1"/>
          <p:nvPr/>
        </p:nvSpPr>
        <p:spPr>
          <a:xfrm>
            <a:off x="5355771" y="5345906"/>
            <a:ext cx="448491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latin typeface="+mj-lt"/>
              </a:rPr>
              <a:t>2005</a:t>
            </a:r>
          </a:p>
        </p:txBody>
      </p:sp>
    </p:spTree>
    <p:extLst>
      <p:ext uri="{BB962C8B-B14F-4D97-AF65-F5344CB8AC3E}">
        <p14:creationId xmlns:p14="http://schemas.microsoft.com/office/powerpoint/2010/main" val="41688010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1CCE03-9F78-6FA0-5756-D4798D03DB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"/>
            <a:ext cx="12221027" cy="916577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F006659-3D52-6505-2A4E-68D37298F53E}"/>
              </a:ext>
            </a:extLst>
          </p:cNvPr>
          <p:cNvSpPr txBox="1"/>
          <p:nvPr/>
        </p:nvSpPr>
        <p:spPr>
          <a:xfrm>
            <a:off x="406399" y="9187543"/>
            <a:ext cx="144562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‘Wouldn’t It Be </a:t>
            </a:r>
            <a:r>
              <a:rPr lang="en-GB" sz="6000" dirty="0" err="1">
                <a:latin typeface="+mj-lt"/>
              </a:rPr>
              <a:t>Loverly</a:t>
            </a:r>
            <a:r>
              <a:rPr lang="en-GB" sz="6000" dirty="0">
                <a:latin typeface="+mj-lt"/>
              </a:rPr>
              <a:t>?’</a:t>
            </a:r>
          </a:p>
        </p:txBody>
      </p:sp>
    </p:spTree>
    <p:extLst>
      <p:ext uri="{BB962C8B-B14F-4D97-AF65-F5344CB8AC3E}">
        <p14:creationId xmlns:p14="http://schemas.microsoft.com/office/powerpoint/2010/main" val="14002844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BAEF7C-285F-79C1-3BFA-3C0F3E4AA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19813"/>
            <a:ext cx="5000625" cy="457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6C4ED3-B576-CFCC-D502-2B5C603D03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34"/>
          <a:stretch/>
        </p:blipFill>
        <p:spPr>
          <a:xfrm>
            <a:off x="10118727" y="6119813"/>
            <a:ext cx="5000623" cy="4572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2DE9A7-1087-B15C-88F3-1BFB6563C8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799" y="0"/>
            <a:ext cx="8159751" cy="611981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BA26BB-837D-69AD-3403-48764DA4E118}"/>
              </a:ext>
            </a:extLst>
          </p:cNvPr>
          <p:cNvSpPr txBox="1"/>
          <p:nvPr/>
        </p:nvSpPr>
        <p:spPr>
          <a:xfrm>
            <a:off x="5208359" y="6167498"/>
            <a:ext cx="47026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+mj-lt"/>
              </a:rPr>
              <a:t>Alfred Doolittle</a:t>
            </a:r>
          </a:p>
          <a:p>
            <a:pPr algn="ctr"/>
            <a:r>
              <a:rPr lang="en-GB" sz="7200" dirty="0">
                <a:latin typeface="+mj-lt"/>
              </a:rPr>
              <a:t>&amp;</a:t>
            </a:r>
          </a:p>
          <a:p>
            <a:pPr algn="ctr"/>
            <a:r>
              <a:rPr lang="en-GB" sz="7200" dirty="0">
                <a:latin typeface="+mj-lt"/>
              </a:rPr>
              <a:t>Friends</a:t>
            </a:r>
          </a:p>
        </p:txBody>
      </p:sp>
    </p:spTree>
    <p:extLst>
      <p:ext uri="{BB962C8B-B14F-4D97-AF65-F5344CB8AC3E}">
        <p14:creationId xmlns:p14="http://schemas.microsoft.com/office/powerpoint/2010/main" val="215863785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164102-A1D3-4B82-CBD2-259B157CDF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0112"/>
            <a:ext cx="15186710" cy="80118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7CE639B-2C9C-AC25-91EC-E29837E54A3E}"/>
              </a:ext>
            </a:extLst>
          </p:cNvPr>
          <p:cNvSpPr txBox="1"/>
          <p:nvPr/>
        </p:nvSpPr>
        <p:spPr>
          <a:xfrm>
            <a:off x="1088571" y="9056914"/>
            <a:ext cx="129975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Eliza visits 27a Wimpole Street</a:t>
            </a:r>
          </a:p>
        </p:txBody>
      </p:sp>
    </p:spTree>
    <p:extLst>
      <p:ext uri="{BB962C8B-B14F-4D97-AF65-F5344CB8AC3E}">
        <p14:creationId xmlns:p14="http://schemas.microsoft.com/office/powerpoint/2010/main" val="4713855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34EAD1-547C-7712-EC7D-0B91CDB19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989" y="0"/>
            <a:ext cx="11553371" cy="866502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B113CC-3BFD-02A0-6AAD-6CC263D7305E}"/>
              </a:ext>
            </a:extLst>
          </p:cNvPr>
          <p:cNvSpPr txBox="1"/>
          <p:nvPr/>
        </p:nvSpPr>
        <p:spPr>
          <a:xfrm>
            <a:off x="1045029" y="9122228"/>
            <a:ext cx="130846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Eliza makes herself at home</a:t>
            </a:r>
          </a:p>
        </p:txBody>
      </p:sp>
    </p:spTree>
    <p:extLst>
      <p:ext uri="{BB962C8B-B14F-4D97-AF65-F5344CB8AC3E}">
        <p14:creationId xmlns:p14="http://schemas.microsoft.com/office/powerpoint/2010/main" val="111343205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FDA1E5-70B6-E9A0-6588-BFEE4C0531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1" t="11362" r="6988" b="1"/>
          <a:stretch/>
        </p:blipFill>
        <p:spPr>
          <a:xfrm>
            <a:off x="0" y="0"/>
            <a:ext cx="6727371" cy="52489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CCCE82-929D-00EE-8FD1-76D98688E9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275" y="2352649"/>
            <a:ext cx="7151007" cy="536325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1A9E3B0-69C8-27E2-32DF-CAF08BBADB5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2"/>
          <a:stretch/>
        </p:blipFill>
        <p:spPr>
          <a:xfrm>
            <a:off x="100467" y="5442856"/>
            <a:ext cx="6626904" cy="52489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34C54E-F784-0647-E8CE-95909EA4AA1D}"/>
              </a:ext>
            </a:extLst>
          </p:cNvPr>
          <p:cNvSpPr txBox="1"/>
          <p:nvPr/>
        </p:nvSpPr>
        <p:spPr>
          <a:xfrm>
            <a:off x="6727372" y="239485"/>
            <a:ext cx="83919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Pickering is thoughtful</a:t>
            </a:r>
          </a:p>
          <a:p>
            <a:pPr algn="ctr"/>
            <a:r>
              <a:rPr lang="en-GB" sz="6000" dirty="0">
                <a:latin typeface="+mj-lt"/>
              </a:rPr>
              <a:t>Higgins gives instructions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A83C85-F20E-AE9D-7541-6B8F41616F82}"/>
              </a:ext>
            </a:extLst>
          </p:cNvPr>
          <p:cNvSpPr txBox="1"/>
          <p:nvPr/>
        </p:nvSpPr>
        <p:spPr>
          <a:xfrm>
            <a:off x="6727371" y="8339164"/>
            <a:ext cx="84187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+mj-lt"/>
              </a:rPr>
              <a:t>Mrs Pearce, the housekeeper, offers her opinion </a:t>
            </a:r>
          </a:p>
        </p:txBody>
      </p:sp>
    </p:spTree>
    <p:extLst>
      <p:ext uri="{BB962C8B-B14F-4D97-AF65-F5344CB8AC3E}">
        <p14:creationId xmlns:p14="http://schemas.microsoft.com/office/powerpoint/2010/main" val="18875655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AEBB7B-8BC2-3127-85A3-2D581968A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629" y="5987143"/>
            <a:ext cx="6272893" cy="47046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D4EE2D2-2183-B7B6-317B-312269B6B7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758820" cy="703217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B0BF31B-7078-18F6-C7D5-702501AFEB7B}"/>
              </a:ext>
            </a:extLst>
          </p:cNvPr>
          <p:cNvSpPr txBox="1"/>
          <p:nvPr/>
        </p:nvSpPr>
        <p:spPr>
          <a:xfrm>
            <a:off x="163285" y="7184572"/>
            <a:ext cx="843224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Alfred Doolittle arrives to find Eliza and compensation</a:t>
            </a:r>
          </a:p>
        </p:txBody>
      </p:sp>
    </p:spTree>
    <p:extLst>
      <p:ext uri="{BB962C8B-B14F-4D97-AF65-F5344CB8AC3E}">
        <p14:creationId xmlns:p14="http://schemas.microsoft.com/office/powerpoint/2010/main" val="29715642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D7B836-D32C-8BD4-2EC1-3B6B532A2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14" y="5344886"/>
            <a:ext cx="7129236" cy="53469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703A90C-3D51-56EE-76AA-A0E910B5D5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6" t="26283" r="26467"/>
          <a:stretch/>
        </p:blipFill>
        <p:spPr>
          <a:xfrm>
            <a:off x="3657600" y="2288096"/>
            <a:ext cx="5517284" cy="43542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A92B695-3FD9-2BC3-E23B-A3BE29CE606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2" t="4762" r="8948"/>
          <a:stretch/>
        </p:blipFill>
        <p:spPr>
          <a:xfrm>
            <a:off x="0" y="-2041"/>
            <a:ext cx="3962400" cy="43542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D58FC6-AD79-15D6-5FD7-5A37E5A30324}"/>
              </a:ext>
            </a:extLst>
          </p:cNvPr>
          <p:cNvSpPr txBox="1"/>
          <p:nvPr/>
        </p:nvSpPr>
        <p:spPr>
          <a:xfrm>
            <a:off x="3962400" y="173532"/>
            <a:ext cx="52124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The lessons begin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FE8FBE-5720-222B-DFAF-2B3360C5D444}"/>
              </a:ext>
            </a:extLst>
          </p:cNvPr>
          <p:cNvSpPr txBox="1"/>
          <p:nvPr/>
        </p:nvSpPr>
        <p:spPr>
          <a:xfrm>
            <a:off x="9388475" y="2846995"/>
            <a:ext cx="55172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Progress is slow and tiring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98CD84-C657-90B2-428B-528B5FA24D63}"/>
              </a:ext>
            </a:extLst>
          </p:cNvPr>
          <p:cNvSpPr txBox="1"/>
          <p:nvPr/>
        </p:nvSpPr>
        <p:spPr>
          <a:xfrm>
            <a:off x="0" y="8018349"/>
            <a:ext cx="79901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The dance of success</a:t>
            </a:r>
          </a:p>
        </p:txBody>
      </p:sp>
    </p:spTree>
    <p:extLst>
      <p:ext uri="{BB962C8B-B14F-4D97-AF65-F5344CB8AC3E}">
        <p14:creationId xmlns:p14="http://schemas.microsoft.com/office/powerpoint/2010/main" val="39325185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26560D-2FCC-D9F6-14A6-C9C9D03F4D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248" y="0"/>
            <a:ext cx="11450865" cy="858814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16BEB0B-CDBF-287C-8F45-ACFE4D2646F2}"/>
              </a:ext>
            </a:extLst>
          </p:cNvPr>
          <p:cNvSpPr txBox="1"/>
          <p:nvPr/>
        </p:nvSpPr>
        <p:spPr>
          <a:xfrm>
            <a:off x="283029" y="9078686"/>
            <a:ext cx="145433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The servants sing ‘Poor Professor Higgins</a:t>
            </a:r>
          </a:p>
        </p:txBody>
      </p:sp>
    </p:spTree>
    <p:extLst>
      <p:ext uri="{BB962C8B-B14F-4D97-AF65-F5344CB8AC3E}">
        <p14:creationId xmlns:p14="http://schemas.microsoft.com/office/powerpoint/2010/main" val="327953028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877BA-E5E9-E04D-11B2-0F6D09CED4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68" y="199624"/>
            <a:ext cx="8246382" cy="618478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B925B3D-86FD-3296-4AB9-8D9311BFCE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001097" y="3573553"/>
            <a:ext cx="8188098" cy="57000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E94E52D-3B42-9D43-948C-0D2C3F5935EC}"/>
              </a:ext>
            </a:extLst>
          </p:cNvPr>
          <p:cNvSpPr txBox="1"/>
          <p:nvPr/>
        </p:nvSpPr>
        <p:spPr>
          <a:xfrm>
            <a:off x="8969829" y="478971"/>
            <a:ext cx="58129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+mj-lt"/>
              </a:rPr>
              <a:t>Ascot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4DE3BC-ADCF-04C6-F1DD-6E05CB772459}"/>
              </a:ext>
            </a:extLst>
          </p:cNvPr>
          <p:cNvSpPr txBox="1"/>
          <p:nvPr/>
        </p:nvSpPr>
        <p:spPr>
          <a:xfrm>
            <a:off x="0" y="6901543"/>
            <a:ext cx="92451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+mj-lt"/>
              </a:rPr>
              <a:t>Pickering tells Mrs Higgins about Eliza.</a:t>
            </a:r>
          </a:p>
          <a:p>
            <a:pPr algn="ctr"/>
            <a:r>
              <a:rPr lang="en-GB" sz="6000" dirty="0">
                <a:latin typeface="+mj-lt"/>
              </a:rPr>
              <a:t>Higgins reassures his mother</a:t>
            </a:r>
          </a:p>
        </p:txBody>
      </p:sp>
    </p:spTree>
    <p:extLst>
      <p:ext uri="{BB962C8B-B14F-4D97-AF65-F5344CB8AC3E}">
        <p14:creationId xmlns:p14="http://schemas.microsoft.com/office/powerpoint/2010/main" val="208146852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517433-56A5-8988-1965-2C855639D9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7065" y="4253037"/>
            <a:ext cx="4347383" cy="32697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6C6B877-F731-567D-AA70-DE4917A486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522790"/>
            <a:ext cx="4216434" cy="31690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C2962F-7F14-AE2E-3064-BCE1E40939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1214" y="7522790"/>
            <a:ext cx="3914510" cy="31646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3A7319-4BC4-3E4C-2086-4B303D2C964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3607" b="3817"/>
          <a:stretch/>
        </p:blipFill>
        <p:spPr>
          <a:xfrm>
            <a:off x="5242205" y="7522790"/>
            <a:ext cx="2930885" cy="31866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3CC8F4F-3125-4F05-AD89-1685E8C55A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5086" y="4253037"/>
            <a:ext cx="4364264" cy="32697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3924B7C-66C9-4F8E-6339-D17D22B18F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73372" cy="48550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2665DB1-BC34-BBA8-C94D-1AFAEC769129}"/>
              </a:ext>
            </a:extLst>
          </p:cNvPr>
          <p:cNvSpPr txBox="1"/>
          <p:nvPr/>
        </p:nvSpPr>
        <p:spPr>
          <a:xfrm>
            <a:off x="6707647" y="29701"/>
            <a:ext cx="805542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Eliza makes polite conversation with </a:t>
            </a:r>
          </a:p>
          <a:p>
            <a:pPr algn="ctr"/>
            <a:r>
              <a:rPr lang="en-GB" sz="6600" dirty="0">
                <a:latin typeface="+mj-lt"/>
              </a:rPr>
              <a:t>Mrs </a:t>
            </a:r>
            <a:r>
              <a:rPr lang="en-GB" sz="6600" dirty="0" err="1">
                <a:latin typeface="+mj-lt"/>
              </a:rPr>
              <a:t>Eynsford</a:t>
            </a:r>
            <a:r>
              <a:rPr lang="en-GB" sz="6600" dirty="0">
                <a:latin typeface="+mj-lt"/>
              </a:rPr>
              <a:t>-Hill</a:t>
            </a:r>
          </a:p>
          <a:p>
            <a:pPr algn="ctr"/>
            <a:r>
              <a:rPr lang="en-GB" sz="6600" dirty="0">
                <a:latin typeface="+mj-lt"/>
              </a:rPr>
              <a:t>&amp; Mrs Higgins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950110-95AE-1E3B-F41D-ACBD0B655FBD}"/>
              </a:ext>
            </a:extLst>
          </p:cNvPr>
          <p:cNvSpPr txBox="1"/>
          <p:nvPr/>
        </p:nvSpPr>
        <p:spPr>
          <a:xfrm>
            <a:off x="8425543" y="8382001"/>
            <a:ext cx="61633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The Ascot Chorus</a:t>
            </a:r>
          </a:p>
        </p:txBody>
      </p:sp>
    </p:spTree>
    <p:extLst>
      <p:ext uri="{BB962C8B-B14F-4D97-AF65-F5344CB8AC3E}">
        <p14:creationId xmlns:p14="http://schemas.microsoft.com/office/powerpoint/2010/main" val="16543268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CD6937-C08B-3ABA-833F-4859DD9E09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931" y="1"/>
            <a:ext cx="10979155" cy="88998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B5F3FF-9FE8-CCDB-2CE7-D6329BBAB304}"/>
              </a:ext>
            </a:extLst>
          </p:cNvPr>
          <p:cNvSpPr txBox="1"/>
          <p:nvPr/>
        </p:nvSpPr>
        <p:spPr>
          <a:xfrm>
            <a:off x="326571" y="9165771"/>
            <a:ext cx="1443445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Freddy </a:t>
            </a:r>
            <a:r>
              <a:rPr lang="en-GB" sz="6600" dirty="0" err="1">
                <a:latin typeface="+mj-lt"/>
              </a:rPr>
              <a:t>Eynsford</a:t>
            </a:r>
            <a:r>
              <a:rPr lang="en-GB" sz="6600" dirty="0">
                <a:latin typeface="+mj-lt"/>
              </a:rPr>
              <a:t>-Hill is in love</a:t>
            </a:r>
          </a:p>
        </p:txBody>
      </p:sp>
    </p:spTree>
    <p:extLst>
      <p:ext uri="{BB962C8B-B14F-4D97-AF65-F5344CB8AC3E}">
        <p14:creationId xmlns:p14="http://schemas.microsoft.com/office/powerpoint/2010/main" val="70250510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7DE0BD-4113-8B16-10F6-8A7B0DC639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4" r="7676"/>
          <a:stretch/>
        </p:blipFill>
        <p:spPr>
          <a:xfrm>
            <a:off x="10716183" y="6054499"/>
            <a:ext cx="4326967" cy="457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B618ED-375D-DE3F-96C3-C3DC96DE38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049" y="3059906"/>
            <a:ext cx="6663705" cy="532209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CA136C8-CF37-CC7B-A539-D8B16A0BD39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r="15214"/>
          <a:stretch/>
        </p:blipFill>
        <p:spPr>
          <a:xfrm>
            <a:off x="76200" y="152400"/>
            <a:ext cx="3803650" cy="611981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134B8EA-BD5F-2F0D-50F6-11AD027C8309}"/>
              </a:ext>
            </a:extLst>
          </p:cNvPr>
          <p:cNvSpPr txBox="1"/>
          <p:nvPr/>
        </p:nvSpPr>
        <p:spPr>
          <a:xfrm>
            <a:off x="4615544" y="975955"/>
            <a:ext cx="9753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Ready for the Embassy Ball</a:t>
            </a:r>
          </a:p>
        </p:txBody>
      </p:sp>
    </p:spTree>
    <p:extLst>
      <p:ext uri="{BB962C8B-B14F-4D97-AF65-F5344CB8AC3E}">
        <p14:creationId xmlns:p14="http://schemas.microsoft.com/office/powerpoint/2010/main" val="77536201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35E5BB-D788-EECD-58B8-29242E2A6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722" y="165667"/>
            <a:ext cx="7267698" cy="595210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8D9B86D-EE53-18BE-F035-227F90F0B5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31" y="5054373"/>
            <a:ext cx="7268483" cy="54513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3A4A62-4875-F366-DC94-E3ADB65C0D65}"/>
              </a:ext>
            </a:extLst>
          </p:cNvPr>
          <p:cNvSpPr txBox="1"/>
          <p:nvPr/>
        </p:nvSpPr>
        <p:spPr>
          <a:xfrm>
            <a:off x="391886" y="1349828"/>
            <a:ext cx="687977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Eliza departs from Wimpole Street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87DE08-8311-A3D1-AF11-2FD19E94C89A}"/>
              </a:ext>
            </a:extLst>
          </p:cNvPr>
          <p:cNvSpPr txBox="1"/>
          <p:nvPr/>
        </p:nvSpPr>
        <p:spPr>
          <a:xfrm>
            <a:off x="7924800" y="6705600"/>
            <a:ext cx="677091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Alfred Doolittle is getting married in the morning</a:t>
            </a:r>
          </a:p>
        </p:txBody>
      </p:sp>
    </p:spTree>
    <p:extLst>
      <p:ext uri="{BB962C8B-B14F-4D97-AF65-F5344CB8AC3E}">
        <p14:creationId xmlns:p14="http://schemas.microsoft.com/office/powerpoint/2010/main" val="294746066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5B2040-58FE-A124-FD6E-CC9297EAC4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6"/>
          <a:stretch/>
        </p:blipFill>
        <p:spPr>
          <a:xfrm>
            <a:off x="1289504" y="0"/>
            <a:ext cx="12540342" cy="873034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8EAE65-9DEE-7367-2D53-5E127A6540C2}"/>
              </a:ext>
            </a:extLst>
          </p:cNvPr>
          <p:cNvSpPr txBox="1"/>
          <p:nvPr/>
        </p:nvSpPr>
        <p:spPr>
          <a:xfrm>
            <a:off x="1088571" y="9361714"/>
            <a:ext cx="1295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Eliza is missing.  Where is she?</a:t>
            </a:r>
          </a:p>
        </p:txBody>
      </p:sp>
    </p:spTree>
    <p:extLst>
      <p:ext uri="{BB962C8B-B14F-4D97-AF65-F5344CB8AC3E}">
        <p14:creationId xmlns:p14="http://schemas.microsoft.com/office/powerpoint/2010/main" val="31731689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5BEC53-E20D-9689-D602-503B43072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76" y="160904"/>
            <a:ext cx="7290180" cy="54125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5CD6467-B97F-EB55-923E-0E64E81281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093" y="5113790"/>
            <a:ext cx="7290180" cy="54676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59C0E4-7B36-0BE1-403C-41E50038CF45}"/>
              </a:ext>
            </a:extLst>
          </p:cNvPr>
          <p:cNvSpPr txBox="1"/>
          <p:nvPr/>
        </p:nvSpPr>
        <p:spPr>
          <a:xfrm>
            <a:off x="8207829" y="1545772"/>
            <a:ext cx="62266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Mrs Higgins is looking after Eliza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ABD6CB-2A7B-05CA-9A5E-B8DE9FC5FE62}"/>
              </a:ext>
            </a:extLst>
          </p:cNvPr>
          <p:cNvSpPr txBox="1"/>
          <p:nvPr/>
        </p:nvSpPr>
        <p:spPr>
          <a:xfrm>
            <a:off x="370114" y="6509657"/>
            <a:ext cx="6858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Higgins finds Eliza, but will she return to Wimpole Street?</a:t>
            </a:r>
          </a:p>
        </p:txBody>
      </p:sp>
    </p:spTree>
    <p:extLst>
      <p:ext uri="{BB962C8B-B14F-4D97-AF65-F5344CB8AC3E}">
        <p14:creationId xmlns:p14="http://schemas.microsoft.com/office/powerpoint/2010/main" val="297973839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73E5DA-A524-AAEB-739C-91FEE3199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111" y="5029199"/>
            <a:ext cx="10605991" cy="542312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F91B31-D240-27DA-B63E-5986CE93A2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75" y="239486"/>
            <a:ext cx="6238168" cy="46168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7AE594-CD2A-51E4-CDB2-A5D081EC25EC}"/>
              </a:ext>
            </a:extLst>
          </p:cNvPr>
          <p:cNvSpPr txBox="1"/>
          <p:nvPr/>
        </p:nvSpPr>
        <p:spPr>
          <a:xfrm>
            <a:off x="7559675" y="1175657"/>
            <a:ext cx="648289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Professor Higgins waits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7AF6E3-9072-3867-2717-74904AE5C583}"/>
              </a:ext>
            </a:extLst>
          </p:cNvPr>
          <p:cNvSpPr txBox="1"/>
          <p:nvPr/>
        </p:nvSpPr>
        <p:spPr>
          <a:xfrm>
            <a:off x="391886" y="6678933"/>
            <a:ext cx="34834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+mj-lt"/>
              </a:rPr>
              <a:t>Eliza</a:t>
            </a:r>
          </a:p>
          <a:p>
            <a:pPr algn="ctr"/>
            <a:r>
              <a:rPr lang="en-GB" sz="6600" dirty="0">
                <a:latin typeface="+mj-lt"/>
              </a:rPr>
              <a:t>returns</a:t>
            </a:r>
          </a:p>
        </p:txBody>
      </p:sp>
    </p:spTree>
    <p:extLst>
      <p:ext uri="{BB962C8B-B14F-4D97-AF65-F5344CB8AC3E}">
        <p14:creationId xmlns:p14="http://schemas.microsoft.com/office/powerpoint/2010/main" val="197849385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F7BD1B-BCC9-369F-75E8-9E54BA8664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14" b="17436"/>
          <a:stretch/>
        </p:blipFill>
        <p:spPr>
          <a:xfrm>
            <a:off x="7616285" y="-1"/>
            <a:ext cx="7503065" cy="50291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3EF0168-A488-7C0B-0AC7-F89D9B6F6F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6" r="46227"/>
          <a:stretch/>
        </p:blipFill>
        <p:spPr>
          <a:xfrm>
            <a:off x="0" y="0"/>
            <a:ext cx="6154478" cy="5029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6584D1F-74D8-0DD0-62BC-07964AAC838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468" b="5946"/>
          <a:stretch/>
        </p:blipFill>
        <p:spPr>
          <a:xfrm>
            <a:off x="5312229" y="5224918"/>
            <a:ext cx="7845027" cy="54668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E35B290-6FF2-EB41-1A40-C7BACD084285}"/>
              </a:ext>
            </a:extLst>
          </p:cNvPr>
          <p:cNvSpPr txBox="1"/>
          <p:nvPr/>
        </p:nvSpPr>
        <p:spPr>
          <a:xfrm>
            <a:off x="1088571" y="6422571"/>
            <a:ext cx="33092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+mj-lt"/>
              </a:rPr>
              <a:t>Curtain</a:t>
            </a:r>
          </a:p>
          <a:p>
            <a:pPr algn="ctr"/>
            <a:r>
              <a:rPr lang="en-GB" sz="7200" dirty="0">
                <a:latin typeface="+mj-lt"/>
              </a:rPr>
              <a:t>Call</a:t>
            </a:r>
          </a:p>
        </p:txBody>
      </p:sp>
    </p:spTree>
    <p:extLst>
      <p:ext uri="{BB962C8B-B14F-4D97-AF65-F5344CB8AC3E}">
        <p14:creationId xmlns:p14="http://schemas.microsoft.com/office/powerpoint/2010/main" val="172721088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99FFCC"/>
            </a:gs>
            <a:gs pos="0">
              <a:schemeClr val="accent1">
                <a:lumMod val="5000"/>
                <a:lumOff val="95000"/>
              </a:schemeClr>
            </a:gs>
            <a:gs pos="99000">
              <a:schemeClr val="accent5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0A433E-CFE6-6B47-7CAB-588A9B5CF4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27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564" t="8919" r="8759" b="8409"/>
          <a:stretch/>
        </p:blipFill>
        <p:spPr bwMode="auto">
          <a:xfrm>
            <a:off x="4222160" y="1889769"/>
            <a:ext cx="6827834" cy="6996720"/>
          </a:xfrm>
          <a:prstGeom prst="rect">
            <a:avLst/>
          </a:prstGeom>
          <a:gradFill>
            <a:gsLst>
              <a:gs pos="61494">
                <a:srgbClr val="99FFCC"/>
              </a:gs>
              <a:gs pos="0">
                <a:schemeClr val="accent1">
                  <a:lumMod val="5000"/>
                  <a:lumOff val="95000"/>
                </a:schemeClr>
              </a:gs>
              <a:gs pos="89902">
                <a:srgbClr val="A7DFF5"/>
              </a:gs>
              <a:gs pos="74000">
                <a:schemeClr val="tx2">
                  <a:lumMod val="0"/>
                  <a:lumOff val="100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6200000" scaled="1"/>
          </a:gra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986943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9802</TotalTime>
  <Words>509</Words>
  <Application>Microsoft Office PowerPoint</Application>
  <PresentationFormat>Custom</PresentationFormat>
  <Paragraphs>97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hall</dc:creator>
  <cp:lastModifiedBy>Rita Del-Giudice</cp:lastModifiedBy>
  <cp:revision>34</cp:revision>
  <dcterms:created xsi:type="dcterms:W3CDTF">2023-06-08T00:01:18Z</dcterms:created>
  <dcterms:modified xsi:type="dcterms:W3CDTF">2023-07-18T09:53:45Z</dcterms:modified>
</cp:coreProperties>
</file>