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2" r:id="rId1"/>
    <p:sldMasterId id="2147483674" r:id="rId2"/>
  </p:sldMasterIdLst>
  <p:sldIdLst>
    <p:sldId id="256" r:id="rId3"/>
    <p:sldId id="273" r:id="rId4"/>
    <p:sldId id="258" r:id="rId5"/>
    <p:sldId id="261" r:id="rId6"/>
    <p:sldId id="262" r:id="rId7"/>
    <p:sldId id="259" r:id="rId8"/>
    <p:sldId id="264" r:id="rId9"/>
    <p:sldId id="267" r:id="rId10"/>
    <p:sldId id="269" r:id="rId11"/>
    <p:sldId id="263" r:id="rId12"/>
    <p:sldId id="270" r:id="rId13"/>
    <p:sldId id="271" r:id="rId14"/>
    <p:sldId id="272" r:id="rId15"/>
    <p:sldId id="266" r:id="rId16"/>
    <p:sldId id="268" r:id="rId17"/>
    <p:sldId id="274"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7E5E5"/>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84535" autoAdjust="0"/>
  </p:normalViewPr>
  <p:slideViewPr>
    <p:cSldViewPr snapToGrid="0">
      <p:cViewPr varScale="1">
        <p:scale>
          <a:sx n="63" d="100"/>
          <a:sy n="63" d="100"/>
        </p:scale>
        <p:origin x="15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991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909669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5190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8159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09895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73837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03774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87440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172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258925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240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9144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0000"/>
                    <a:lumOff val="10000"/>
                  </a:schemeClr>
                </a:solidFill>
              </a:defRPr>
            </a:lvl1pPr>
            <a:lvl2pPr marL="457189" indent="0" algn="ctr">
              <a:buNone/>
              <a:defRPr sz="1600"/>
            </a:lvl2pPr>
            <a:lvl3pPr marL="914377" indent="0" algn="ctr">
              <a:buNone/>
              <a:defRPr sz="16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64747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3280392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9144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457189" indent="0">
              <a:buNone/>
              <a:defRPr sz="16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9069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9116543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2">
                    <a:lumMod val="75000"/>
                  </a:schemeClr>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Edit Master text styles</a:t>
            </a:r>
          </a:p>
        </p:txBody>
      </p:sp>
      <p:sp>
        <p:nvSpPr>
          <p:cNvPr id="4" name="Content Placeholder 3"/>
          <p:cNvSpPr>
            <a:spLocks noGrp="1"/>
          </p:cNvSpPr>
          <p:nvPr>
            <p:ph sz="half" idx="2"/>
          </p:nvPr>
        </p:nvSpPr>
        <p:spPr>
          <a:xfrm>
            <a:off x="768096"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2">
                    <a:lumMod val="75000"/>
                  </a:schemeClr>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4491990" y="2967788"/>
            <a:ext cx="356616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819927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80181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133858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1209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2">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0000"/>
                    <a:lumOff val="1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cxnSp>
        <p:nvCxnSpPr>
          <p:cNvPr id="9" name="Straight Connector 8"/>
          <p:cNvCxnSpPr/>
          <p:nvPr/>
        </p:nvCxnSpPr>
        <p:spPr>
          <a:xfrm flipV="1">
            <a:off x="629013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108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404834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7" name="Straight Connector 6"/>
          <p:cNvCxnSpPr/>
          <p:nvPr/>
        </p:nvCxnSpPr>
        <p:spPr>
          <a:xfrm rot="5400000" flipV="1">
            <a:off x="7543800" y="173563"/>
            <a:ext cx="0" cy="6858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902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smtClean="0"/>
              <a:pPr/>
              <a:t>‹#›</a:t>
            </a:fld>
            <a:endParaRPr lang="en-US" dirty="0"/>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746440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96DFF08F-DC6B-4601-B491-B0F83F6DD2DA}" type="datetimeFigureOut">
              <a:rPr lang="en-US" smtClean="0"/>
              <a:pPr/>
              <a:t>3/3/2026</a:t>
            </a:fld>
            <a:endParaRPr lang="en-US" dirty="0"/>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4FAB73BC-B049-4115-A692-8D63A059BFB8}" type="slidenum">
              <a:rPr lang="en-US" smtClean="0"/>
              <a:pPr/>
              <a:t>‹#›</a:t>
            </a:fld>
            <a:endParaRPr lang="en-US" dirty="0"/>
          </a:p>
        </p:txBody>
      </p:sp>
      <p:cxnSp>
        <p:nvCxnSpPr>
          <p:cNvPr id="7" name="Straight Connector 6"/>
          <p:cNvCxnSpPr/>
          <p:nvPr/>
        </p:nvCxnSpPr>
        <p:spPr>
          <a:xfrm flipV="1">
            <a:off x="5715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8574345"/>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377" rtl="0" eaLnBrk="1" latinLnBrk="0" hangingPunct="1">
        <a:lnSpc>
          <a:spcPct val="80000"/>
        </a:lnSpc>
        <a:spcBef>
          <a:spcPct val="0"/>
        </a:spcBef>
        <a:buNone/>
        <a:defRPr sz="4400" kern="1200" cap="all" spc="100" baseline="0">
          <a:solidFill>
            <a:schemeClr val="tx1">
              <a:lumMod val="90000"/>
              <a:lumOff val="10000"/>
            </a:schemeClr>
          </a:solidFill>
          <a:latin typeface="+mj-lt"/>
          <a:ea typeface="+mj-ea"/>
          <a:cs typeface="+mj-cs"/>
        </a:defRPr>
      </a:lvl1pPr>
    </p:titleStyle>
    <p:body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jM_2hiSikAQ&amp;list=PLT09K6WFBVGPdwsn-4hGXgLfA3FDx9sjg&amp;index=12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MoRtLk1xih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9000" y="2972574"/>
            <a:ext cx="7708900" cy="1463040"/>
          </a:xfrm>
        </p:spPr>
        <p:txBody>
          <a:bodyPr/>
          <a:lstStyle/>
          <a:p>
            <a:pPr algn="ctr"/>
            <a:r>
              <a:rPr lang="en-GB" dirty="0"/>
              <a:t>What is consent and why is this important?</a:t>
            </a:r>
          </a:p>
        </p:txBody>
      </p:sp>
      <p:sp>
        <p:nvSpPr>
          <p:cNvPr id="3" name="Subtitle 2"/>
          <p:cNvSpPr>
            <a:spLocks noGrp="1"/>
          </p:cNvSpPr>
          <p:nvPr>
            <p:ph type="subTitle" idx="1"/>
          </p:nvPr>
        </p:nvSpPr>
        <p:spPr/>
        <p:txBody>
          <a:bodyPr/>
          <a:lstStyle/>
          <a:p>
            <a:r>
              <a:rPr lang="en-GB" dirty="0"/>
              <a:t>Year 9 PSHCE – Relationships Lesson 4</a:t>
            </a:r>
          </a:p>
        </p:txBody>
      </p:sp>
      <p:sp>
        <p:nvSpPr>
          <p:cNvPr id="5" name="Cloud Callout 4"/>
          <p:cNvSpPr/>
          <p:nvPr/>
        </p:nvSpPr>
        <p:spPr>
          <a:xfrm>
            <a:off x="4102100" y="-1"/>
            <a:ext cx="4940300" cy="2448051"/>
          </a:xfrm>
          <a:prstGeom prst="cloudCallout">
            <a:avLst>
              <a:gd name="adj1" fmla="val 46339"/>
              <a:gd name="adj2" fmla="val 80753"/>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b="1" dirty="0">
                <a:solidFill>
                  <a:schemeClr val="accent2">
                    <a:lumMod val="50000"/>
                  </a:schemeClr>
                </a:solidFill>
              </a:rPr>
              <a:t>Trigger Warning.</a:t>
            </a:r>
          </a:p>
          <a:p>
            <a:pPr algn="ctr"/>
            <a:r>
              <a:rPr lang="en-GB" sz="1600" dirty="0">
                <a:solidFill>
                  <a:schemeClr val="accent2">
                    <a:lumMod val="50000"/>
                  </a:schemeClr>
                </a:solidFill>
              </a:rPr>
              <a:t>A reminder … We are going to be discussing some sensitive topics today. </a:t>
            </a:r>
          </a:p>
          <a:p>
            <a:pPr algn="ctr"/>
            <a:r>
              <a:rPr lang="en-GB" sz="1600" dirty="0">
                <a:solidFill>
                  <a:schemeClr val="accent2">
                    <a:lumMod val="50000"/>
                  </a:schemeClr>
                </a:solidFill>
              </a:rPr>
              <a:t>If there is anything you would like to talk about remember you can see your Tutor, Mr Mills or Ms Marku. </a:t>
            </a:r>
          </a:p>
        </p:txBody>
      </p:sp>
      <p:sp>
        <p:nvSpPr>
          <p:cNvPr id="4" name="Rectangle 3"/>
          <p:cNvSpPr/>
          <p:nvPr/>
        </p:nvSpPr>
        <p:spPr>
          <a:xfrm>
            <a:off x="171450" y="4675994"/>
            <a:ext cx="6051550" cy="1754326"/>
          </a:xfrm>
          <a:prstGeom prst="rect">
            <a:avLst/>
          </a:prstGeom>
        </p:spPr>
        <p:txBody>
          <a:bodyPr wrap="square">
            <a:spAutoFit/>
          </a:bodyPr>
          <a:lstStyle/>
          <a:p>
            <a:r>
              <a:rPr lang="en-GB" dirty="0"/>
              <a:t>Learning Objectives: </a:t>
            </a:r>
          </a:p>
          <a:p>
            <a:pPr marL="285750" indent="-285750">
              <a:buFont typeface="Arial" panose="020B0604020202020204" pitchFamily="34" charset="0"/>
              <a:buChar char="•"/>
            </a:pPr>
            <a:r>
              <a:rPr lang="en-GB" dirty="0"/>
              <a:t>I am able to define what consent is and what the law is about consent and sexual relations </a:t>
            </a:r>
          </a:p>
          <a:p>
            <a:pPr marL="285750" indent="-285750">
              <a:buFont typeface="Arial" panose="020B0604020202020204" pitchFamily="34" charset="0"/>
              <a:buChar char="•"/>
            </a:pPr>
            <a:r>
              <a:rPr lang="en-GB" dirty="0"/>
              <a:t>I am able to explain why physical intimacy can be considered important in a relationship but that everyone has a choice about this </a:t>
            </a:r>
          </a:p>
        </p:txBody>
      </p:sp>
    </p:spTree>
    <p:extLst>
      <p:ext uri="{BB962C8B-B14F-4D97-AF65-F5344CB8AC3E}">
        <p14:creationId xmlns:p14="http://schemas.microsoft.com/office/powerpoint/2010/main" val="3712800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Ground rules</a:t>
            </a:r>
          </a:p>
        </p:txBody>
      </p:sp>
      <p:sp>
        <p:nvSpPr>
          <p:cNvPr id="3" name="Content Placeholder 2"/>
          <p:cNvSpPr>
            <a:spLocks noGrp="1"/>
          </p:cNvSpPr>
          <p:nvPr>
            <p:ph idx="1"/>
          </p:nvPr>
        </p:nvSpPr>
        <p:spPr>
          <a:xfrm>
            <a:off x="768096" y="2285999"/>
            <a:ext cx="7290055" cy="3902529"/>
          </a:xfrm>
        </p:spPr>
        <p:txBody>
          <a:bodyPr>
            <a:noAutofit/>
          </a:bodyPr>
          <a:lstStyle/>
          <a:p>
            <a:pPr marL="0" indent="0">
              <a:buNone/>
            </a:pPr>
            <a:r>
              <a:rPr lang="en-GB" sz="2400" dirty="0"/>
              <a:t>Remember, it is important to – </a:t>
            </a:r>
          </a:p>
          <a:p>
            <a:pPr>
              <a:buFont typeface="Wingdings" panose="05000000000000000000" pitchFamily="2" charset="2"/>
              <a:buChar char="v"/>
            </a:pPr>
            <a:r>
              <a:rPr lang="en-GB" sz="2400" dirty="0"/>
              <a:t>Listen to people’s ideas </a:t>
            </a:r>
          </a:p>
          <a:p>
            <a:pPr>
              <a:buFont typeface="Wingdings" panose="05000000000000000000" pitchFamily="2" charset="2"/>
              <a:buChar char="v"/>
            </a:pPr>
            <a:r>
              <a:rPr lang="en-GB" sz="2400" dirty="0"/>
              <a:t>Respect each other and their views </a:t>
            </a:r>
          </a:p>
          <a:p>
            <a:pPr>
              <a:buFont typeface="Wingdings" panose="05000000000000000000" pitchFamily="2" charset="2"/>
              <a:buChar char="v"/>
            </a:pPr>
            <a:r>
              <a:rPr lang="en-GB" sz="2400" dirty="0"/>
              <a:t>Remember that there is no such thing as a silly question</a:t>
            </a:r>
          </a:p>
          <a:p>
            <a:pPr>
              <a:buFont typeface="Wingdings" panose="05000000000000000000" pitchFamily="2" charset="2"/>
              <a:buChar char="v"/>
            </a:pPr>
            <a:r>
              <a:rPr lang="en-GB" sz="2400" dirty="0"/>
              <a:t>Be kind to each other </a:t>
            </a:r>
          </a:p>
          <a:p>
            <a:pPr>
              <a:buFont typeface="Wingdings" panose="05000000000000000000" pitchFamily="2" charset="2"/>
              <a:buChar char="v"/>
            </a:pPr>
            <a:endParaRPr lang="en-GB" sz="2400" dirty="0"/>
          </a:p>
        </p:txBody>
      </p:sp>
    </p:spTree>
    <p:extLst>
      <p:ext uri="{BB962C8B-B14F-4D97-AF65-F5344CB8AC3E}">
        <p14:creationId xmlns:p14="http://schemas.microsoft.com/office/powerpoint/2010/main" val="2336497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problems might young people experience in a romantic relationship?</a:t>
            </a:r>
          </a:p>
        </p:txBody>
      </p:sp>
      <p:sp>
        <p:nvSpPr>
          <p:cNvPr id="3" name="Content Placeholder 2"/>
          <p:cNvSpPr>
            <a:spLocks noGrp="1"/>
          </p:cNvSpPr>
          <p:nvPr>
            <p:ph idx="1"/>
          </p:nvPr>
        </p:nvSpPr>
        <p:spPr>
          <a:xfrm>
            <a:off x="768096" y="2286000"/>
            <a:ext cx="7290055" cy="1958196"/>
          </a:xfrm>
          <a:solidFill>
            <a:srgbClr val="FFFF99"/>
          </a:solidFill>
        </p:spPr>
        <p:txBody>
          <a:bodyPr>
            <a:normAutofit/>
          </a:bodyPr>
          <a:lstStyle/>
          <a:p>
            <a:pPr marL="0" indent="0" algn="ctr">
              <a:buNone/>
            </a:pPr>
            <a:r>
              <a:rPr lang="en-GB" dirty="0">
                <a:cs typeface="Calibri" panose="020F0502020204030204" pitchFamily="34" charset="0"/>
              </a:rPr>
              <a:t>In the lesson before last, we discussed some of the big fears someone might have about a romantic relationship. </a:t>
            </a:r>
          </a:p>
          <a:p>
            <a:pPr marL="0" indent="0" algn="ctr">
              <a:buNone/>
            </a:pPr>
            <a:r>
              <a:rPr lang="en-US" dirty="0">
                <a:cs typeface="Calibri" panose="020F0502020204030204" pitchFamily="34" charset="0"/>
              </a:rPr>
              <a:t>According to Relate, a charity for young people, these are five of the most common problems that young people seek help with. </a:t>
            </a:r>
          </a:p>
          <a:p>
            <a:pPr marL="0" indent="0" algn="ctr">
              <a:buNone/>
            </a:pPr>
            <a:r>
              <a:rPr lang="en-US" dirty="0">
                <a:cs typeface="Calibri" panose="020F0502020204030204" pitchFamily="34" charset="0"/>
              </a:rPr>
              <a:t>Can you guess what each one is?</a:t>
            </a:r>
          </a:p>
          <a:p>
            <a:pPr algn="ctr"/>
            <a:endParaRPr lang="en-US" dirty="0">
              <a:cs typeface="Calibri" panose="020F0502020204030204" pitchFamily="34" charset="0"/>
            </a:endParaRPr>
          </a:p>
          <a:p>
            <a:pPr algn="ctr"/>
            <a:endParaRPr lang="en-GB" dirty="0">
              <a:cs typeface="Calibri" panose="020F0502020204030204" pitchFamily="34" charset="0"/>
            </a:endParaRPr>
          </a:p>
        </p:txBody>
      </p:sp>
      <p:sp>
        <p:nvSpPr>
          <p:cNvPr id="4" name="Rectangle 3"/>
          <p:cNvSpPr/>
          <p:nvPr/>
        </p:nvSpPr>
        <p:spPr>
          <a:xfrm>
            <a:off x="768096" y="4445364"/>
            <a:ext cx="7290054" cy="2308324"/>
          </a:xfrm>
          <a:prstGeom prst="rect">
            <a:avLst/>
          </a:prstGeom>
        </p:spPr>
        <p:txBody>
          <a:bodyPr wrap="square">
            <a:spAutoFit/>
          </a:bodyPr>
          <a:lstStyle/>
          <a:p>
            <a:r>
              <a:rPr lang="en-GB" sz="2400" dirty="0"/>
              <a:t>1. Trying to e_ _ a relationship</a:t>
            </a:r>
          </a:p>
          <a:p>
            <a:r>
              <a:rPr lang="en-GB" sz="2400" dirty="0"/>
              <a:t>2. Con_ _ _ _ _ _ _ _ partner</a:t>
            </a:r>
          </a:p>
          <a:p>
            <a:r>
              <a:rPr lang="en-GB" sz="2400" dirty="0"/>
              <a:t>3. Friends and/or f_ _ _ _ _ not l_ _ _ _ _ a boyfriend/girlfriend</a:t>
            </a:r>
          </a:p>
          <a:p>
            <a:r>
              <a:rPr lang="en-GB" sz="2400" dirty="0"/>
              <a:t>4. J_ _ _ _ _ _ _ and fears of being c_ _ _ _ _ _on</a:t>
            </a:r>
          </a:p>
          <a:p>
            <a:r>
              <a:rPr lang="en-GB" sz="2400" dirty="0"/>
              <a:t>5. Being p_ _ _ _ _ into in_ _ _ _ _ _</a:t>
            </a:r>
          </a:p>
        </p:txBody>
      </p:sp>
    </p:spTree>
    <p:extLst>
      <p:ext uri="{BB962C8B-B14F-4D97-AF65-F5344CB8AC3E}">
        <p14:creationId xmlns:p14="http://schemas.microsoft.com/office/powerpoint/2010/main" val="4188839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problems might young people experience in a romantic relationship?</a:t>
            </a:r>
          </a:p>
        </p:txBody>
      </p:sp>
      <p:sp>
        <p:nvSpPr>
          <p:cNvPr id="5" name="Content Placeholder 4"/>
          <p:cNvSpPr>
            <a:spLocks noGrp="1"/>
          </p:cNvSpPr>
          <p:nvPr>
            <p:ph idx="1"/>
          </p:nvPr>
        </p:nvSpPr>
        <p:spPr>
          <a:xfrm>
            <a:off x="768096" y="2286000"/>
            <a:ext cx="7290055" cy="3269411"/>
          </a:xfrm>
        </p:spPr>
        <p:txBody>
          <a:bodyPr>
            <a:normAutofit/>
          </a:bodyPr>
          <a:lstStyle/>
          <a:p>
            <a:r>
              <a:rPr lang="en-GB" sz="2800" dirty="0"/>
              <a:t>1. Trying to end a relationship</a:t>
            </a:r>
          </a:p>
          <a:p>
            <a:r>
              <a:rPr lang="en-GB" sz="2800" dirty="0"/>
              <a:t>2. Controlling partner</a:t>
            </a:r>
          </a:p>
          <a:p>
            <a:r>
              <a:rPr lang="en-GB" sz="2800" dirty="0"/>
              <a:t>3. Friends and/or family not liking a boyfriend/girlfriend</a:t>
            </a:r>
          </a:p>
          <a:p>
            <a:r>
              <a:rPr lang="en-GB" sz="2800" dirty="0"/>
              <a:t>4. Jealousy and fear of being cheated on</a:t>
            </a:r>
          </a:p>
          <a:p>
            <a:r>
              <a:rPr lang="en-GB" sz="2800" dirty="0"/>
              <a:t>5. Being pressured into intimacy</a:t>
            </a:r>
          </a:p>
        </p:txBody>
      </p:sp>
      <p:sp>
        <p:nvSpPr>
          <p:cNvPr id="6" name="TextBox 5"/>
          <p:cNvSpPr txBox="1"/>
          <p:nvPr/>
        </p:nvSpPr>
        <p:spPr>
          <a:xfrm>
            <a:off x="768096" y="5555411"/>
            <a:ext cx="7290054" cy="1200329"/>
          </a:xfrm>
          <a:prstGeom prst="rect">
            <a:avLst/>
          </a:prstGeom>
          <a:noFill/>
        </p:spPr>
        <p:txBody>
          <a:bodyPr wrap="square" rtlCol="0">
            <a:spAutoFit/>
          </a:bodyPr>
          <a:lstStyle/>
          <a:p>
            <a:pPr algn="ctr"/>
            <a:r>
              <a:rPr lang="en-GB" sz="2400" dirty="0">
                <a:solidFill>
                  <a:schemeClr val="accent2">
                    <a:lumMod val="50000"/>
                  </a:schemeClr>
                </a:solidFill>
              </a:rPr>
              <a:t>Today we are going to be looking at the final problem today, being pressured into making a relationship intimate. </a:t>
            </a:r>
          </a:p>
        </p:txBody>
      </p:sp>
    </p:spTree>
    <p:extLst>
      <p:ext uri="{BB962C8B-B14F-4D97-AF65-F5344CB8AC3E}">
        <p14:creationId xmlns:p14="http://schemas.microsoft.com/office/powerpoint/2010/main" val="2018742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physical intimacy in a romantic relationship?</a:t>
            </a:r>
          </a:p>
        </p:txBody>
      </p:sp>
      <p:sp>
        <p:nvSpPr>
          <p:cNvPr id="3" name="Content Placeholder 2"/>
          <p:cNvSpPr>
            <a:spLocks noGrp="1"/>
          </p:cNvSpPr>
          <p:nvPr>
            <p:ph idx="1"/>
          </p:nvPr>
        </p:nvSpPr>
        <p:spPr>
          <a:xfrm>
            <a:off x="768096" y="2286000"/>
            <a:ext cx="7582274" cy="2540000"/>
          </a:xfrm>
        </p:spPr>
        <p:txBody>
          <a:bodyPr>
            <a:noAutofit/>
          </a:bodyPr>
          <a:lstStyle/>
          <a:p>
            <a:pPr algn="ctr"/>
            <a:r>
              <a:rPr lang="en-GB" sz="2400" dirty="0"/>
              <a:t>Often in a romantic relationship, intimacy is very important. This is the feeling of being close, emotionally connected and supported. </a:t>
            </a:r>
          </a:p>
          <a:p>
            <a:pPr algn="ctr"/>
            <a:r>
              <a:rPr lang="en-GB" sz="2400" dirty="0"/>
              <a:t>Romantic relationships can also be physically intimate – this may start with small physical intimacy such as hugging, or holding hands but also includes kissing and having sexual relations. </a:t>
            </a:r>
          </a:p>
        </p:txBody>
      </p:sp>
      <p:sp>
        <p:nvSpPr>
          <p:cNvPr id="4" name="Rectangle 3"/>
          <p:cNvSpPr/>
          <p:nvPr/>
        </p:nvSpPr>
        <p:spPr>
          <a:xfrm>
            <a:off x="181500" y="4919008"/>
            <a:ext cx="8738213" cy="1938992"/>
          </a:xfrm>
          <a:prstGeom prst="rect">
            <a:avLst/>
          </a:prstGeom>
          <a:solidFill>
            <a:srgbClr val="FFFF99"/>
          </a:solidFill>
        </p:spPr>
        <p:txBody>
          <a:bodyPr wrap="square">
            <a:spAutoFit/>
          </a:bodyPr>
          <a:lstStyle/>
          <a:p>
            <a:r>
              <a:rPr lang="en-GB" sz="2400" dirty="0"/>
              <a:t>There are laws regarding sexual intimacy, which we are going to look at now. Before we do, do you know any of the following? </a:t>
            </a:r>
          </a:p>
          <a:p>
            <a:pPr>
              <a:buFont typeface="Wingdings" panose="05000000000000000000" pitchFamily="2" charset="2"/>
              <a:buChar char="Ø"/>
            </a:pPr>
            <a:r>
              <a:rPr lang="en-GB" sz="2400" dirty="0"/>
              <a:t> What is the legal age for having sex?</a:t>
            </a:r>
          </a:p>
          <a:p>
            <a:pPr>
              <a:buFont typeface="Wingdings" panose="05000000000000000000" pitchFamily="2" charset="2"/>
              <a:buChar char="Ø"/>
            </a:pPr>
            <a:r>
              <a:rPr lang="en-GB" sz="2400" dirty="0"/>
              <a:t> What might the consequence be of someone having sexual relations with someone underage? </a:t>
            </a:r>
          </a:p>
        </p:txBody>
      </p:sp>
    </p:spTree>
    <p:extLst>
      <p:ext uri="{BB962C8B-B14F-4D97-AF65-F5344CB8AC3E}">
        <p14:creationId xmlns:p14="http://schemas.microsoft.com/office/powerpoint/2010/main" val="298953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consent?</a:t>
            </a:r>
          </a:p>
        </p:txBody>
      </p:sp>
      <p:sp>
        <p:nvSpPr>
          <p:cNvPr id="3" name="Content Placeholder 2"/>
          <p:cNvSpPr>
            <a:spLocks noGrp="1"/>
          </p:cNvSpPr>
          <p:nvPr>
            <p:ph idx="1"/>
          </p:nvPr>
        </p:nvSpPr>
        <p:spPr>
          <a:xfrm>
            <a:off x="768096" y="2063437"/>
            <a:ext cx="7290055" cy="1043796"/>
          </a:xfrm>
          <a:solidFill>
            <a:srgbClr val="FFFF99"/>
          </a:solidFill>
        </p:spPr>
        <p:txBody>
          <a:bodyPr/>
          <a:lstStyle/>
          <a:p>
            <a:r>
              <a:rPr lang="en-GB" dirty="0"/>
              <a:t>Watch the following </a:t>
            </a:r>
            <a:r>
              <a:rPr lang="en-GB" dirty="0">
                <a:hlinkClick r:id="rId2"/>
              </a:rPr>
              <a:t>video</a:t>
            </a:r>
            <a:r>
              <a:rPr lang="en-GB" dirty="0"/>
              <a:t> created by </a:t>
            </a:r>
            <a:r>
              <a:rPr lang="en-GB" dirty="0" err="1"/>
              <a:t>Childline</a:t>
            </a:r>
            <a:r>
              <a:rPr lang="en-GB" dirty="0"/>
              <a:t>. </a:t>
            </a:r>
          </a:p>
          <a:p>
            <a:r>
              <a:rPr lang="en-GB" dirty="0"/>
              <a:t>What can you learn from this about what ‘consent’ means?</a:t>
            </a:r>
          </a:p>
        </p:txBody>
      </p:sp>
      <p:sp>
        <p:nvSpPr>
          <p:cNvPr id="4" name="Rectangle 3"/>
          <p:cNvSpPr/>
          <p:nvPr/>
        </p:nvSpPr>
        <p:spPr>
          <a:xfrm>
            <a:off x="768096" y="3441680"/>
            <a:ext cx="7290054" cy="1015663"/>
          </a:xfrm>
          <a:prstGeom prst="rect">
            <a:avLst/>
          </a:prstGeom>
          <a:solidFill>
            <a:schemeClr val="accent2">
              <a:lumMod val="40000"/>
              <a:lumOff val="60000"/>
            </a:schemeClr>
          </a:solidFill>
        </p:spPr>
        <p:txBody>
          <a:bodyPr wrap="square">
            <a:spAutoFit/>
          </a:bodyPr>
          <a:lstStyle/>
          <a:p>
            <a:pPr algn="ctr"/>
            <a:r>
              <a:rPr lang="en-GB" sz="2000" b="1" dirty="0"/>
              <a:t>‘Consent is agreement which is given willingly and freely without exploitation, threat or fear, and by a person who has the capacity to give their agreement.’</a:t>
            </a:r>
          </a:p>
        </p:txBody>
      </p:sp>
      <p:sp>
        <p:nvSpPr>
          <p:cNvPr id="5" name="Rectangle 4"/>
          <p:cNvSpPr/>
          <p:nvPr/>
        </p:nvSpPr>
        <p:spPr>
          <a:xfrm>
            <a:off x="768096" y="4791790"/>
            <a:ext cx="7290054" cy="1631216"/>
          </a:xfrm>
          <a:prstGeom prst="rect">
            <a:avLst/>
          </a:prstGeom>
          <a:solidFill>
            <a:srgbClr val="FFFF99"/>
          </a:solidFill>
        </p:spPr>
        <p:txBody>
          <a:bodyPr wrap="square">
            <a:spAutoFit/>
          </a:bodyPr>
          <a:lstStyle/>
          <a:p>
            <a:r>
              <a:rPr lang="en-GB" sz="2000" dirty="0"/>
              <a:t>• What do the words </a:t>
            </a:r>
            <a:r>
              <a:rPr lang="en-GB" sz="2000" b="1" i="1" dirty="0"/>
              <a:t>‘willingly’ </a:t>
            </a:r>
            <a:r>
              <a:rPr lang="en-GB" sz="2000" dirty="0"/>
              <a:t>and </a:t>
            </a:r>
            <a:r>
              <a:rPr lang="en-GB" sz="2000" b="1" i="1" dirty="0"/>
              <a:t>‘freely’ </a:t>
            </a:r>
            <a:r>
              <a:rPr lang="en-GB" sz="2000" dirty="0"/>
              <a:t>mean in this definition? </a:t>
            </a:r>
          </a:p>
          <a:p>
            <a:r>
              <a:rPr lang="en-GB" sz="2000" dirty="0"/>
              <a:t>• How can we </a:t>
            </a:r>
            <a:r>
              <a:rPr lang="en-GB" sz="2000" b="1" dirty="0"/>
              <a:t>know</a:t>
            </a:r>
            <a:r>
              <a:rPr lang="en-GB" sz="2000" dirty="0"/>
              <a:t> if consent is willingly and freely given? </a:t>
            </a:r>
          </a:p>
          <a:p>
            <a:r>
              <a:rPr lang="en-GB" sz="2000" dirty="0"/>
              <a:t>• What does it mean for someone </a:t>
            </a:r>
            <a:r>
              <a:rPr lang="en-GB" sz="2000" b="1" i="1" dirty="0"/>
              <a:t>‘to have capacity’</a:t>
            </a:r>
            <a:r>
              <a:rPr lang="en-GB" sz="2000" dirty="0"/>
              <a:t> to give their agreement? Why is someone unable to give consent if they are threatened or afraid?</a:t>
            </a:r>
          </a:p>
        </p:txBody>
      </p:sp>
    </p:spTree>
    <p:extLst>
      <p:ext uri="{BB962C8B-B14F-4D97-AF65-F5344CB8AC3E}">
        <p14:creationId xmlns:p14="http://schemas.microsoft.com/office/powerpoint/2010/main" val="73482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law of consent?</a:t>
            </a:r>
          </a:p>
        </p:txBody>
      </p:sp>
      <p:sp>
        <p:nvSpPr>
          <p:cNvPr id="3" name="Content Placeholder 2"/>
          <p:cNvSpPr>
            <a:spLocks noGrp="1"/>
          </p:cNvSpPr>
          <p:nvPr>
            <p:ph idx="1"/>
          </p:nvPr>
        </p:nvSpPr>
        <p:spPr>
          <a:xfrm>
            <a:off x="559374" y="1878496"/>
            <a:ext cx="8037974" cy="4708284"/>
          </a:xfrm>
        </p:spPr>
        <p:txBody>
          <a:bodyPr>
            <a:noAutofit/>
          </a:bodyPr>
          <a:lstStyle/>
          <a:p>
            <a:pPr>
              <a:buFont typeface="Wingdings" panose="05000000000000000000" pitchFamily="2" charset="2"/>
              <a:buChar char="v"/>
            </a:pPr>
            <a:r>
              <a:rPr lang="en-GB" dirty="0">
                <a:cs typeface="Calibri" panose="020F0502020204030204" pitchFamily="34" charset="0"/>
              </a:rPr>
              <a:t>The Sexual Offences Act 2003 states that a person has consented ‘if she or he agrees by choice, and has the freedom and capacity to make that choice’. </a:t>
            </a:r>
          </a:p>
          <a:p>
            <a:pPr>
              <a:buFont typeface="Wingdings" panose="05000000000000000000" pitchFamily="2" charset="2"/>
              <a:buChar char="v"/>
            </a:pPr>
            <a:r>
              <a:rPr lang="en-GB" dirty="0">
                <a:cs typeface="Calibri" panose="020F0502020204030204" pitchFamily="34" charset="0"/>
              </a:rPr>
              <a:t>There are three important parts to this …</a:t>
            </a:r>
          </a:p>
          <a:p>
            <a:pPr lvl="1">
              <a:buFont typeface="Wingdings" panose="05000000000000000000" pitchFamily="2" charset="2"/>
              <a:buChar char="v"/>
            </a:pPr>
            <a:r>
              <a:rPr lang="en-GB" sz="2000" dirty="0">
                <a:cs typeface="Calibri" panose="020F0502020204030204" pitchFamily="34" charset="0"/>
              </a:rPr>
              <a:t>Firstly, there is the emphasis on choice – a deliberate, active decision; </a:t>
            </a:r>
          </a:p>
          <a:p>
            <a:pPr marL="128019" lvl="1" indent="0">
              <a:buNone/>
            </a:pPr>
            <a:endParaRPr lang="en-GB" sz="2000" dirty="0">
              <a:cs typeface="Calibri" panose="020F0502020204030204" pitchFamily="34" charset="0"/>
            </a:endParaRPr>
          </a:p>
          <a:p>
            <a:pPr lvl="1">
              <a:buFont typeface="Wingdings" panose="05000000000000000000" pitchFamily="2" charset="2"/>
              <a:buChar char="v"/>
            </a:pPr>
            <a:r>
              <a:rPr lang="en-GB" sz="2000" dirty="0">
                <a:cs typeface="Calibri" panose="020F0502020204030204" pitchFamily="34" charset="0"/>
              </a:rPr>
              <a:t>Secondly, there is the question of capacity to give consent: </a:t>
            </a:r>
            <a:r>
              <a:rPr lang="en-GB" sz="2000" i="1" dirty="0">
                <a:cs typeface="Calibri" panose="020F0502020204030204" pitchFamily="34" charset="0"/>
              </a:rPr>
              <a:t>is the person old enough, are they capable of understanding what is happening, are they intoxicated by alcohol or affected by drugs, do they have a mental health problem or learning difficulties, and are they conscious? </a:t>
            </a:r>
          </a:p>
          <a:p>
            <a:pPr marL="128019" lvl="1" indent="0">
              <a:buNone/>
            </a:pPr>
            <a:endParaRPr lang="en-GB" sz="2000" i="1" dirty="0">
              <a:cs typeface="Calibri" panose="020F0502020204030204" pitchFamily="34" charset="0"/>
            </a:endParaRPr>
          </a:p>
          <a:p>
            <a:pPr lvl="1">
              <a:buFont typeface="Wingdings" panose="05000000000000000000" pitchFamily="2" charset="2"/>
              <a:buChar char="v"/>
            </a:pPr>
            <a:r>
              <a:rPr lang="en-GB" sz="2000" dirty="0">
                <a:cs typeface="Calibri" panose="020F0502020204030204" pitchFamily="34" charset="0"/>
              </a:rPr>
              <a:t>Finally the law asks whether a person makes their choice freely, that is to say without manipulation, exploitation or duress. This may include the use or threat of force, or may be more subtle, to do with whether the person seeking consent is in a position of power or authority, or is significantly older than the other person. </a:t>
            </a:r>
          </a:p>
        </p:txBody>
      </p:sp>
    </p:spTree>
    <p:extLst>
      <p:ext uri="{BB962C8B-B14F-4D97-AF65-F5344CB8AC3E}">
        <p14:creationId xmlns:p14="http://schemas.microsoft.com/office/powerpoint/2010/main" val="546978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law of consent?</a:t>
            </a:r>
          </a:p>
        </p:txBody>
      </p:sp>
      <p:sp>
        <p:nvSpPr>
          <p:cNvPr id="3" name="Content Placeholder 2"/>
          <p:cNvSpPr>
            <a:spLocks noGrp="1"/>
          </p:cNvSpPr>
          <p:nvPr>
            <p:ph idx="1"/>
          </p:nvPr>
        </p:nvSpPr>
        <p:spPr>
          <a:xfrm>
            <a:off x="559374" y="1878496"/>
            <a:ext cx="8037974" cy="4708284"/>
          </a:xfrm>
        </p:spPr>
        <p:txBody>
          <a:bodyPr>
            <a:noAutofit/>
          </a:bodyPr>
          <a:lstStyle/>
          <a:p>
            <a:pPr>
              <a:buFont typeface="Wingdings" panose="05000000000000000000" pitchFamily="2" charset="2"/>
              <a:buChar char="v"/>
            </a:pPr>
            <a:r>
              <a:rPr lang="en-GB" sz="2400" dirty="0">
                <a:cs typeface="Calibri" panose="020F0502020204030204" pitchFamily="34" charset="0"/>
              </a:rPr>
              <a:t>Consent is not only about sex but any sexual contact with another person without that person’s explicit consent is considered sexual assault or rape, which are serious crimes. </a:t>
            </a:r>
          </a:p>
          <a:p>
            <a:pPr>
              <a:buFont typeface="Wingdings" panose="05000000000000000000" pitchFamily="2" charset="2"/>
              <a:buChar char="v"/>
            </a:pPr>
            <a:r>
              <a:rPr lang="en-GB" sz="2400" dirty="0">
                <a:cs typeface="Calibri" panose="020F0502020204030204" pitchFamily="34" charset="0"/>
              </a:rPr>
              <a:t>This can include unwanted sexual touching or forcing someone to perform sexual acts. </a:t>
            </a:r>
          </a:p>
          <a:p>
            <a:pPr>
              <a:buFont typeface="Wingdings" panose="05000000000000000000" pitchFamily="2" charset="2"/>
              <a:buChar char="v"/>
            </a:pPr>
            <a:r>
              <a:rPr lang="en-GB" sz="2400" dirty="0">
                <a:cs typeface="Calibri" panose="020F0502020204030204" pitchFamily="34" charset="0"/>
              </a:rPr>
              <a:t>It can also include pressuring someone to the point where they say yes, or assuming someone would say yes in a situation where they otherwise can’t. </a:t>
            </a:r>
          </a:p>
        </p:txBody>
      </p:sp>
    </p:spTree>
    <p:extLst>
      <p:ext uri="{BB962C8B-B14F-4D97-AF65-F5344CB8AC3E}">
        <p14:creationId xmlns:p14="http://schemas.microsoft.com/office/powerpoint/2010/main" val="30132727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are the following examples of someone giving consent?</a:t>
            </a:r>
          </a:p>
        </p:txBody>
      </p:sp>
      <p:sp>
        <p:nvSpPr>
          <p:cNvPr id="6" name="Rounded Rectangular Callout 5"/>
          <p:cNvSpPr/>
          <p:nvPr/>
        </p:nvSpPr>
        <p:spPr>
          <a:xfrm>
            <a:off x="380078" y="2084832"/>
            <a:ext cx="3288632" cy="1925053"/>
          </a:xfrm>
          <a:prstGeom prst="wedgeRoundRectCallout">
            <a:avLst>
              <a:gd name="adj1" fmla="val -47541"/>
              <a:gd name="adj2" fmla="val 77045"/>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400" dirty="0"/>
              <a:t>‘She was wearing a short skirt and flirting with me. She was asking for my attention!’</a:t>
            </a:r>
          </a:p>
        </p:txBody>
      </p:sp>
      <p:sp>
        <p:nvSpPr>
          <p:cNvPr id="7" name="Rounded Rectangular Callout 6"/>
          <p:cNvSpPr/>
          <p:nvPr/>
        </p:nvSpPr>
        <p:spPr>
          <a:xfrm>
            <a:off x="5619415" y="1876924"/>
            <a:ext cx="3288632" cy="1925053"/>
          </a:xfrm>
          <a:prstGeom prst="wedgeRoundRectCallout">
            <a:avLst>
              <a:gd name="adj1" fmla="val 32947"/>
              <a:gd name="adj2" fmla="val 76212"/>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400" dirty="0"/>
              <a:t>‘They said no at first but after I asked a couple of times, they were fine with it.’</a:t>
            </a:r>
          </a:p>
        </p:txBody>
      </p:sp>
      <p:sp>
        <p:nvSpPr>
          <p:cNvPr id="8" name="Rounded Rectangular Callout 7"/>
          <p:cNvSpPr/>
          <p:nvPr/>
        </p:nvSpPr>
        <p:spPr>
          <a:xfrm>
            <a:off x="2401175" y="4546974"/>
            <a:ext cx="4684295" cy="1925053"/>
          </a:xfrm>
          <a:prstGeom prst="wedgeRoundRectCallout">
            <a:avLst>
              <a:gd name="adj1" fmla="val -1651"/>
              <a:gd name="adj2" fmla="val 62045"/>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en-GB" sz="2400" dirty="0"/>
              <a:t>‘They were happy to kiss me all night but then they fell asleep. They would have said yes if they were awake …’</a:t>
            </a:r>
          </a:p>
        </p:txBody>
      </p:sp>
      <p:sp>
        <p:nvSpPr>
          <p:cNvPr id="9" name="Oval 8"/>
          <p:cNvSpPr/>
          <p:nvPr/>
        </p:nvSpPr>
        <p:spPr>
          <a:xfrm>
            <a:off x="2621575" y="2389632"/>
            <a:ext cx="3583096" cy="3240506"/>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400" b="1" dirty="0"/>
              <a:t>No. </a:t>
            </a:r>
          </a:p>
          <a:p>
            <a:pPr algn="ctr"/>
            <a:r>
              <a:rPr lang="en-GB" sz="2400" b="1" dirty="0"/>
              <a:t>In none of these situations has consent been given. </a:t>
            </a:r>
          </a:p>
          <a:p>
            <a:pPr algn="ctr"/>
            <a:r>
              <a:rPr lang="en-GB" sz="2400" b="1" dirty="0"/>
              <a:t>Consent is not about the absence of a ‘no’.</a:t>
            </a:r>
          </a:p>
        </p:txBody>
      </p:sp>
    </p:spTree>
    <p:extLst>
      <p:ext uri="{BB962C8B-B14F-4D97-AF65-F5344CB8AC3E}">
        <p14:creationId xmlns:p14="http://schemas.microsoft.com/office/powerpoint/2010/main" val="164119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else does the law say?</a:t>
            </a:r>
          </a:p>
        </p:txBody>
      </p:sp>
      <p:sp>
        <p:nvSpPr>
          <p:cNvPr id="3" name="Content Placeholder 2"/>
          <p:cNvSpPr>
            <a:spLocks noGrp="1"/>
          </p:cNvSpPr>
          <p:nvPr>
            <p:ph idx="1"/>
          </p:nvPr>
        </p:nvSpPr>
        <p:spPr>
          <a:xfrm>
            <a:off x="768096" y="2084832"/>
            <a:ext cx="7290055" cy="4223288"/>
          </a:xfrm>
        </p:spPr>
        <p:txBody>
          <a:bodyPr>
            <a:normAutofit/>
          </a:bodyPr>
          <a:lstStyle/>
          <a:p>
            <a:pPr>
              <a:buFont typeface="Wingdings" panose="05000000000000000000" pitchFamily="2" charset="2"/>
              <a:buChar char="v"/>
            </a:pPr>
            <a:r>
              <a:rPr lang="en-GB" sz="2400" dirty="0">
                <a:cs typeface="Calibri" panose="020F0502020204030204" pitchFamily="34" charset="0"/>
              </a:rPr>
              <a:t>The age of consent is 16. This is the minimum age at which a young person is allowed to engage in sexual activity, either with someone under or over the age of 16.</a:t>
            </a:r>
          </a:p>
          <a:p>
            <a:pPr>
              <a:buFont typeface="Wingdings" panose="05000000000000000000" pitchFamily="2" charset="2"/>
              <a:buChar char="v"/>
            </a:pPr>
            <a:r>
              <a:rPr lang="en-GB" sz="2400" dirty="0">
                <a:cs typeface="Calibri" panose="020F0502020204030204" pitchFamily="34" charset="0"/>
              </a:rPr>
              <a:t>It is both a gross violation and a very serious offence to take or share sexual images of another, without their consent. The sharing of images of another, or sending sexual images (‘sexting’) of yourself up to the age of 18 is illegal. </a:t>
            </a:r>
          </a:p>
          <a:p>
            <a:pPr>
              <a:buFont typeface="Wingdings" panose="05000000000000000000" pitchFamily="2" charset="2"/>
              <a:buChar char="v"/>
            </a:pPr>
            <a:r>
              <a:rPr lang="en-GB" sz="2400" dirty="0">
                <a:cs typeface="Calibri" panose="020F0502020204030204" pitchFamily="34" charset="0"/>
              </a:rPr>
              <a:t>It is illegal for an adult in a position of authority to have a sexual relationship with a person aged 16-18 (such as a social worker, teacher, university lecturer).</a:t>
            </a:r>
          </a:p>
          <a:p>
            <a:pPr>
              <a:buFontTx/>
              <a:buChar char="-"/>
            </a:pPr>
            <a:endParaRPr lang="en-US" sz="2400" dirty="0">
              <a:cs typeface="Calibri" panose="020F0502020204030204" pitchFamily="34" charset="0"/>
            </a:endParaRPr>
          </a:p>
          <a:p>
            <a:endParaRPr lang="en-US" sz="2400" dirty="0">
              <a:solidFill>
                <a:srgbClr val="000090"/>
              </a:solidFill>
              <a:cs typeface="Calibri" panose="020F0502020204030204" pitchFamily="34" charset="0"/>
            </a:endParaRPr>
          </a:p>
          <a:p>
            <a:endParaRPr lang="en-GB" sz="2400" dirty="0">
              <a:cs typeface="Calibri" panose="020F0502020204030204" pitchFamily="34" charset="0"/>
            </a:endParaRPr>
          </a:p>
        </p:txBody>
      </p:sp>
    </p:spTree>
    <p:extLst>
      <p:ext uri="{BB962C8B-B14F-4D97-AF65-F5344CB8AC3E}">
        <p14:creationId xmlns:p14="http://schemas.microsoft.com/office/powerpoint/2010/main" val="1313399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closer look at sexting </a:t>
            </a:r>
          </a:p>
        </p:txBody>
      </p:sp>
      <p:sp>
        <p:nvSpPr>
          <p:cNvPr id="3" name="Content Placeholder 2"/>
          <p:cNvSpPr>
            <a:spLocks noGrp="1"/>
          </p:cNvSpPr>
          <p:nvPr>
            <p:ph idx="1"/>
          </p:nvPr>
        </p:nvSpPr>
        <p:spPr>
          <a:xfrm>
            <a:off x="768096" y="2222500"/>
            <a:ext cx="7290055" cy="1130968"/>
          </a:xfrm>
          <a:solidFill>
            <a:srgbClr val="D7E5E5"/>
          </a:solidFill>
        </p:spPr>
        <p:txBody>
          <a:bodyPr>
            <a:noAutofit/>
          </a:bodyPr>
          <a:lstStyle/>
          <a:p>
            <a:pPr algn="ctr"/>
            <a:r>
              <a:rPr lang="en-GB" sz="2400" dirty="0"/>
              <a:t>Sexting involves sending photographs and/or videos of yourself to others, and others sharing that without your consent. </a:t>
            </a:r>
          </a:p>
        </p:txBody>
      </p:sp>
      <p:sp>
        <p:nvSpPr>
          <p:cNvPr id="4" name="Rectangle 3"/>
          <p:cNvSpPr/>
          <p:nvPr/>
        </p:nvSpPr>
        <p:spPr>
          <a:xfrm>
            <a:off x="768096" y="3946358"/>
            <a:ext cx="7290054" cy="2292935"/>
          </a:xfrm>
          <a:prstGeom prst="rect">
            <a:avLst/>
          </a:prstGeom>
          <a:solidFill>
            <a:srgbClr val="FFFF99"/>
          </a:solidFill>
        </p:spPr>
        <p:txBody>
          <a:bodyPr wrap="square">
            <a:spAutoFit/>
          </a:bodyPr>
          <a:lstStyle/>
          <a:p>
            <a:pPr lvl="0" algn="ctr" defTabSz="914377">
              <a:lnSpc>
                <a:spcPct val="90000"/>
              </a:lnSpc>
              <a:spcBef>
                <a:spcPts val="1200"/>
              </a:spcBef>
              <a:spcAft>
                <a:spcPts val="200"/>
              </a:spcAft>
              <a:buClr>
                <a:srgbClr val="9CBEBD"/>
              </a:buClr>
              <a:buSzPct val="100000"/>
            </a:pPr>
            <a:r>
              <a:rPr lang="en-GB" sz="2400" dirty="0">
                <a:solidFill>
                  <a:srgbClr val="2E2B21"/>
                </a:solidFill>
                <a:hlinkClick r:id="rId2"/>
              </a:rPr>
              <a:t>Watch this video</a:t>
            </a:r>
            <a:r>
              <a:rPr lang="en-GB" sz="2400" dirty="0">
                <a:solidFill>
                  <a:srgbClr val="2E2B21"/>
                </a:solidFill>
              </a:rPr>
              <a:t>. </a:t>
            </a:r>
          </a:p>
          <a:p>
            <a:pPr marL="342900" lvl="0" indent="-342900" defTabSz="914377">
              <a:lnSpc>
                <a:spcPct val="90000"/>
              </a:lnSpc>
              <a:spcBef>
                <a:spcPts val="1200"/>
              </a:spcBef>
              <a:spcAft>
                <a:spcPts val="200"/>
              </a:spcAft>
              <a:buClr>
                <a:srgbClr val="9CBEBD"/>
              </a:buClr>
              <a:buSzPct val="100000"/>
              <a:buFont typeface="Wingdings" panose="05000000000000000000" pitchFamily="2" charset="2"/>
              <a:buChar char="Ø"/>
            </a:pPr>
            <a:r>
              <a:rPr lang="en-GB" sz="2400" dirty="0">
                <a:solidFill>
                  <a:srgbClr val="2E2B21"/>
                </a:solidFill>
              </a:rPr>
              <a:t>Afterwards identify two mistakes that Katie and her boyfriend made. </a:t>
            </a:r>
          </a:p>
          <a:p>
            <a:pPr marL="342900" lvl="0" indent="-342900" defTabSz="914377">
              <a:lnSpc>
                <a:spcPct val="90000"/>
              </a:lnSpc>
              <a:spcBef>
                <a:spcPts val="1200"/>
              </a:spcBef>
              <a:spcAft>
                <a:spcPts val="200"/>
              </a:spcAft>
              <a:buClr>
                <a:srgbClr val="9CBEBD"/>
              </a:buClr>
              <a:buSzPct val="100000"/>
              <a:buFont typeface="Wingdings" panose="05000000000000000000" pitchFamily="2" charset="2"/>
              <a:buChar char="Ø"/>
            </a:pPr>
            <a:r>
              <a:rPr lang="en-GB" sz="2400" dirty="0">
                <a:solidFill>
                  <a:srgbClr val="2E2B21"/>
                </a:solidFill>
              </a:rPr>
              <a:t>Where has consent not been given?</a:t>
            </a:r>
          </a:p>
          <a:p>
            <a:pPr marL="342900" lvl="0" indent="-342900" defTabSz="914377">
              <a:lnSpc>
                <a:spcPct val="90000"/>
              </a:lnSpc>
              <a:spcBef>
                <a:spcPts val="1200"/>
              </a:spcBef>
              <a:spcAft>
                <a:spcPts val="200"/>
              </a:spcAft>
              <a:buClr>
                <a:srgbClr val="9CBEBD"/>
              </a:buClr>
              <a:buSzPct val="100000"/>
              <a:buFont typeface="Wingdings" panose="05000000000000000000" pitchFamily="2" charset="2"/>
              <a:buChar char="Ø"/>
            </a:pPr>
            <a:r>
              <a:rPr lang="en-GB" sz="2400" dirty="0">
                <a:solidFill>
                  <a:srgbClr val="2E2B21"/>
                </a:solidFill>
              </a:rPr>
              <a:t>What is the danger of ‘sexting’?</a:t>
            </a:r>
          </a:p>
        </p:txBody>
      </p:sp>
    </p:spTree>
    <p:extLst>
      <p:ext uri="{BB962C8B-B14F-4D97-AF65-F5344CB8AC3E}">
        <p14:creationId xmlns:p14="http://schemas.microsoft.com/office/powerpoint/2010/main" val="1667058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Sexual harassment and assault</a:t>
            </a:r>
          </a:p>
        </p:txBody>
      </p:sp>
      <p:sp>
        <p:nvSpPr>
          <p:cNvPr id="5" name="Content Placeholder 2"/>
          <p:cNvSpPr>
            <a:spLocks noGrp="1"/>
          </p:cNvSpPr>
          <p:nvPr>
            <p:ph idx="1"/>
          </p:nvPr>
        </p:nvSpPr>
        <p:spPr>
          <a:xfrm>
            <a:off x="768095" y="2362200"/>
            <a:ext cx="7290055" cy="1216325"/>
          </a:xfrm>
          <a:solidFill>
            <a:srgbClr val="FFFF99"/>
          </a:solidFill>
        </p:spPr>
        <p:txBody>
          <a:bodyPr>
            <a:noAutofit/>
          </a:bodyPr>
          <a:lstStyle/>
          <a:p>
            <a:pPr algn="ctr"/>
            <a:r>
              <a:rPr lang="en-GB" sz="2400" dirty="0"/>
              <a:t>The law of consent also related to sexual assault and harassment.</a:t>
            </a:r>
          </a:p>
          <a:p>
            <a:pPr algn="ctr"/>
            <a:r>
              <a:rPr lang="en-GB" sz="2400" dirty="0"/>
              <a:t>Do you know the difference between these?</a:t>
            </a:r>
          </a:p>
        </p:txBody>
      </p:sp>
      <p:sp>
        <p:nvSpPr>
          <p:cNvPr id="6" name="Content Placeholder 2"/>
          <p:cNvSpPr txBox="1">
            <a:spLocks/>
          </p:cNvSpPr>
          <p:nvPr/>
        </p:nvSpPr>
        <p:spPr>
          <a:xfrm>
            <a:off x="768095" y="4144168"/>
            <a:ext cx="7290055" cy="1888332"/>
          </a:xfrm>
          <a:prstGeom prst="rect">
            <a:avLst/>
          </a:prstGeom>
          <a:solidFill>
            <a:schemeClr val="accent2">
              <a:lumMod val="20000"/>
              <a:lumOff val="80000"/>
            </a:schemeClr>
          </a:solidFill>
        </p:spPr>
        <p:txBody>
          <a:bodyPr vert="horz" lIns="45720" tIns="45720" rIns="45720" bIns="45720" rtlCol="0">
            <a:noAutofit/>
          </a:bodyPr>
          <a:lst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a:lstStyle>
          <a:p>
            <a:pPr algn="ctr"/>
            <a:r>
              <a:rPr lang="en-GB" sz="2400" dirty="0"/>
              <a:t>Sexual harassment is a broad term, including many types of unwelcome verbal and physical sexual attention. </a:t>
            </a:r>
          </a:p>
          <a:p>
            <a:pPr algn="ctr"/>
            <a:r>
              <a:rPr lang="en-GB" sz="2400" dirty="0"/>
              <a:t>Whereas, sexual assault refers to sexual contact or behaviour, often physical, that occurs without the consent of the victim.</a:t>
            </a:r>
          </a:p>
        </p:txBody>
      </p:sp>
    </p:spTree>
    <p:extLst>
      <p:ext uri="{BB962C8B-B14F-4D97-AF65-F5344CB8AC3E}">
        <p14:creationId xmlns:p14="http://schemas.microsoft.com/office/powerpoint/2010/main" val="598288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Understanding definitions</a:t>
            </a:r>
          </a:p>
        </p:txBody>
      </p:sp>
      <p:sp>
        <p:nvSpPr>
          <p:cNvPr id="3" name="Content Placeholder 2"/>
          <p:cNvSpPr>
            <a:spLocks noGrp="1"/>
          </p:cNvSpPr>
          <p:nvPr>
            <p:ph idx="1"/>
          </p:nvPr>
        </p:nvSpPr>
        <p:spPr>
          <a:xfrm>
            <a:off x="561861" y="1878377"/>
            <a:ext cx="8075364" cy="1602954"/>
          </a:xfrm>
          <a:noFill/>
        </p:spPr>
        <p:txBody>
          <a:bodyPr>
            <a:noAutofit/>
          </a:bodyPr>
          <a:lstStyle/>
          <a:p>
            <a:pPr algn="ctr"/>
            <a:r>
              <a:rPr lang="en-GB" sz="1800" dirty="0"/>
              <a:t>Unfortunately, quite a common type of sexual harassment is Public sexual harassment. This comprises unwelcomed and unwanted attention, sexual advances and intimidating behaviour by strangers occurring in public spaces. This can be committed on multiple, and often interlocking, grounds, but all forms of PSH are inherently linked by power and control. It is usually directed towards women and often groups within society who may already face some oppressions.  However, it can be experienced by all. </a:t>
            </a:r>
          </a:p>
        </p:txBody>
      </p:sp>
      <p:pic>
        <p:nvPicPr>
          <p:cNvPr id="5" name="Picture 4"/>
          <p:cNvPicPr>
            <a:picLocks noChangeAspect="1"/>
          </p:cNvPicPr>
          <p:nvPr/>
        </p:nvPicPr>
        <p:blipFill>
          <a:blip r:embed="rId2"/>
          <a:stretch>
            <a:fillRect/>
          </a:stretch>
        </p:blipFill>
        <p:spPr>
          <a:xfrm>
            <a:off x="3038475" y="3613073"/>
            <a:ext cx="5598750" cy="3017163"/>
          </a:xfrm>
          <a:prstGeom prst="rect">
            <a:avLst/>
          </a:prstGeom>
        </p:spPr>
      </p:pic>
      <p:sp>
        <p:nvSpPr>
          <p:cNvPr id="6" name="Content Placeholder 2"/>
          <p:cNvSpPr txBox="1">
            <a:spLocks/>
          </p:cNvSpPr>
          <p:nvPr/>
        </p:nvSpPr>
        <p:spPr>
          <a:xfrm>
            <a:off x="768096" y="3613073"/>
            <a:ext cx="2074256" cy="1047061"/>
          </a:xfrm>
          <a:prstGeom prst="rect">
            <a:avLst/>
          </a:prstGeom>
          <a:solidFill>
            <a:srgbClr val="D7E5E5"/>
          </a:solidFill>
        </p:spPr>
        <p:txBody>
          <a:bodyPr vert="horz" lIns="45720" tIns="45720" rIns="45720" bIns="45720" rtlCol="0">
            <a:noAutofit/>
          </a:bodyPr>
          <a:lstStyle>
            <a:lvl1pPr marL="91440" indent="-91440" algn="l" defTabSz="914377"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600" kern="1200">
                <a:solidFill>
                  <a:schemeClr val="tx1"/>
                </a:solidFill>
                <a:latin typeface="+mn-lt"/>
                <a:ea typeface="+mn-ea"/>
                <a:cs typeface="+mn-cs"/>
              </a:defRPr>
            </a:lvl2pPr>
            <a:lvl3pPr marL="4480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3pPr>
            <a:lvl4pPr marL="59436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4pPr>
            <a:lvl5pPr marL="77724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5pPr>
            <a:lvl6pPr marL="914400"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6pPr>
            <a:lvl7pPr marL="1060704"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7pPr>
            <a:lvl8pPr marL="1216152"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8pPr>
            <a:lvl9pPr marL="1362456" indent="-137157" algn="l" defTabSz="914377" rtl="0" eaLnBrk="1" latinLnBrk="0" hangingPunct="1">
              <a:lnSpc>
                <a:spcPct val="90000"/>
              </a:lnSpc>
              <a:spcBef>
                <a:spcPts val="200"/>
              </a:spcBef>
              <a:spcAft>
                <a:spcPts val="400"/>
              </a:spcAft>
              <a:buClr>
                <a:schemeClr val="accent2"/>
              </a:buClr>
              <a:buFont typeface="Wingdings 3" pitchFamily="18" charset="2"/>
              <a:buChar char=""/>
              <a:defRPr sz="1200" kern="1200">
                <a:solidFill>
                  <a:schemeClr val="tx1"/>
                </a:solidFill>
                <a:latin typeface="+mn-lt"/>
                <a:ea typeface="+mn-ea"/>
                <a:cs typeface="+mn-cs"/>
              </a:defRPr>
            </a:lvl9pPr>
          </a:lstStyle>
          <a:p>
            <a:pPr marL="91440" marR="0" lvl="0" indent="-91440" algn="ctr" defTabSz="914377" rtl="0" eaLnBrk="1" fontAlgn="auto" latinLnBrk="0" hangingPunct="1">
              <a:lnSpc>
                <a:spcPct val="90000"/>
              </a:lnSpc>
              <a:spcBef>
                <a:spcPts val="1200"/>
              </a:spcBef>
              <a:spcAft>
                <a:spcPts val="200"/>
              </a:spcAft>
              <a:buClr>
                <a:srgbClr val="8784C7"/>
              </a:buClr>
              <a:buSzPct val="100000"/>
              <a:buFont typeface="Tw Cen MT" panose="020B0602020104020603" pitchFamily="34" charset="0"/>
              <a:buChar char=" "/>
              <a:tabLst/>
              <a:defRPr/>
            </a:pPr>
            <a:r>
              <a:rPr kumimoji="0" lang="en-GB" sz="1800" b="0" i="0" u="none" strike="noStrike" kern="1200" cap="none" spc="0" normalizeH="0" baseline="0" noProof="0" dirty="0">
                <a:ln>
                  <a:noFill/>
                </a:ln>
                <a:solidFill>
                  <a:prstClr val="black"/>
                </a:solidFill>
                <a:effectLst/>
                <a:uLnTx/>
                <a:uFillTx/>
                <a:latin typeface="Tw Cen MT" panose="020B0602020104020603"/>
                <a:ea typeface="+mn-ea"/>
                <a:cs typeface="+mn-cs"/>
              </a:rPr>
              <a:t>These statistics from various Charities reveal just how common this is … </a:t>
            </a:r>
          </a:p>
        </p:txBody>
      </p:sp>
    </p:spTree>
    <p:extLst>
      <p:ext uri="{BB962C8B-B14F-4D97-AF65-F5344CB8AC3E}">
        <p14:creationId xmlns:p14="http://schemas.microsoft.com/office/powerpoint/2010/main" val="4282517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 why is consent important?</a:t>
            </a:r>
          </a:p>
        </p:txBody>
      </p:sp>
      <p:sp>
        <p:nvSpPr>
          <p:cNvPr id="3" name="Content Placeholder 2"/>
          <p:cNvSpPr>
            <a:spLocks noGrp="1"/>
          </p:cNvSpPr>
          <p:nvPr>
            <p:ph idx="1"/>
          </p:nvPr>
        </p:nvSpPr>
        <p:spPr>
          <a:xfrm>
            <a:off x="768096" y="2286000"/>
            <a:ext cx="7290055" cy="2574758"/>
          </a:xfrm>
        </p:spPr>
        <p:txBody>
          <a:bodyPr>
            <a:noAutofit/>
          </a:bodyPr>
          <a:lstStyle/>
          <a:p>
            <a:r>
              <a:rPr lang="en-GB" sz="2400" dirty="0"/>
              <a:t>Consent is about more than a yes or no – it is about listening to and respecting your partner. Every person deserves to be respected, especially by their partner. </a:t>
            </a:r>
          </a:p>
          <a:p>
            <a:r>
              <a:rPr lang="en-GB" sz="2400" dirty="0"/>
              <a:t>Having conversations about consent and what you are comfortable with is a normal part of a healthy relationship.</a:t>
            </a:r>
          </a:p>
          <a:p>
            <a:r>
              <a:rPr lang="en-GB" sz="2400" dirty="0"/>
              <a:t>Ignoring consent breaks trust and hurts people. Someone who chooses not to respect their partner’s consent can be breaking the law. </a:t>
            </a:r>
          </a:p>
        </p:txBody>
      </p:sp>
      <p:sp>
        <p:nvSpPr>
          <p:cNvPr id="4" name="Rectangle 3"/>
          <p:cNvSpPr/>
          <p:nvPr/>
        </p:nvSpPr>
        <p:spPr>
          <a:xfrm>
            <a:off x="768096" y="5896116"/>
            <a:ext cx="7290054" cy="757130"/>
          </a:xfrm>
          <a:prstGeom prst="rect">
            <a:avLst/>
          </a:prstGeom>
          <a:solidFill>
            <a:srgbClr val="FFFF99"/>
          </a:solidFill>
        </p:spPr>
        <p:txBody>
          <a:bodyPr wrap="square">
            <a:spAutoFit/>
          </a:bodyPr>
          <a:lstStyle/>
          <a:p>
            <a:pPr lvl="0" algn="ctr" defTabSz="914377">
              <a:lnSpc>
                <a:spcPct val="90000"/>
              </a:lnSpc>
              <a:spcBef>
                <a:spcPts val="1200"/>
              </a:spcBef>
              <a:spcAft>
                <a:spcPts val="200"/>
              </a:spcAft>
              <a:buClr>
                <a:srgbClr val="9CBEBD"/>
              </a:buClr>
              <a:buSzPct val="100000"/>
            </a:pPr>
            <a:r>
              <a:rPr lang="en-GB" sz="2400" dirty="0">
                <a:solidFill>
                  <a:srgbClr val="2E2B21"/>
                </a:solidFill>
              </a:rPr>
              <a:t>Consent is part of the law but it plays a bigger role than this. Why is consent important?</a:t>
            </a:r>
          </a:p>
        </p:txBody>
      </p:sp>
    </p:spTree>
    <p:extLst>
      <p:ext uri="{BB962C8B-B14F-4D97-AF65-F5344CB8AC3E}">
        <p14:creationId xmlns:p14="http://schemas.microsoft.com/office/powerpoint/2010/main" val="45411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Plenary</a:t>
            </a:r>
          </a:p>
        </p:txBody>
      </p:sp>
      <p:pic>
        <p:nvPicPr>
          <p:cNvPr id="1026" name="Picture 2" descr="F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1569" y="89793"/>
            <a:ext cx="4942345" cy="658979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15726" y="1933672"/>
            <a:ext cx="3243473" cy="4745915"/>
          </a:xfrm>
          <a:prstGeom prst="rect">
            <a:avLst/>
          </a:prstGeom>
          <a:solidFill>
            <a:srgbClr val="FFFF99"/>
          </a:solidFill>
        </p:spPr>
        <p:txBody>
          <a:bodyPr wrap="square">
            <a:spAutoFit/>
          </a:bodyPr>
          <a:lstStyle/>
          <a:p>
            <a:pPr lvl="0" algn="ctr" defTabSz="914377">
              <a:lnSpc>
                <a:spcPct val="90000"/>
              </a:lnSpc>
              <a:spcBef>
                <a:spcPts val="1200"/>
              </a:spcBef>
              <a:spcAft>
                <a:spcPts val="200"/>
              </a:spcAft>
              <a:buClr>
                <a:srgbClr val="9CBEBD"/>
              </a:buClr>
              <a:buSzPct val="100000"/>
            </a:pPr>
            <a:r>
              <a:rPr lang="en-GB" sz="2400" dirty="0">
                <a:solidFill>
                  <a:srgbClr val="2E2B21"/>
                </a:solidFill>
              </a:rPr>
              <a:t>Using all of the information from the past few lessons, create an acronym for the word ‘consent’ with an important warning/reminder for each letter that young people should be aware of before getting into an intimate relationship to ensure they are in a safe, healthy relationship. </a:t>
            </a:r>
          </a:p>
        </p:txBody>
      </p:sp>
    </p:spTree>
    <p:extLst>
      <p:ext uri="{BB962C8B-B14F-4D97-AF65-F5344CB8AC3E}">
        <p14:creationId xmlns:p14="http://schemas.microsoft.com/office/powerpoint/2010/main" val="39304334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Available help to those in an unhealthy romantic relationship</a:t>
            </a:r>
          </a:p>
        </p:txBody>
      </p:sp>
      <p:sp>
        <p:nvSpPr>
          <p:cNvPr id="3" name="Content Placeholder 2"/>
          <p:cNvSpPr>
            <a:spLocks noGrp="1"/>
          </p:cNvSpPr>
          <p:nvPr>
            <p:ph idx="1"/>
          </p:nvPr>
        </p:nvSpPr>
        <p:spPr>
          <a:xfrm>
            <a:off x="768096" y="2286000"/>
            <a:ext cx="6648704" cy="3142343"/>
          </a:xfrm>
        </p:spPr>
        <p:txBody>
          <a:bodyPr>
            <a:normAutofit/>
          </a:bodyPr>
          <a:lstStyle/>
          <a:p>
            <a:pPr>
              <a:buFont typeface="Wingdings" panose="05000000000000000000" pitchFamily="2" charset="2"/>
              <a:buChar char="v"/>
            </a:pPr>
            <a:r>
              <a:rPr lang="en-GB" dirty="0"/>
              <a:t>At school: Form Tutor, Ms Wilson, Ms Kaye, Ms Marku or </a:t>
            </a:r>
            <a:r>
              <a:rPr lang="en-GB"/>
              <a:t>Mrs Carron. </a:t>
            </a:r>
            <a:r>
              <a:rPr lang="en-GB" dirty="0"/>
              <a:t>We are all here to support you. </a:t>
            </a:r>
          </a:p>
          <a:p>
            <a:pPr>
              <a:buFont typeface="Wingdings" panose="05000000000000000000" pitchFamily="2" charset="2"/>
              <a:buChar char="v"/>
            </a:pPr>
            <a:r>
              <a:rPr lang="en-GB" dirty="0" err="1"/>
              <a:t>Childline</a:t>
            </a:r>
            <a:r>
              <a:rPr lang="en-GB" dirty="0"/>
              <a:t> 0800 1111 or childline.org.uk</a:t>
            </a:r>
          </a:p>
          <a:p>
            <a:pPr>
              <a:buFont typeface="Wingdings" panose="05000000000000000000" pitchFamily="2" charset="2"/>
              <a:buChar char="v"/>
            </a:pPr>
            <a:r>
              <a:rPr lang="en-GB" dirty="0"/>
              <a:t> Thinkuknow.co.uk</a:t>
            </a:r>
          </a:p>
          <a:p>
            <a:pPr>
              <a:buFont typeface="Wingdings" panose="05000000000000000000" pitchFamily="2" charset="2"/>
              <a:buChar char="v"/>
            </a:pPr>
            <a:r>
              <a:rPr lang="en-GB" dirty="0"/>
              <a:t>Relate.org.uk </a:t>
            </a:r>
          </a:p>
          <a:p>
            <a:pPr marL="0" indent="0">
              <a:buNone/>
            </a:pPr>
            <a:endParaRPr lang="en-GB" dirty="0"/>
          </a:p>
          <a:p>
            <a:pPr>
              <a:buFont typeface="Wingdings" panose="05000000000000000000" pitchFamily="2" charset="2"/>
              <a:buChar char="v"/>
            </a:pPr>
            <a:endParaRPr lang="en-GB" dirty="0"/>
          </a:p>
          <a:p>
            <a:endParaRPr lang="en-GB" dirty="0"/>
          </a:p>
        </p:txBody>
      </p:sp>
      <p:pic>
        <p:nvPicPr>
          <p:cNvPr id="4" name="Picture 3"/>
          <p:cNvPicPr>
            <a:picLocks noChangeAspect="1"/>
          </p:cNvPicPr>
          <p:nvPr/>
        </p:nvPicPr>
        <p:blipFill>
          <a:blip r:embed="rId2"/>
          <a:stretch>
            <a:fillRect/>
          </a:stretch>
        </p:blipFill>
        <p:spPr>
          <a:xfrm>
            <a:off x="197578" y="4635501"/>
            <a:ext cx="2508175" cy="1987410"/>
          </a:xfrm>
          <a:prstGeom prst="rect">
            <a:avLst/>
          </a:prstGeom>
        </p:spPr>
      </p:pic>
      <p:pic>
        <p:nvPicPr>
          <p:cNvPr id="5" name="Picture 4"/>
          <p:cNvPicPr>
            <a:picLocks noChangeAspect="1"/>
          </p:cNvPicPr>
          <p:nvPr/>
        </p:nvPicPr>
        <p:blipFill>
          <a:blip r:embed="rId3"/>
          <a:stretch>
            <a:fillRect/>
          </a:stretch>
        </p:blipFill>
        <p:spPr>
          <a:xfrm>
            <a:off x="5803982" y="4635501"/>
            <a:ext cx="3340018" cy="1878760"/>
          </a:xfrm>
          <a:prstGeom prst="rect">
            <a:avLst/>
          </a:prstGeom>
        </p:spPr>
      </p:pic>
      <p:pic>
        <p:nvPicPr>
          <p:cNvPr id="1026" name="Picture 2" descr="https://encrypted-tbn0.gstatic.com/images?q=tbn:ANd9GcSS9Kk-ezLMDddvSk6Z3dhEKL9FYB1IFcwX2M9atCvyB0CpvTk_RJOE4lSDuP0:https://www.stmarybarnes.org/wp-content/uploads/Lets-talk1.jpg&amp;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0460" y="4695011"/>
            <a:ext cx="1979740" cy="1993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35330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1_Integral">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268</TotalTime>
  <Words>1497</Words>
  <Application>Microsoft Office PowerPoint</Application>
  <PresentationFormat>On-screen Show (4:3)</PresentationFormat>
  <Paragraphs>94</Paragraphs>
  <Slides>16</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16</vt:i4>
      </vt:variant>
    </vt:vector>
  </HeadingPairs>
  <TitlesOfParts>
    <vt:vector size="23" baseType="lpstr">
      <vt:lpstr>Arial</vt:lpstr>
      <vt:lpstr>Tw Cen MT</vt:lpstr>
      <vt:lpstr>Tw Cen MT Condensed</vt:lpstr>
      <vt:lpstr>Wingdings</vt:lpstr>
      <vt:lpstr>Wingdings 3</vt:lpstr>
      <vt:lpstr>Integral</vt:lpstr>
      <vt:lpstr>1_Integral</vt:lpstr>
      <vt:lpstr>What is consent and why is this important?</vt:lpstr>
      <vt:lpstr>Ground rules</vt:lpstr>
      <vt:lpstr>What problems might young people experience in a romantic relationship?</vt:lpstr>
      <vt:lpstr>What problems might young people experience in a romantic relationship?</vt:lpstr>
      <vt:lpstr>What is physical intimacy in a romantic relationship?</vt:lpstr>
      <vt:lpstr>What is consent?</vt:lpstr>
      <vt:lpstr>What is the law of consent?</vt:lpstr>
      <vt:lpstr>What is the law of consent?</vt:lpstr>
      <vt:lpstr>are the following examples of someone giving consent?</vt:lpstr>
      <vt:lpstr>What else does the law say?</vt:lpstr>
      <vt:lpstr>A closer look at sexting </vt:lpstr>
      <vt:lpstr>Sexual harassment and assault</vt:lpstr>
      <vt:lpstr>Understanding definitions</vt:lpstr>
      <vt:lpstr>But why is consent important?</vt:lpstr>
      <vt:lpstr>Plenary</vt:lpstr>
      <vt:lpstr>Available help to those in an unhealthy romantic relationship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consent and why is this important?</dc:title>
  <dc:creator>Lucinda Keith</dc:creator>
  <cp:lastModifiedBy>Rita Del-Giudice</cp:lastModifiedBy>
  <cp:revision>21</cp:revision>
  <dcterms:created xsi:type="dcterms:W3CDTF">2021-03-14T16:19:50Z</dcterms:created>
  <dcterms:modified xsi:type="dcterms:W3CDTF">2026-03-03T14:25:44Z</dcterms:modified>
</cp:coreProperties>
</file>