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78" r:id="rId6"/>
    <p:sldId id="257" r:id="rId7"/>
    <p:sldId id="295" r:id="rId8"/>
    <p:sldId id="286" r:id="rId9"/>
    <p:sldId id="300" r:id="rId10"/>
    <p:sldId id="296" r:id="rId11"/>
    <p:sldId id="301" r:id="rId12"/>
    <p:sldId id="297" r:id="rId13"/>
    <p:sldId id="298" r:id="rId14"/>
    <p:sldId id="299" r:id="rId15"/>
    <p:sldId id="294" r:id="rId16"/>
    <p:sldId id="302" r:id="rId17"/>
    <p:sldId id="303" r:id="rId18"/>
    <p:sldId id="30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4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0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89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703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32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53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63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77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296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109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265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8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52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F558C-7C5B-AD4D-BF14-6C04F5DAF05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5E1F5-B9E7-8A42-BD7F-BFC4AF60F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49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KHHjIVpuB8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jbgZwgdY7Q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j_mFJ2d0qxQ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96z1P3z5yU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oZ13QfP2os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23" t="21270" r="29889" b="19254"/>
          <a:stretch/>
        </p:blipFill>
        <p:spPr>
          <a:xfrm>
            <a:off x="3554360" y="1"/>
            <a:ext cx="5589639" cy="37054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667" y="3453369"/>
            <a:ext cx="8623157" cy="165984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Garamond"/>
                <a:cs typeface="Garamond"/>
              </a:rPr>
              <a:t>Lesson 4</a:t>
            </a:r>
            <a:r>
              <a:rPr lang="en-US" dirty="0" smtClean="0">
                <a:solidFill>
                  <a:srgbClr val="FFFF00"/>
                </a:solidFill>
                <a:latin typeface="Garamond"/>
                <a:cs typeface="Garamond"/>
              </a:rPr>
              <a:t>: </a:t>
            </a:r>
            <a:r>
              <a:rPr lang="en-US" sz="5400" dirty="0" smtClean="0">
                <a:latin typeface="Garamond"/>
                <a:cs typeface="Garamond"/>
              </a:rPr>
              <a:t>Puberty and Personal Hygiene?</a:t>
            </a:r>
            <a:endParaRPr lang="en-US" dirty="0">
              <a:latin typeface="Garamond"/>
              <a:cs typeface="Garamon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358292"/>
            <a:ext cx="6400800" cy="108295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800" i="1" dirty="0" smtClean="0"/>
              <a:t>Year 7 PSHCE - Health</a:t>
            </a:r>
            <a:endParaRPr lang="en-US" sz="4800" i="1" dirty="0"/>
          </a:p>
        </p:txBody>
      </p:sp>
      <p:sp>
        <p:nvSpPr>
          <p:cNvPr id="4" name="AutoShape 2" descr="puberty in gir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08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2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u="sng" dirty="0" smtClean="0"/>
              <a:t>Learning Objective:</a:t>
            </a:r>
          </a:p>
          <a:p>
            <a:r>
              <a:rPr lang="en-US" sz="4000" dirty="0" smtClean="0"/>
              <a:t>To learn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684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wo young girls smi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905" y="1090613"/>
            <a:ext cx="5209688" cy="244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9370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What is ‘</a:t>
            </a:r>
            <a:r>
              <a:rPr lang="en-US" sz="6600" i="1" dirty="0" smtClean="0">
                <a:solidFill>
                  <a:srgbClr val="FF0000"/>
                </a:solidFill>
                <a:latin typeface="Garamond"/>
                <a:cs typeface="Garamond"/>
              </a:rPr>
              <a:t>puberty</a:t>
            </a:r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’? </a:t>
            </a:r>
            <a:endParaRPr lang="en-US" sz="36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3330830"/>
            <a:ext cx="8820727" cy="339766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u="sng" dirty="0" smtClean="0">
                <a:solidFill>
                  <a:srgbClr val="1A4200"/>
                </a:solidFill>
                <a:latin typeface="Garamond"/>
                <a:cs typeface="Garamond"/>
              </a:rPr>
              <a:t>Definition: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1A4200"/>
                </a:solidFill>
                <a:latin typeface="Garamond"/>
                <a:cs typeface="Garamond"/>
              </a:rPr>
              <a:t>The process by which a child moves into adulthood caused by chemical messages within the body. The changes make the individual reach sexual maturity so that they are able to reproduce.</a:t>
            </a:r>
            <a:endParaRPr lang="en-GB" sz="4000" dirty="0" smtClean="0">
              <a:solidFill>
                <a:srgbClr val="FF000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4074609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uberty in exa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08" y="1025107"/>
            <a:ext cx="571500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9370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What is ‘</a:t>
            </a:r>
            <a:r>
              <a:rPr lang="en-US" sz="6600" i="1" dirty="0" smtClean="0">
                <a:solidFill>
                  <a:srgbClr val="FF0000"/>
                </a:solidFill>
                <a:latin typeface="Garamond"/>
                <a:cs typeface="Garamond"/>
              </a:rPr>
              <a:t>puberty</a:t>
            </a:r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’? </a:t>
            </a:r>
            <a:endParaRPr lang="en-US" sz="36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3798705"/>
            <a:ext cx="8820727" cy="292979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u="sng" dirty="0" smtClean="0">
                <a:solidFill>
                  <a:srgbClr val="1A4200"/>
                </a:solidFill>
                <a:latin typeface="Garamond"/>
                <a:cs typeface="Garamond"/>
              </a:rPr>
              <a:t>Key facts:</a:t>
            </a:r>
          </a:p>
          <a:p>
            <a:pPr>
              <a:buFontTx/>
              <a:buChar char="-"/>
            </a:pPr>
            <a:r>
              <a:rPr lang="en-GB" sz="3000" dirty="0" smtClean="0">
                <a:solidFill>
                  <a:srgbClr val="000090"/>
                </a:solidFill>
                <a:latin typeface="Garamond"/>
                <a:cs typeface="Garamond"/>
              </a:rPr>
              <a:t>Average age of puberty to begin in girls is 11, average for boys is 12. People go through puberty at different ages. </a:t>
            </a:r>
          </a:p>
          <a:p>
            <a:pPr>
              <a:buFontTx/>
              <a:buChar char="-"/>
            </a:pPr>
            <a:r>
              <a:rPr lang="en-GB" sz="3000" dirty="0" smtClean="0">
                <a:solidFill>
                  <a:srgbClr val="000090"/>
                </a:solidFill>
                <a:latin typeface="Garamond"/>
                <a:cs typeface="Garamond"/>
              </a:rPr>
              <a:t>Accelerated growth and change in body shape.</a:t>
            </a:r>
          </a:p>
          <a:p>
            <a:pPr>
              <a:buFontTx/>
              <a:buChar char="-"/>
            </a:pPr>
            <a:r>
              <a:rPr lang="en-GB" sz="3000" i="1" dirty="0" smtClean="0">
                <a:solidFill>
                  <a:srgbClr val="660066"/>
                </a:solidFill>
                <a:latin typeface="Garamond"/>
                <a:cs typeface="Garamond"/>
              </a:rPr>
              <a:t>What is ‘normal’? </a:t>
            </a:r>
            <a:r>
              <a:rPr lang="en-GB" sz="3000" dirty="0" smtClean="0">
                <a:solidFill>
                  <a:srgbClr val="000090"/>
                </a:solidFill>
                <a:latin typeface="Garamond"/>
                <a:cs typeface="Garamond"/>
                <a:hlinkClick r:id="rId3"/>
              </a:rPr>
              <a:t>https://www.youtube.com/watch?v=FKHHjIVpuB8</a:t>
            </a:r>
            <a:endParaRPr lang="en-GB" sz="30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4000" dirty="0" smtClean="0">
              <a:solidFill>
                <a:srgbClr val="1A420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4000" dirty="0" smtClean="0">
              <a:solidFill>
                <a:srgbClr val="FF000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1854234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Stock_00000196579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220" y="2037517"/>
            <a:ext cx="2833805" cy="188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4935" y="1587713"/>
            <a:ext cx="5153844" cy="295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191739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Garamond"/>
                <a:cs typeface="Garamond"/>
              </a:rPr>
              <a:t>What happens </a:t>
            </a:r>
            <a: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  <a:t>to a young person’s body as they go through puberty?</a:t>
            </a:r>
            <a:b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</a:br>
            <a:r>
              <a:rPr lang="en-US" sz="1800" dirty="0" smtClean="0">
                <a:solidFill>
                  <a:srgbClr val="000090"/>
                </a:solidFill>
                <a:latin typeface="Garamond"/>
                <a:cs typeface="Garamond"/>
              </a:rPr>
              <a:t>(Source NHS)</a:t>
            </a:r>
            <a:endParaRPr lang="en-US" sz="1100" dirty="0">
              <a:solidFill>
                <a:srgbClr val="00009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8361" y="3834581"/>
            <a:ext cx="4190911" cy="27809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400" u="sng" dirty="0" smtClean="0">
                <a:solidFill>
                  <a:srgbClr val="000090"/>
                </a:solidFill>
                <a:latin typeface="Garamond"/>
                <a:cs typeface="Garamond"/>
              </a:rPr>
              <a:t>Boys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rgbClr val="000090"/>
                </a:solidFill>
                <a:latin typeface="Garamond"/>
                <a:cs typeface="Garamond"/>
              </a:rPr>
              <a:t>Can you list two ways in which a boy’s body changes during puberty?  </a:t>
            </a: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5 minutes</a:t>
            </a:r>
          </a:p>
          <a:p>
            <a:pPr>
              <a:buFontTx/>
              <a:buChar char="-"/>
            </a:pPr>
            <a:endParaRPr lang="en-GB" sz="28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40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US" sz="36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8545" y="3834581"/>
            <a:ext cx="4440418" cy="27809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4400" u="sng" dirty="0" smtClean="0">
                <a:solidFill>
                  <a:srgbClr val="800000"/>
                </a:solidFill>
                <a:latin typeface="Garamond"/>
                <a:cs typeface="Garamond"/>
              </a:rPr>
              <a:t>Girls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rgbClr val="800000"/>
                </a:solidFill>
                <a:latin typeface="Garamond"/>
                <a:cs typeface="Garamond"/>
              </a:rPr>
              <a:t>Can you list TWO or more ways in which a girl’s body changes during puberty?</a:t>
            </a:r>
          </a:p>
          <a:p>
            <a:pPr>
              <a:buFontTx/>
              <a:buChar char="-"/>
            </a:pPr>
            <a:endParaRPr lang="en-GB" sz="2800" dirty="0" smtClean="0">
              <a:solidFill>
                <a:srgbClr val="80000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2800" dirty="0" smtClean="0">
              <a:solidFill>
                <a:srgbClr val="80000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US" sz="4000" i="1" dirty="0" smtClean="0">
              <a:solidFill>
                <a:srgbClr val="1A4200"/>
              </a:solidFill>
              <a:latin typeface="Garamond"/>
              <a:cs typeface="Garamond"/>
            </a:endParaRPr>
          </a:p>
          <a:p>
            <a:pPr marL="0" indent="0" algn="r">
              <a:buFont typeface="Arial"/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785725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191739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Garamond"/>
                <a:cs typeface="Garamond"/>
              </a:rPr>
              <a:t>What happens </a:t>
            </a:r>
            <a: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  <a:t>to a young person’s body as they go through puberty?</a:t>
            </a:r>
            <a:b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</a:br>
            <a:r>
              <a:rPr lang="en-US" sz="1800" dirty="0" smtClean="0">
                <a:solidFill>
                  <a:srgbClr val="000090"/>
                </a:solidFill>
                <a:latin typeface="Garamond"/>
                <a:cs typeface="Garamond"/>
              </a:rPr>
              <a:t>(Source NHS)</a:t>
            </a:r>
            <a:endParaRPr lang="en-US" sz="1100" dirty="0">
              <a:solidFill>
                <a:srgbClr val="00009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8361" y="2291260"/>
            <a:ext cx="4190911" cy="432428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u="sng" dirty="0" smtClean="0">
                <a:solidFill>
                  <a:srgbClr val="000090"/>
                </a:solidFill>
                <a:latin typeface="Garamond"/>
                <a:cs typeface="Garamond"/>
              </a:rPr>
              <a:t>Boys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90"/>
                </a:solidFill>
                <a:latin typeface="Garamond"/>
                <a:cs typeface="Garamond"/>
              </a:rPr>
              <a:t>Enlarging of testicles and penis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90"/>
                </a:solidFill>
                <a:latin typeface="Garamond"/>
                <a:cs typeface="Garamond"/>
              </a:rPr>
              <a:t>Pubic hair growth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90"/>
                </a:solidFill>
                <a:latin typeface="Garamond"/>
                <a:cs typeface="Garamond"/>
              </a:rPr>
              <a:t>More sweating, acne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90"/>
                </a:solidFill>
                <a:latin typeface="Garamond"/>
                <a:cs typeface="Garamond"/>
              </a:rPr>
              <a:t>Voice ‘breaks’ - deeper voice pronounced ‘Adam’s Apple’ in neck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90"/>
                </a:solidFill>
                <a:latin typeface="Garamond"/>
                <a:cs typeface="Garamond"/>
              </a:rPr>
              <a:t>More muscular and increased growth in height</a:t>
            </a:r>
          </a:p>
          <a:p>
            <a:pPr>
              <a:buFontTx/>
              <a:buChar char="-"/>
            </a:pPr>
            <a:endParaRPr lang="en-GB" sz="28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40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US" sz="36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8545" y="2291260"/>
            <a:ext cx="4440418" cy="432428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4000" u="sng" dirty="0" smtClean="0">
                <a:solidFill>
                  <a:srgbClr val="800000"/>
                </a:solidFill>
                <a:latin typeface="Garamond"/>
                <a:cs typeface="Garamond"/>
              </a:rPr>
              <a:t>Girls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Menstruation / ‘Periods’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Growth of pubic hair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Breasts begin to develop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Start to sweat more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Get taller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Acne, oilier skin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800000"/>
                </a:solidFill>
                <a:latin typeface="Garamond"/>
                <a:cs typeface="Garamond"/>
              </a:rPr>
              <a:t>Hips, buttocks widen, waist gets smaller</a:t>
            </a:r>
          </a:p>
          <a:p>
            <a:pPr>
              <a:buFontTx/>
              <a:buChar char="-"/>
            </a:pPr>
            <a:endParaRPr lang="en-GB" sz="2800" dirty="0" smtClean="0">
              <a:solidFill>
                <a:srgbClr val="80000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GB" sz="2800" dirty="0" smtClean="0">
              <a:solidFill>
                <a:srgbClr val="800000"/>
              </a:solidFill>
              <a:latin typeface="Garamond"/>
              <a:cs typeface="Garamond"/>
            </a:endParaRPr>
          </a:p>
          <a:p>
            <a:pPr>
              <a:buFontTx/>
              <a:buChar char="-"/>
            </a:pPr>
            <a:endParaRPr lang="en-US" sz="4000" i="1" dirty="0" smtClean="0">
              <a:solidFill>
                <a:srgbClr val="1A4200"/>
              </a:solidFill>
              <a:latin typeface="Garamond"/>
              <a:cs typeface="Garamond"/>
            </a:endParaRPr>
          </a:p>
          <a:p>
            <a:pPr marL="0" indent="0" algn="r">
              <a:buFont typeface="Arial"/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3705838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uman Opposite Behaviour Positive vs Negative Character Traits - Royalty-free Stick Figure stock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12" y="1091710"/>
            <a:ext cx="7970991" cy="797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9370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The Brain</a:t>
            </a:r>
            <a:endParaRPr lang="en-US" sz="36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3864077"/>
            <a:ext cx="8820727" cy="28644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…What about changes in the </a:t>
            </a:r>
            <a:r>
              <a:rPr lang="en-GB" sz="4000" dirty="0" smtClean="0">
                <a:solidFill>
                  <a:srgbClr val="0070C0"/>
                </a:solidFill>
                <a:latin typeface="Garamond"/>
                <a:cs typeface="Garamond"/>
              </a:rPr>
              <a:t>brain</a:t>
            </a: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?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rgbClr val="C00000"/>
                </a:solidFill>
                <a:latin typeface="Garamond"/>
                <a:cs typeface="Garamond"/>
              </a:rPr>
              <a:t>Can you list TWO ways in which people’s personality </a:t>
            </a:r>
            <a:r>
              <a:rPr lang="en-GB" sz="3600" i="1" dirty="0" smtClean="0">
                <a:solidFill>
                  <a:srgbClr val="C00000"/>
                </a:solidFill>
                <a:latin typeface="Garamond"/>
                <a:cs typeface="Garamond"/>
              </a:rPr>
              <a:t>sometimes</a:t>
            </a:r>
            <a:r>
              <a:rPr lang="en-GB" sz="3600" dirty="0" smtClean="0">
                <a:solidFill>
                  <a:srgbClr val="C00000"/>
                </a:solidFill>
                <a:latin typeface="Garamond"/>
                <a:cs typeface="Garamond"/>
              </a:rPr>
              <a:t> change as a result of puberty?</a:t>
            </a:r>
          </a:p>
          <a:p>
            <a:pPr marL="0" indent="0" algn="r">
              <a:buNone/>
            </a:pPr>
            <a:r>
              <a:rPr lang="en-GB" sz="3600" dirty="0" smtClean="0">
                <a:solidFill>
                  <a:srgbClr val="1A4200"/>
                </a:solidFill>
                <a:latin typeface="Garamond"/>
                <a:cs typeface="Garamond"/>
              </a:rPr>
              <a:t>5 </a:t>
            </a:r>
            <a:r>
              <a:rPr lang="en-GB" sz="3600" dirty="0" smtClean="0">
                <a:solidFill>
                  <a:srgbClr val="1A4200"/>
                </a:solidFill>
                <a:latin typeface="Garamond"/>
                <a:cs typeface="Garamond"/>
              </a:rPr>
              <a:t>minutes</a:t>
            </a: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886648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een girl looking in the miror at her puberty body chan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187" y="0"/>
            <a:ext cx="5724511" cy="218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1548581"/>
            <a:ext cx="8820727" cy="517991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Garamond"/>
                <a:cs typeface="Garamond"/>
              </a:rPr>
              <a:t>Some changes in character due to puberty: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Uncontrollable mood swings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Greater self-awareness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Low self-esteem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More aggressive 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More frustrated</a:t>
            </a:r>
          </a:p>
          <a:p>
            <a:pPr>
              <a:buFontTx/>
              <a:buChar char="-"/>
            </a:pPr>
            <a:r>
              <a:rPr lang="en-GB" sz="3600" dirty="0" smtClean="0">
                <a:solidFill>
                  <a:srgbClr val="800000"/>
                </a:solidFill>
                <a:latin typeface="Garamond"/>
                <a:cs typeface="Garamond"/>
              </a:rPr>
              <a:t>Depression</a:t>
            </a:r>
          </a:p>
          <a:p>
            <a:pPr marL="0" indent="0">
              <a:buNone/>
            </a:pPr>
            <a:r>
              <a:rPr lang="en-GB" sz="3000" dirty="0" smtClean="0">
                <a:solidFill>
                  <a:srgbClr val="0070C0"/>
                </a:solidFill>
                <a:latin typeface="Garamond"/>
                <a:cs typeface="Garamond"/>
              </a:rPr>
              <a:t>These do not effect all people and the intensity of these emotions vary widely.</a:t>
            </a: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633374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20-02-02 at 21.03.4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823" y="0"/>
            <a:ext cx="5445178" cy="41545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3359738" cy="27974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  <a:t>Can I get help if I find ‘</a:t>
            </a:r>
            <a:r>
              <a:rPr lang="en-US" sz="5400" i="1" dirty="0" smtClean="0">
                <a:solidFill>
                  <a:srgbClr val="FF0000"/>
                </a:solidFill>
                <a:latin typeface="Garamond"/>
                <a:cs typeface="Garamond"/>
              </a:rPr>
              <a:t>puberty</a:t>
            </a:r>
            <a:r>
              <a:rPr lang="en-US" dirty="0" smtClean="0">
                <a:solidFill>
                  <a:schemeClr val="tx1"/>
                </a:solidFill>
                <a:latin typeface="Garamond"/>
                <a:cs typeface="Garamond"/>
              </a:rPr>
              <a:t>’ difficult? </a:t>
            </a:r>
            <a:endParaRPr lang="en-US" sz="28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3274143"/>
            <a:ext cx="8820727" cy="34543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dirty="0" err="1" smtClean="0">
                <a:solidFill>
                  <a:srgbClr val="1A4200"/>
                </a:solidFill>
                <a:latin typeface="Garamond"/>
                <a:cs typeface="Garamond"/>
              </a:rPr>
              <a:t>Childline</a:t>
            </a: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 website and phone line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‘4You’ leaflet.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‘Periods: what you need to know’ </a:t>
            </a:r>
            <a:r>
              <a:rPr lang="mr-IN" dirty="0" smtClean="0">
                <a:solidFill>
                  <a:srgbClr val="1A4200"/>
                </a:solidFill>
                <a:latin typeface="Garamond"/>
                <a:cs typeface="Garamond"/>
              </a:rPr>
              <a:t>–</a:t>
            </a: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 Family Planning Association.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1A4200"/>
                </a:solidFill>
                <a:latin typeface="Garamond"/>
                <a:cs typeface="Garamond"/>
              </a:rPr>
              <a:t>NHS website</a:t>
            </a:r>
          </a:p>
          <a:p>
            <a:pPr marL="514350" indent="-514350">
              <a:buAutoNum type="arabicParenR"/>
            </a:pPr>
            <a:r>
              <a:rPr lang="en-GB" dirty="0" err="1" smtClean="0">
                <a:solidFill>
                  <a:srgbClr val="1A4200"/>
                </a:solidFill>
                <a:latin typeface="Garamond"/>
                <a:cs typeface="Garamond"/>
              </a:rPr>
              <a:t>Kidshealth.org.uk</a:t>
            </a:r>
            <a:endParaRPr lang="en-GB" dirty="0" smtClean="0">
              <a:solidFill>
                <a:srgbClr val="1A4200"/>
              </a:solidFill>
              <a:latin typeface="Garamond"/>
              <a:cs typeface="Garamond"/>
            </a:endParaRPr>
          </a:p>
          <a:p>
            <a:pPr marL="514350" indent="-514350">
              <a:buAutoNum type="arabicParenR"/>
            </a:pPr>
            <a:endParaRPr lang="en-GB" dirty="0" smtClean="0">
              <a:solidFill>
                <a:schemeClr val="tx1"/>
              </a:solidFill>
              <a:latin typeface="Garamond"/>
              <a:cs typeface="Garamond"/>
            </a:endParaRPr>
          </a:p>
          <a:p>
            <a:pPr marL="742950" indent="-742950">
              <a:buAutoNum type="arabicParenR"/>
            </a:pPr>
            <a:endParaRPr lang="en-GB" sz="3600" dirty="0" smtClean="0">
              <a:solidFill>
                <a:srgbClr val="80000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4196724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other explains to daughter what happens when a girl goes through puber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20" cy="309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3290" y="154623"/>
            <a:ext cx="4800546" cy="1694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mr-IN" sz="4000" dirty="0" smtClean="0">
                <a:solidFill>
                  <a:srgbClr val="C00000"/>
                </a:solidFill>
                <a:latin typeface="Garamond"/>
                <a:cs typeface="Garamond"/>
              </a:rPr>
              <a:t>…</a:t>
            </a: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Why should I </a:t>
            </a:r>
            <a:r>
              <a:rPr lang="en-GB" sz="4000" u="sng" dirty="0" smtClean="0">
                <a:solidFill>
                  <a:srgbClr val="C00000"/>
                </a:solidFill>
                <a:latin typeface="Garamond"/>
                <a:cs typeface="Garamond"/>
              </a:rPr>
              <a:t>NOT</a:t>
            </a: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 worry about puberty?</a:t>
            </a:r>
            <a:endParaRPr lang="en-US" sz="2400" dirty="0">
              <a:solidFill>
                <a:srgbClr val="C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2016322"/>
            <a:ext cx="8820727" cy="471217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514350" indent="-5143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You’re not alone </a:t>
            </a:r>
            <a:r>
              <a:rPr lang="mr-IN" sz="4000" dirty="0" smtClean="0">
                <a:solidFill>
                  <a:srgbClr val="000090"/>
                </a:solidFill>
                <a:latin typeface="Garamond"/>
                <a:cs typeface="Garamond"/>
              </a:rPr>
              <a:t>–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everyone goes through it eventually</a:t>
            </a:r>
          </a:p>
          <a:p>
            <a:pPr marL="514350" indent="-5143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Exercise can help </a:t>
            </a:r>
            <a:r>
              <a:rPr lang="mr-IN" sz="4000" dirty="0" smtClean="0">
                <a:solidFill>
                  <a:srgbClr val="000090"/>
                </a:solidFill>
                <a:latin typeface="Garamond"/>
                <a:cs typeface="Garamond"/>
              </a:rPr>
              <a:t>–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research suggests regular exercise helps massively with the emotional side effects of puberty</a:t>
            </a:r>
          </a:p>
          <a:p>
            <a:pPr marL="514350" indent="-5143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Athletic advantage </a:t>
            </a:r>
            <a:r>
              <a:rPr lang="mr-IN" sz="4000" dirty="0" smtClean="0">
                <a:solidFill>
                  <a:srgbClr val="000090"/>
                </a:solidFill>
                <a:latin typeface="Garamond"/>
                <a:cs typeface="Garamond"/>
              </a:rPr>
              <a:t>–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rapidly gaining height, strength can give you a big advantage in individual and team sports</a:t>
            </a:r>
          </a:p>
          <a:p>
            <a:pPr marL="514350" indent="-5143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Self-awareness </a:t>
            </a:r>
            <a:r>
              <a:rPr lang="mr-IN" sz="4000" dirty="0" smtClean="0">
                <a:solidFill>
                  <a:srgbClr val="000090"/>
                </a:solidFill>
                <a:latin typeface="Garamond"/>
                <a:cs typeface="Garamond"/>
              </a:rPr>
              <a:t>–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many people develop greater self-awareness making them develop better relationships with others</a:t>
            </a:r>
          </a:p>
          <a:p>
            <a:pPr marL="742950" indent="-7429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Look older </a:t>
            </a:r>
            <a:r>
              <a:rPr lang="mr-IN" sz="4000" dirty="0" smtClean="0">
                <a:solidFill>
                  <a:srgbClr val="000090"/>
                </a:solidFill>
                <a:latin typeface="Garamond"/>
                <a:cs typeface="Garamond"/>
              </a:rPr>
              <a:t>–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treated with more respect?</a:t>
            </a:r>
          </a:p>
          <a:p>
            <a:pPr marL="742950" indent="-7429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Clothes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look better?</a:t>
            </a:r>
          </a:p>
          <a:p>
            <a:pPr marL="742950" indent="-742950">
              <a:buAutoNum type="arabicParenR"/>
            </a:pPr>
            <a:r>
              <a:rPr lang="en-GB" sz="4000" dirty="0" smtClean="0">
                <a:solidFill>
                  <a:srgbClr val="660066"/>
                </a:solidFill>
                <a:latin typeface="Garamond"/>
                <a:cs typeface="Garamond"/>
              </a:rPr>
              <a:t>Family: </a:t>
            </a: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Important for later in life if you want to start a family.</a:t>
            </a:r>
          </a:p>
          <a:p>
            <a:pPr marL="0" indent="0" algn="r">
              <a:buNone/>
            </a:pPr>
            <a:endParaRPr lang="en-US" sz="4000" dirty="0" smtClean="0">
              <a:solidFill>
                <a:srgbClr val="1A42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142408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394" t="22682" r="31249" b="34375"/>
          <a:stretch/>
        </p:blipFill>
        <p:spPr>
          <a:xfrm>
            <a:off x="3370595" y="-235974"/>
            <a:ext cx="5773405" cy="293492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2300748"/>
            <a:ext cx="8820727" cy="442775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000" dirty="0" smtClean="0">
                <a:solidFill>
                  <a:srgbClr val="1A4200"/>
                </a:solidFill>
                <a:latin typeface="Garamond"/>
                <a:cs typeface="Garamond"/>
              </a:rPr>
              <a:t>Subheading: </a:t>
            </a:r>
            <a:r>
              <a:rPr lang="en-GB" sz="4000" u="sng" dirty="0" smtClean="0">
                <a:solidFill>
                  <a:srgbClr val="1A4200"/>
                </a:solidFill>
                <a:latin typeface="Garamond"/>
                <a:cs typeface="Garamond"/>
              </a:rPr>
              <a:t>Why do women have periods?</a:t>
            </a:r>
          </a:p>
          <a:p>
            <a:pPr marL="0" indent="0">
              <a:buNone/>
            </a:pPr>
            <a:r>
              <a:rPr lang="en-GB" sz="4000" dirty="0">
                <a:hlinkClick r:id="rId3"/>
              </a:rPr>
              <a:t>https://</a:t>
            </a:r>
            <a:r>
              <a:rPr lang="en-GB" sz="4000" dirty="0" smtClean="0">
                <a:hlinkClick r:id="rId3"/>
              </a:rPr>
              <a:t>www.youtube.com/watch?v=cjbgZwgdY7Q</a:t>
            </a:r>
            <a:endParaRPr lang="en-GB" sz="4000" dirty="0" smtClean="0"/>
          </a:p>
          <a:p>
            <a:pPr marL="0" indent="0" algn="r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Watch and take notes: 5 minutes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AND: ‘What is Puberty’</a:t>
            </a:r>
          </a:p>
          <a:p>
            <a:pPr marL="0" indent="0">
              <a:buNone/>
            </a:pPr>
            <a:r>
              <a:rPr lang="en-GB" sz="4000" dirty="0" smtClean="0">
                <a:hlinkClick r:id="rId4"/>
              </a:rPr>
              <a:t>https</a:t>
            </a:r>
            <a:r>
              <a:rPr lang="en-GB" sz="4000" dirty="0">
                <a:hlinkClick r:id="rId4"/>
              </a:rPr>
              <a:t>://www.youtube.com/watch?v=j_mFJ2d0qxQ</a:t>
            </a:r>
            <a:endParaRPr lang="en-GB" sz="4000" dirty="0" smtClean="0">
              <a:solidFill>
                <a:srgbClr val="C00000"/>
              </a:solidFill>
            </a:endParaRPr>
          </a:p>
          <a:p>
            <a:pPr marL="0" indent="0" algn="r">
              <a:buNone/>
            </a:pPr>
            <a:r>
              <a:rPr lang="en-GB" sz="4000" dirty="0" smtClean="0">
                <a:solidFill>
                  <a:srgbClr val="C00000"/>
                </a:solidFill>
              </a:rPr>
              <a:t>10 minutes</a:t>
            </a:r>
            <a:endParaRPr lang="en-US" sz="4000" dirty="0" smtClean="0">
              <a:solidFill>
                <a:srgbClr val="C000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788686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dn.shopify.com/s/files/1/0177/1382/files/shelves-of-brand-name-body-wash-and-soap-on-display-at-a-drugstore-GP9YJG_large.jpg?v=15341911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155" y="855406"/>
            <a:ext cx="5714778" cy="380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45" y="154623"/>
            <a:ext cx="8820728" cy="9370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What is ‘</a:t>
            </a:r>
            <a:r>
              <a:rPr lang="en-US" sz="6600" i="1" dirty="0" smtClean="0">
                <a:solidFill>
                  <a:srgbClr val="FF0000"/>
                </a:solidFill>
                <a:latin typeface="Garamond"/>
                <a:cs typeface="Garamond"/>
              </a:rPr>
              <a:t>personal hygiene</a:t>
            </a:r>
            <a:r>
              <a:rPr lang="en-US" sz="5400" dirty="0" smtClean="0">
                <a:solidFill>
                  <a:schemeClr val="tx1"/>
                </a:solidFill>
                <a:latin typeface="Garamond"/>
                <a:cs typeface="Garamond"/>
              </a:rPr>
              <a:t>’? </a:t>
            </a:r>
            <a:endParaRPr lang="en-US" sz="36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4041058"/>
            <a:ext cx="8820727" cy="268744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u="sng" dirty="0" smtClean="0">
                <a:solidFill>
                  <a:srgbClr val="000090"/>
                </a:solidFill>
                <a:latin typeface="Garamond"/>
                <a:cs typeface="Garamond"/>
              </a:rPr>
              <a:t>Definition:</a:t>
            </a:r>
          </a:p>
          <a:p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Maintaining one’s own bodily cleanliness to prevent the spread of disease and illness</a:t>
            </a:r>
          </a:p>
        </p:txBody>
      </p:sp>
    </p:spTree>
    <p:extLst>
      <p:ext uri="{BB962C8B-B14F-4D97-AF65-F5344CB8AC3E}">
        <p14:creationId xmlns:p14="http://schemas.microsoft.com/office/powerpoint/2010/main" val="16883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 beautiful girl takes a yogurt from the shelves of the milk department of the supermarket. Shopping in a supermarket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18"/>
          <a:stretch/>
        </p:blipFill>
        <p:spPr bwMode="auto">
          <a:xfrm>
            <a:off x="3683715" y="0"/>
            <a:ext cx="6242665" cy="401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6" y="162232"/>
            <a:ext cx="3932009" cy="656626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u="sng" dirty="0" smtClean="0">
                <a:solidFill>
                  <a:srgbClr val="000090"/>
                </a:solidFill>
                <a:latin typeface="Garamond"/>
                <a:cs typeface="Garamond"/>
              </a:rPr>
              <a:t>Task</a:t>
            </a:r>
          </a:p>
          <a:p>
            <a:r>
              <a:rPr lang="en-GB" sz="4400" dirty="0" smtClean="0">
                <a:solidFill>
                  <a:srgbClr val="000090"/>
                </a:solidFill>
                <a:latin typeface="Garamond"/>
                <a:cs typeface="Garamond"/>
              </a:rPr>
              <a:t>List </a:t>
            </a:r>
            <a:r>
              <a:rPr lang="en-GB" sz="4400" u="sng" dirty="0" smtClean="0">
                <a:solidFill>
                  <a:srgbClr val="000090"/>
                </a:solidFill>
                <a:latin typeface="Garamond"/>
                <a:cs typeface="Garamond"/>
              </a:rPr>
              <a:t>three ways </a:t>
            </a:r>
            <a:r>
              <a:rPr lang="en-GB" sz="4400" dirty="0" smtClean="0">
                <a:solidFill>
                  <a:srgbClr val="000090"/>
                </a:solidFill>
                <a:latin typeface="Garamond"/>
                <a:cs typeface="Garamond"/>
              </a:rPr>
              <a:t>in which girls should maintain bodily cleanliness…</a:t>
            </a:r>
          </a:p>
          <a:p>
            <a:pPr marL="0" indent="0" algn="r">
              <a:buNone/>
            </a:pPr>
            <a:r>
              <a:rPr lang="en-GB" sz="4000" dirty="0" smtClean="0">
                <a:solidFill>
                  <a:srgbClr val="1A4200"/>
                </a:solidFill>
                <a:latin typeface="Garamond"/>
                <a:cs typeface="Garamond"/>
              </a:rPr>
              <a:t>5 minutes</a:t>
            </a:r>
            <a:endParaRPr lang="en-GB" sz="4000" dirty="0">
              <a:solidFill>
                <a:srgbClr val="1A4200"/>
              </a:solidFill>
              <a:latin typeface="Garamond"/>
              <a:cs typeface="Garamond"/>
            </a:endParaRPr>
          </a:p>
          <a:p>
            <a:pPr marL="0" indent="0">
              <a:buNone/>
            </a:pPr>
            <a:endParaRPr lang="en-GB" sz="4000" dirty="0" smtClean="0">
              <a:solidFill>
                <a:srgbClr val="000090"/>
              </a:solidFill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GB" sz="4000" dirty="0" smtClean="0">
                <a:solidFill>
                  <a:srgbClr val="000090"/>
                </a:solidFill>
                <a:latin typeface="Garamond"/>
                <a:cs typeface="Garamond"/>
              </a:rPr>
              <a:t> </a:t>
            </a:r>
            <a:endParaRPr lang="en-US" sz="4000" dirty="0" smtClean="0">
              <a:solidFill>
                <a:srgbClr val="00009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316545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ygiene design concept with cartoon compositions of personal hygiene products combs shavers and happy human character vector illust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8123" y="0"/>
            <a:ext cx="5648633" cy="564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1406" y="206478"/>
            <a:ext cx="5817867" cy="65220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1.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Brush teeth/floss 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2.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Bath/shower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3.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Wear antiperspirant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4.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Cut nails on hands and feet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5.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Wash hair regularly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6.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Wash hands after using the toilet/before eating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7.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Change tampon regularly (every 4-6 hours) if you are menstruating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8.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Wash your clothes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9.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Drink plenty of water (fights bad breath and body odour)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C00000"/>
                </a:solidFill>
                <a:latin typeface="Garamond"/>
                <a:cs typeface="Garamond"/>
              </a:rPr>
              <a:t>10. 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Safe hair removal (</a:t>
            </a:r>
            <a:r>
              <a:rPr lang="en-GB" sz="4000" dirty="0" err="1" smtClean="0">
                <a:solidFill>
                  <a:srgbClr val="002060"/>
                </a:solidFill>
                <a:latin typeface="Garamond"/>
                <a:cs typeface="Garamond"/>
              </a:rPr>
              <a:t>i.e</a:t>
            </a:r>
            <a:r>
              <a:rPr lang="en-GB" sz="4000" dirty="0" smtClean="0">
                <a:solidFill>
                  <a:srgbClr val="002060"/>
                </a:solidFill>
                <a:latin typeface="Garamond"/>
                <a:cs typeface="Garamond"/>
              </a:rPr>
              <a:t>: eyebrows/shaving legs)</a:t>
            </a:r>
            <a:endParaRPr lang="en-US" sz="4000" dirty="0" smtClean="0">
              <a:solidFill>
                <a:srgbClr val="00009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424095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feminine hygi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665" y="-117987"/>
            <a:ext cx="6076335" cy="430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40" y="2536722"/>
            <a:ext cx="8908026" cy="419177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4100" b="1" i="1" u="sng" dirty="0" smtClean="0">
                <a:solidFill>
                  <a:schemeClr val="tx1"/>
                </a:solidFill>
                <a:latin typeface="Garamond"/>
                <a:cs typeface="Garamond"/>
              </a:rPr>
              <a:t>Body Odour &amp; Bad Breath</a:t>
            </a:r>
            <a:endParaRPr lang="en-GB" sz="4100" b="1" i="1" dirty="0">
              <a:solidFill>
                <a:schemeClr val="tx1"/>
              </a:solidFill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Watch this </a:t>
            </a: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video which explains why everyone develops body odour. </a:t>
            </a:r>
          </a:p>
          <a:p>
            <a:pPr marL="0" indent="0">
              <a:buNone/>
            </a:pPr>
            <a:r>
              <a:rPr lang="en-GB" sz="4000" dirty="0">
                <a:hlinkClick r:id="rId3"/>
              </a:rPr>
              <a:t>https://</a:t>
            </a:r>
            <a:r>
              <a:rPr lang="en-GB" sz="4000" dirty="0" smtClean="0">
                <a:hlinkClick r:id="rId3"/>
              </a:rPr>
              <a:t>www.youtube.com/watch?v=g96z1P3z5yU</a:t>
            </a:r>
            <a:endParaRPr lang="en-GB" sz="4000" dirty="0" smtClean="0"/>
          </a:p>
          <a:p>
            <a:pPr marL="0" indent="0">
              <a:buNone/>
            </a:pPr>
            <a:r>
              <a:rPr lang="en-GB" sz="4000" dirty="0" smtClean="0">
                <a:solidFill>
                  <a:schemeClr val="tx1"/>
                </a:solidFill>
                <a:latin typeface="Garamond"/>
                <a:cs typeface="Garamond"/>
              </a:rPr>
              <a:t>And this video that explains bad breath: </a:t>
            </a:r>
            <a:r>
              <a:rPr lang="en-GB" sz="4000" dirty="0" smtClean="0">
                <a:solidFill>
                  <a:srgbClr val="00B050"/>
                </a:solidFill>
                <a:latin typeface="Garamond"/>
                <a:cs typeface="Garamond"/>
              </a:rPr>
              <a:t>5 minutes</a:t>
            </a:r>
          </a:p>
          <a:p>
            <a:pPr marL="0" indent="0" algn="r">
              <a:buNone/>
            </a:pPr>
            <a:r>
              <a:rPr lang="en-GB" sz="4000" dirty="0">
                <a:hlinkClick r:id="rId4"/>
              </a:rPr>
              <a:t>https://www.youtube.com/watch?v=oZ13QfP2os8</a:t>
            </a:r>
            <a:endParaRPr lang="en-GB" sz="4000" dirty="0" smtClean="0">
              <a:solidFill>
                <a:srgbClr val="00B050"/>
              </a:solidFill>
              <a:latin typeface="Garamond"/>
              <a:cs typeface="Garamond"/>
            </a:endParaRPr>
          </a:p>
          <a:p>
            <a:pPr marL="0" indent="0" algn="r">
              <a:buNone/>
            </a:pPr>
            <a:r>
              <a:rPr lang="en-GB" sz="4000" dirty="0">
                <a:solidFill>
                  <a:srgbClr val="00B050"/>
                </a:solidFill>
                <a:latin typeface="Garamond"/>
                <a:cs typeface="Garamond"/>
              </a:rPr>
              <a:t>5 </a:t>
            </a:r>
            <a:r>
              <a:rPr lang="en-GB" sz="4000" dirty="0" smtClean="0">
                <a:solidFill>
                  <a:srgbClr val="00B050"/>
                </a:solidFill>
                <a:latin typeface="Garamond"/>
                <a:cs typeface="Garamond"/>
              </a:rPr>
              <a:t>minutes</a:t>
            </a:r>
            <a:endParaRPr lang="en-GB" sz="4000" b="1" dirty="0" smtClean="0">
              <a:solidFill>
                <a:srgbClr val="C00000"/>
              </a:solidFill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GB" sz="4600" b="1" dirty="0" smtClean="0">
                <a:solidFill>
                  <a:srgbClr val="C00000"/>
                </a:solidFill>
                <a:latin typeface="Garamond"/>
                <a:cs typeface="Garamond"/>
              </a:rPr>
              <a:t>Q. How can you prevent smelling bad?</a:t>
            </a:r>
            <a:endParaRPr lang="en-GB" sz="4600" b="1" dirty="0">
              <a:solidFill>
                <a:srgbClr val="C00000"/>
              </a:solidFill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433215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DE768A52BA514F8D9E541114C40034" ma:contentTypeVersion="7" ma:contentTypeDescription="Create a new document." ma:contentTypeScope="" ma:versionID="c7fd25a4912dca16cde5f6d90a6978d1">
  <xsd:schema xmlns:xsd="http://www.w3.org/2001/XMLSchema" xmlns:xs="http://www.w3.org/2001/XMLSchema" xmlns:p="http://schemas.microsoft.com/office/2006/metadata/properties" xmlns:ns3="2668f56f-15d0-4330-bda1-2442de533a89" xmlns:ns4="b11c7322-962a-40ce-8514-25e69436d0af" targetNamespace="http://schemas.microsoft.com/office/2006/metadata/properties" ma:root="true" ma:fieldsID="63db74beb0716c94edfadd4525d0319f" ns3:_="" ns4:_="">
    <xsd:import namespace="2668f56f-15d0-4330-bda1-2442de533a89"/>
    <xsd:import namespace="b11c7322-962a-40ce-8514-25e69436d0a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68f56f-15d0-4330-bda1-2442de533a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1c7322-962a-40ce-8514-25e69436d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BE1F2C-53F1-4BD1-AC7A-68A17F3D95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911CED-33BD-415A-B172-AF1C6F2EF296}">
  <ds:schemaRefs>
    <ds:schemaRef ds:uri="http://purl.org/dc/terms/"/>
    <ds:schemaRef ds:uri="http://schemas.microsoft.com/office/2006/documentManagement/types"/>
    <ds:schemaRef ds:uri="http://purl.org/dc/dcmitype/"/>
    <ds:schemaRef ds:uri="2668f56f-15d0-4330-bda1-2442de533a89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11c7322-962a-40ce-8514-25e69436d0af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A7AE4B5-A073-4850-A82E-34634711CD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668f56f-15d0-4330-bda1-2442de533a89"/>
    <ds:schemaRef ds:uri="b11c7322-962a-40ce-8514-25e69436d0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1818</TotalTime>
  <Words>617</Words>
  <Application>Microsoft Office PowerPoint</Application>
  <PresentationFormat>On-screen Show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Garamond</vt:lpstr>
      <vt:lpstr>Office Theme</vt:lpstr>
      <vt:lpstr>Lesson 4: Puberty and Personal Hygiene?</vt:lpstr>
      <vt:lpstr>PowerPoint Presentation</vt:lpstr>
      <vt:lpstr>What is ‘puberty’? </vt:lpstr>
      <vt:lpstr>What is ‘puberty’? </vt:lpstr>
      <vt:lpstr>What happens to a young person’s body as they go through puberty? (Source NHS)</vt:lpstr>
      <vt:lpstr>What happens to a young person’s body as they go through puberty? (Source NHS)</vt:lpstr>
      <vt:lpstr>The Brain</vt:lpstr>
      <vt:lpstr>PowerPoint Presentation</vt:lpstr>
      <vt:lpstr>Can I get help if I find ‘puberty’ difficult? </vt:lpstr>
      <vt:lpstr>…Why should I NOT worry about puberty?</vt:lpstr>
      <vt:lpstr>PowerPoint Presentation</vt:lpstr>
      <vt:lpstr>What is ‘personal hygiene’?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 Mills</dc:creator>
  <cp:lastModifiedBy>Alexander Mills</cp:lastModifiedBy>
  <cp:revision>118</cp:revision>
  <dcterms:created xsi:type="dcterms:W3CDTF">2020-02-01T15:32:24Z</dcterms:created>
  <dcterms:modified xsi:type="dcterms:W3CDTF">2020-02-24T16:54:51Z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0x0101008FDE768A52BA514F8D9E541114C40034</vt:lpwstr>
  </property>
</Properties>
</file>