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handoutMasterIdLst>
    <p:handoutMasterId r:id="rId14"/>
  </p:handoutMasterIdLst>
  <p:sldIdLst>
    <p:sldId id="267" r:id="rId2"/>
    <p:sldId id="256" r:id="rId3"/>
    <p:sldId id="257" r:id="rId4"/>
    <p:sldId id="258" r:id="rId5"/>
    <p:sldId id="265" r:id="rId6"/>
    <p:sldId id="266" r:id="rId7"/>
    <p:sldId id="269" r:id="rId8"/>
    <p:sldId id="262" r:id="rId9"/>
    <p:sldId id="270" r:id="rId10"/>
    <p:sldId id="260" r:id="rId11"/>
    <p:sldId id="261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2166" y="-108"/>
      </p:cViewPr>
      <p:guideLst>
        <p:guide orient="horz" pos="3127"/>
        <p:guide pos="214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60" cy="49633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E64E77F4-5306-47E4-B4EF-9A5B238C4B8E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60" cy="49633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3B32B20A-A23E-4E41-B0F0-42423BB38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824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443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64" y="2"/>
            <a:ext cx="2946442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BCEB7-4220-4377-94BA-C1E93A08AEA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52" y="4715194"/>
            <a:ext cx="5438140" cy="446627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809"/>
            <a:ext cx="2946443" cy="4962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64" y="9428809"/>
            <a:ext cx="2946442" cy="4962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ECDD88-C451-4FD4-84AB-35E33F693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1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ECDD88-C451-4FD4-84AB-35E33F6935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62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odford.redbridge.sch.uk/page/?title=GCSE+Courses&amp;pid=314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52400"/>
            <a:ext cx="7543800" cy="2593975"/>
          </a:xfrm>
        </p:spPr>
        <p:txBody>
          <a:bodyPr/>
          <a:lstStyle/>
          <a:p>
            <a:pPr algn="ctr"/>
            <a:r>
              <a:rPr lang="en-GB" sz="7200" b="1" cap="all" dirty="0">
                <a:solidFill>
                  <a:schemeClr val="tx2"/>
                </a:solidFill>
              </a:rPr>
              <a:t>Decision Time is approaching!</a:t>
            </a:r>
          </a:p>
        </p:txBody>
      </p:sp>
      <p:pic>
        <p:nvPicPr>
          <p:cNvPr id="1026" name="Picture 2" descr="M:\Departments-Staff Only\WCHS e4education Photos - Sept 2014\DSC_52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95600"/>
            <a:ext cx="5638800" cy="373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355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762000"/>
            <a:ext cx="8077200" cy="1470025"/>
          </a:xfrm>
        </p:spPr>
        <p:txBody>
          <a:bodyPr/>
          <a:lstStyle/>
          <a:p>
            <a:pPr algn="ctr"/>
            <a:r>
              <a:rPr lang="en-GB" b="1" dirty="0"/>
              <a:t>OUTLINE OF PROCESS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1F584205-622F-4104-A140-1C821074B68D}"/>
              </a:ext>
            </a:extLst>
          </p:cNvPr>
          <p:cNvSpPr txBox="1">
            <a:spLocks/>
          </p:cNvSpPr>
          <p:nvPr/>
        </p:nvSpPr>
        <p:spPr>
          <a:xfrm>
            <a:off x="457200" y="2438400"/>
            <a:ext cx="7848600" cy="36576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5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DATE</a:t>
            </a:r>
            <a:r>
              <a:rPr lang="en-GB" sz="135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		</a:t>
            </a:r>
            <a:r>
              <a:rPr lang="en-GB" sz="135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EVENT</a:t>
            </a:r>
          </a:p>
          <a:p>
            <a:r>
              <a:rPr lang="en-GB" sz="11200" b="1" dirty="0">
                <a:solidFill>
                  <a:schemeClr val="accent2"/>
                </a:solidFill>
              </a:rPr>
              <a:t>Thu 19 Dec		Options Talk In PSHCE</a:t>
            </a:r>
          </a:p>
          <a:p>
            <a:r>
              <a:rPr lang="en-GB" sz="11200" b="1" dirty="0">
                <a:solidFill>
                  <a:schemeClr val="accent2"/>
                </a:solidFill>
              </a:rPr>
              <a:t>20-24 Jan		Review Week</a:t>
            </a:r>
          </a:p>
          <a:p>
            <a:r>
              <a:rPr lang="en-GB" sz="11200" b="1" dirty="0">
                <a:solidFill>
                  <a:schemeClr val="accent2"/>
                </a:solidFill>
              </a:rPr>
              <a:t>Mon 10 Feb		Option Talk To Parents </a:t>
            </a:r>
          </a:p>
          <a:p>
            <a:r>
              <a:rPr lang="en-GB" sz="11200" b="1" dirty="0">
                <a:solidFill>
                  <a:schemeClr val="accent2"/>
                </a:solidFill>
              </a:rPr>
              <a:t>Wed 12 Feb		Parents’ Evening</a:t>
            </a:r>
          </a:p>
          <a:p>
            <a:r>
              <a:rPr lang="en-GB" sz="11200" b="1" dirty="0">
                <a:solidFill>
                  <a:schemeClr val="accent2"/>
                </a:solidFill>
              </a:rPr>
              <a:t>Thu 13 Feb		Options form goes live</a:t>
            </a:r>
          </a:p>
          <a:p>
            <a:r>
              <a:rPr lang="en-GB" sz="11200" b="1" dirty="0">
                <a:solidFill>
                  <a:schemeClr val="accent2"/>
                </a:solidFill>
              </a:rPr>
              <a:t>Fri 21 Feb		Options form submitted</a:t>
            </a:r>
          </a:p>
          <a:p>
            <a:endParaRPr lang="en-GB" dirty="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543800" cy="2971800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3600" b="1" dirty="0"/>
              <a:t>ENGLISH BACCALAUREATE</a:t>
            </a:r>
            <a:br>
              <a:rPr lang="en-GB" sz="3600" dirty="0"/>
            </a:br>
            <a:r>
              <a:rPr lang="en-GB" sz="2700" dirty="0"/>
              <a:t>(The Department for Education)</a:t>
            </a:r>
            <a:br>
              <a:rPr lang="en-GB" sz="2700" dirty="0"/>
            </a:br>
            <a:r>
              <a:rPr lang="en-GB" sz="2700" dirty="0"/>
              <a:t>Students attaining GCSE grades 9 to 5 in a specified group of subjects will be awarded the English Baccalaureate Certificate.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514600"/>
            <a:ext cx="6400800" cy="3276600"/>
          </a:xfrm>
        </p:spPr>
        <p:txBody>
          <a:bodyPr>
            <a:normAutofit fontScale="25000" lnSpcReduction="20000"/>
          </a:bodyPr>
          <a:lstStyle/>
          <a:p>
            <a:endParaRPr lang="en-GB" sz="9600" b="1" dirty="0">
              <a:solidFill>
                <a:schemeClr val="accent2"/>
              </a:solidFill>
            </a:endParaRPr>
          </a:p>
          <a:p>
            <a:r>
              <a:rPr lang="en-GB" sz="9600" b="1" dirty="0">
                <a:solidFill>
                  <a:schemeClr val="accent2"/>
                </a:solidFill>
              </a:rPr>
              <a:t>The specified subjects are as follows:</a:t>
            </a:r>
          </a:p>
          <a:p>
            <a:r>
              <a:rPr lang="en-GB" sz="9600" b="1" dirty="0">
                <a:solidFill>
                  <a:schemeClr val="accent2"/>
                </a:solidFill>
              </a:rPr>
              <a:t> </a:t>
            </a:r>
          </a:p>
          <a:p>
            <a:pPr marL="625475" indent="-625475">
              <a:buFont typeface="Arial" panose="020B0604020202020204" pitchFamily="34" charset="0"/>
              <a:buChar char="•"/>
            </a:pPr>
            <a:r>
              <a:rPr lang="en-GB" sz="9600" b="1" dirty="0">
                <a:solidFill>
                  <a:schemeClr val="accent2"/>
                </a:solidFill>
              </a:rPr>
              <a:t>English</a:t>
            </a:r>
          </a:p>
          <a:p>
            <a:pPr marL="625475" indent="-625475">
              <a:buFont typeface="Arial" panose="020B0604020202020204" pitchFamily="34" charset="0"/>
              <a:buChar char="•"/>
            </a:pPr>
            <a:r>
              <a:rPr lang="en-GB" sz="9600" b="1" dirty="0">
                <a:solidFill>
                  <a:schemeClr val="accent2"/>
                </a:solidFill>
              </a:rPr>
              <a:t>Mathematics</a:t>
            </a:r>
          </a:p>
          <a:p>
            <a:pPr marL="625475" indent="-625475">
              <a:buFont typeface="Arial" panose="020B0604020202020204" pitchFamily="34" charset="0"/>
              <a:buChar char="•"/>
            </a:pPr>
            <a:r>
              <a:rPr lang="en-GB" sz="9600" b="1" dirty="0">
                <a:solidFill>
                  <a:schemeClr val="accent2"/>
                </a:solidFill>
              </a:rPr>
              <a:t>A language (classical or modern)</a:t>
            </a:r>
          </a:p>
          <a:p>
            <a:pPr marL="625475" indent="-625475">
              <a:buFont typeface="Arial" panose="020B0604020202020204" pitchFamily="34" charset="0"/>
              <a:buChar char="•"/>
            </a:pPr>
            <a:r>
              <a:rPr lang="en-GB" sz="9600" b="1" dirty="0">
                <a:solidFill>
                  <a:schemeClr val="accent2"/>
                </a:solidFill>
              </a:rPr>
              <a:t>Sciences (at least 2)</a:t>
            </a:r>
          </a:p>
          <a:p>
            <a:pPr marL="625475" indent="-625475">
              <a:buFont typeface="Arial" panose="020B0604020202020204" pitchFamily="34" charset="0"/>
              <a:buChar char="•"/>
            </a:pPr>
            <a:r>
              <a:rPr lang="en-GB" sz="9600" b="1" dirty="0">
                <a:solidFill>
                  <a:schemeClr val="accent2"/>
                </a:solidFill>
              </a:rPr>
              <a:t>A humanity (either History or Geography)</a:t>
            </a:r>
          </a:p>
          <a:p>
            <a:endParaRPr lang="en-GB" dirty="0">
              <a:solidFill>
                <a:schemeClr val="accent2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57201"/>
            <a:ext cx="7772400" cy="1143000"/>
          </a:xfrm>
        </p:spPr>
        <p:txBody>
          <a:bodyPr/>
          <a:lstStyle/>
          <a:p>
            <a:pPr algn="ctr"/>
            <a:r>
              <a:rPr lang="en-GB" b="1" dirty="0"/>
              <a:t>THE CORE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7086600" cy="4953000"/>
          </a:xfrm>
        </p:spPr>
        <p:txBody>
          <a:bodyPr>
            <a:normAutofit/>
          </a:bodyPr>
          <a:lstStyle/>
          <a:p>
            <a:r>
              <a:rPr lang="en-GB" b="1" dirty="0"/>
              <a:t> </a:t>
            </a:r>
            <a:r>
              <a:rPr lang="en-GB" sz="3300" b="1" dirty="0">
                <a:solidFill>
                  <a:schemeClr val="tx1"/>
                </a:solidFill>
              </a:rPr>
              <a:t>All students will study the following subjects to GCSE: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1"/>
                </a:solidFill>
              </a:rPr>
              <a:t>ENGLISH (LANGUAGE &amp; LITERATURE) </a:t>
            </a:r>
            <a:endParaRPr lang="en-GB" sz="26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1"/>
                </a:solidFill>
              </a:rPr>
              <a:t>MATHEMATICS</a:t>
            </a:r>
            <a:endParaRPr lang="en-GB" sz="26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1"/>
                </a:solidFill>
              </a:rPr>
              <a:t>SCIENCE (TRIPLE)</a:t>
            </a:r>
            <a:endParaRPr lang="en-GB" sz="26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1"/>
                </a:solidFill>
              </a:rPr>
              <a:t>A LANGUAGE (FRENCH, GERMAN OR LATIN)</a:t>
            </a:r>
            <a:endParaRPr lang="en-GB" sz="26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1"/>
                </a:solidFill>
              </a:rPr>
              <a:t>A HUMANITY (GEOGRAPHY OR HISTORY)</a:t>
            </a:r>
            <a:endParaRPr lang="en-GB" sz="2600" dirty="0">
              <a:solidFill>
                <a:schemeClr val="accent1"/>
              </a:solidFill>
            </a:endParaRPr>
          </a:p>
          <a:p>
            <a:r>
              <a:rPr lang="en-GB" sz="2600" b="1" dirty="0">
                <a:solidFill>
                  <a:schemeClr val="tx1"/>
                </a:solidFill>
              </a:rPr>
              <a:t>8 GCSE SUBJECTS IN THE CORE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1"/>
                </a:solidFill>
              </a:rPr>
              <a:t>PLUS CORE P.E. AND CORE R.S.</a:t>
            </a:r>
          </a:p>
          <a:p>
            <a:endParaRPr lang="en-GB" sz="2600" dirty="0">
              <a:solidFill>
                <a:schemeClr val="accent1"/>
              </a:solidFill>
            </a:endParaRPr>
          </a:p>
          <a:p>
            <a:endParaRPr lang="en-GB" sz="7000" dirty="0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467600" cy="126523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/>
              <a:t>        </a:t>
            </a:r>
            <a:r>
              <a:rPr lang="en-GB" sz="3600" b="1" dirty="0"/>
              <a:t>TWO FURTHER OPTION SUBJECTS</a:t>
            </a:r>
            <a:br>
              <a:rPr lang="en-GB" sz="3600" dirty="0"/>
            </a:br>
            <a:r>
              <a:rPr lang="en-GB" sz="3200" dirty="0"/>
              <a:t>to be chosen from:</a:t>
            </a:r>
            <a:br>
              <a:rPr lang="en-GB" sz="3200" dirty="0"/>
            </a:br>
            <a:endParaRPr lang="en-GB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612570"/>
              </p:ext>
            </p:extLst>
          </p:nvPr>
        </p:nvGraphicFramePr>
        <p:xfrm>
          <a:off x="838200" y="1676400"/>
          <a:ext cx="6629400" cy="43561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314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2300">
                <a:tc>
                  <a:txBody>
                    <a:bodyPr/>
                    <a:lstStyle/>
                    <a:p>
                      <a:r>
                        <a:rPr lang="en-GB" sz="2400" b="0" dirty="0"/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dirty="0"/>
                        <a:t>German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r>
                        <a:rPr lang="en-GB" sz="2400" b="0" dirty="0"/>
                        <a:t>Classical</a:t>
                      </a:r>
                      <a:r>
                        <a:rPr lang="en-GB" sz="2400" b="0" baseline="0" dirty="0"/>
                        <a:t> Civilisation</a:t>
                      </a:r>
                      <a:endParaRPr lang="en-GB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dirty="0"/>
                        <a:t>History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r>
                        <a:rPr lang="en-GB" sz="2400" b="0" dirty="0"/>
                        <a:t>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Latin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r>
                        <a:rPr lang="en-GB" sz="2400" dirty="0"/>
                        <a:t>Design Technology*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/>
                        <a:t>Food Prep &amp; Nutrition*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Physical Education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r>
                        <a:rPr lang="en-GB" sz="2400" dirty="0"/>
                        <a:t>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Religious Studies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r>
                        <a:rPr lang="en-GB" sz="2400" dirty="0"/>
                        <a:t>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95400" y="6172200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*Girls cannot choose </a:t>
            </a:r>
            <a:r>
              <a:rPr lang="en-GB" b="1" dirty="0"/>
              <a:t>both</a:t>
            </a:r>
            <a:r>
              <a:rPr lang="en-GB" dirty="0"/>
              <a:t> of these subjects.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8547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GCSE OPTIONS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Information on website.</a:t>
            </a:r>
          </a:p>
          <a:p>
            <a:r>
              <a:rPr lang="en-GB" dirty="0">
                <a:solidFill>
                  <a:schemeClr val="tx2"/>
                </a:solidFill>
              </a:rPr>
              <a:t>Introduction giving general guidance</a:t>
            </a:r>
          </a:p>
          <a:p>
            <a:r>
              <a:rPr lang="en-GB" dirty="0">
                <a:solidFill>
                  <a:schemeClr val="tx2"/>
                </a:solidFill>
              </a:rPr>
              <a:t>Subject Pages giving more detailed information on the subject and the GCSE course.</a:t>
            </a:r>
          </a:p>
          <a:p>
            <a:pPr marL="114300" indent="0">
              <a:buNone/>
            </a:pPr>
            <a:r>
              <a:rPr lang="en-GB" dirty="0">
                <a:solidFill>
                  <a:schemeClr val="tx2"/>
                </a:solidFill>
                <a:hlinkClick r:id="rId3"/>
              </a:rPr>
              <a:t>https://www.woodford.redbridge.sch.uk/page/?title=GCSE+Courses&amp;pid=314</a:t>
            </a:r>
            <a:endParaRPr lang="en-GB" dirty="0">
              <a:solidFill>
                <a:schemeClr val="tx2"/>
              </a:solidFill>
            </a:endParaRPr>
          </a:p>
          <a:p>
            <a:pPr marL="114300" indent="0">
              <a:buNone/>
            </a:pPr>
            <a:endParaRPr lang="en-GB" dirty="0">
              <a:solidFill>
                <a:schemeClr val="tx2"/>
              </a:solidFill>
            </a:endParaRPr>
          </a:p>
          <a:p>
            <a:pPr marL="114300" indent="0">
              <a:buNone/>
            </a:pPr>
            <a:r>
              <a:rPr lang="en-GB" dirty="0">
                <a:solidFill>
                  <a:schemeClr val="tx2"/>
                </a:solidFill>
              </a:rPr>
              <a:t>Year 9 Options form will be sent via a Notice on </a:t>
            </a:r>
            <a:r>
              <a:rPr lang="en-GB" dirty="0" err="1">
                <a:solidFill>
                  <a:schemeClr val="tx2"/>
                </a:solidFill>
              </a:rPr>
              <a:t>SatchelOne</a:t>
            </a:r>
            <a:r>
              <a:rPr lang="en-GB" dirty="0">
                <a:solidFill>
                  <a:schemeClr val="tx2"/>
                </a:solidFill>
              </a:rPr>
              <a:t> (Show My Homework).</a:t>
            </a:r>
          </a:p>
          <a:p>
            <a:pPr marL="114300" indent="0">
              <a:buNone/>
            </a:pPr>
            <a:endParaRPr lang="en-GB" dirty="0">
              <a:solidFill>
                <a:schemeClr val="tx2"/>
              </a:solidFill>
            </a:endParaRPr>
          </a:p>
          <a:p>
            <a:pPr marL="114300" indent="0">
              <a:buNone/>
            </a:pPr>
            <a:endParaRPr lang="en-GB" dirty="0">
              <a:solidFill>
                <a:schemeClr val="tx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9516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HOW TO CHOOSE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Language Section: 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Choose French OR German OR Latin</a:t>
            </a:r>
          </a:p>
          <a:p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Humanities Section: 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Choose Geography OR History</a:t>
            </a:r>
          </a:p>
          <a:p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Other Options Section: 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Rank the top four choices – 1 for top choice, 2 for second most preferred etc.</a:t>
            </a:r>
          </a:p>
          <a:p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We will do our best to ensure ALL Girls get their top choice.</a:t>
            </a:r>
          </a:p>
          <a:p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vast majority should get their second.</a:t>
            </a:r>
          </a:p>
          <a:p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 the event of an impasse the final decision will be reached by lot.</a:t>
            </a:r>
          </a:p>
          <a:p>
            <a:pPr marL="114300" indent="0">
              <a:buNone/>
            </a:pP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5960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92195"/>
            <a:ext cx="406233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EXAMPLE OF OPTION BLOCKS</a:t>
            </a: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7620000" cy="914400"/>
          </a:xfrm>
        </p:spPr>
        <p:txBody>
          <a:bodyPr>
            <a:normAutofit fontScale="55000" lnSpcReduction="20000"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Constructed AFTER the option form is filled in.</a:t>
            </a:r>
          </a:p>
          <a:p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Here is an example of what it could look like:</a:t>
            </a:r>
          </a:p>
          <a:p>
            <a:endParaRPr lang="en-GB" dirty="0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015DAC9B-C293-425A-A4D4-0158D1EA91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1052525"/>
              </p:ext>
            </p:extLst>
          </p:nvPr>
        </p:nvGraphicFramePr>
        <p:xfrm>
          <a:off x="457200" y="2209800"/>
          <a:ext cx="7848600" cy="3486253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9617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17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25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25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OPTION BLOCK 1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OPTION BLOCK 2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OPTION BLOCK 3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OPTION BLOCK 4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6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ART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CLASSICAL CIV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ART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CLASSICAL CIV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DESIGN TECH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COMPUTER SCI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CLASSICAL CIV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COMPUTER SCI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FOOD</a:t>
                      </a:r>
                      <a:r>
                        <a:rPr lang="en-GB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 &amp; NUTR</a:t>
                      </a:r>
                      <a:endParaRPr lang="en-GB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FRENCH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DESIGN TECH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GEOGRAPHY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FRENCH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GEOGRAPHY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FOOD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GERMAN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GEOGRAPHY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HISTORY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GEOGRAPHY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HISTORY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HISTORY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LATIN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GERMAN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GEOGRAPHY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0208509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LATIN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RELIGIOUS 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HISTORY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LATIN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5589135"/>
                  </a:ext>
                </a:extLst>
              </a:tr>
              <a:tr h="354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RELIGIOUS 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MUSIC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  <a:latin typeface="+mn-lt"/>
                        </a:rPr>
                        <a:t>PHYSICAL ED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320712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57869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1737" y="1828800"/>
            <a:ext cx="7315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Good Criteria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am I good at?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do I enjoy?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do I need?</a:t>
            </a:r>
          </a:p>
          <a:p>
            <a:endParaRPr lang="en-GB" dirty="0"/>
          </a:p>
          <a:p>
            <a:r>
              <a:rPr lang="en-GB" b="1" dirty="0"/>
              <a:t>Poor Criteria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 I like the teacher?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Are my friends doing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Does somebody else think it’s a good idea?</a:t>
            </a:r>
          </a:p>
          <a:p>
            <a:endParaRPr lang="en-GB" dirty="0"/>
          </a:p>
          <a:p>
            <a:r>
              <a:rPr lang="en-GB" b="1" dirty="0"/>
              <a:t>What To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 the information on the website.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Girls should talk to their subject teachers and form tutor.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Discuss it as a family.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Ask other experts on the staff – </a:t>
            </a:r>
            <a:r>
              <a:rPr lang="en-GB" dirty="0" err="1"/>
              <a:t>eg</a:t>
            </a:r>
            <a:r>
              <a:rPr lang="en-GB" dirty="0"/>
              <a:t> Ms Hasler, Mr Mills, myself…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1737" y="685800"/>
            <a:ext cx="7263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MAKING THE DECISION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820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200400"/>
            <a:ext cx="7772400" cy="177482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DEADLINE FOR SUBMISSION OF OPTION CHOICES IS </a:t>
            </a:r>
            <a:r>
              <a:rPr lang="en-GB" dirty="0">
                <a:solidFill>
                  <a:srgbClr val="7030A0"/>
                </a:solidFill>
              </a:rPr>
              <a:t>FRIDAY 21</a:t>
            </a:r>
            <a:r>
              <a:rPr lang="en-GB" baseline="30000" dirty="0">
                <a:solidFill>
                  <a:srgbClr val="7030A0"/>
                </a:solidFill>
              </a:rPr>
              <a:t>st</a:t>
            </a:r>
            <a:r>
              <a:rPr lang="en-GB" dirty="0">
                <a:solidFill>
                  <a:srgbClr val="7030A0"/>
                </a:solidFill>
              </a:rPr>
              <a:t> FEBRUARY 2025</a:t>
            </a: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1"/>
            <a:ext cx="7543800" cy="1828800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ANY QUESTIONS?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42882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763</TotalTime>
  <Words>554</Words>
  <Application>Microsoft Office PowerPoint</Application>
  <PresentationFormat>On-screen Show (4:3)</PresentationFormat>
  <Paragraphs>114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Times New Roman</vt:lpstr>
      <vt:lpstr>Adjacency</vt:lpstr>
      <vt:lpstr>Decision Time is approaching!</vt:lpstr>
      <vt:lpstr>OUTLINE OF PROCESS</vt:lpstr>
      <vt:lpstr> ENGLISH BACCALAUREATE (The Department for Education) Students attaining GCSE grades 9 to 5 in a specified group of subjects will be awarded the English Baccalaureate Certificate. </vt:lpstr>
      <vt:lpstr>THE CORE</vt:lpstr>
      <vt:lpstr>        TWO FURTHER OPTION SUBJECTS to be chosen from: </vt:lpstr>
      <vt:lpstr>GCSE OPTIONS INFORMATION</vt:lpstr>
      <vt:lpstr>HOW TO CHOOSE</vt:lpstr>
      <vt:lpstr>EXAMPLE OF OPTION BLOCKS </vt:lpstr>
      <vt:lpstr>PowerPoint Presentation</vt:lpstr>
      <vt:lpstr>DEADLINE FOR SUBMISSION OF OPTION CHOICES IS FRIDAY 21st FEBRUARY 2025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Caroline Haworth</dc:creator>
  <cp:lastModifiedBy>Colin Jenkins</cp:lastModifiedBy>
  <cp:revision>85</cp:revision>
  <cp:lastPrinted>2019-02-04T10:11:29Z</cp:lastPrinted>
  <dcterms:created xsi:type="dcterms:W3CDTF">2006-08-16T00:00:00Z</dcterms:created>
  <dcterms:modified xsi:type="dcterms:W3CDTF">2025-02-06T17:25:21Z</dcterms:modified>
</cp:coreProperties>
</file>