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sldIdLst>
    <p:sldId id="256" r:id="rId2"/>
    <p:sldId id="282" r:id="rId3"/>
    <p:sldId id="267" r:id="rId4"/>
    <p:sldId id="268" r:id="rId5"/>
    <p:sldId id="273" r:id="rId6"/>
    <p:sldId id="269" r:id="rId7"/>
    <p:sldId id="270" r:id="rId8"/>
    <p:sldId id="278" r:id="rId9"/>
    <p:sldId id="277" r:id="rId10"/>
    <p:sldId id="280" r:id="rId11"/>
    <p:sldId id="272" r:id="rId12"/>
    <p:sldId id="271" r:id="rId13"/>
    <p:sldId id="266"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14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6DFF08F-DC6B-4601-B491-B0F83F6DD2DA}"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8228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18562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858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08950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91559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94483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4234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51426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2507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17745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10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96DFF08F-DC6B-4601-B491-B0F83F6DD2DA}" type="datetimeFigureOut">
              <a:rPr lang="en-US" smtClean="0"/>
              <a:pPr/>
              <a:t>3/3/2026</a:t>
            </a:fld>
            <a:endParaRPr lang="en-US" dirty="0"/>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FAB73BC-B049-4115-A692-8D63A059BFB8}" type="slidenum">
              <a:rPr lang="en-US" smtClean="0"/>
              <a:pPr/>
              <a:t>‹#›</a:t>
            </a:fld>
            <a:endParaRPr lang="en-US" dirty="0"/>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814229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92" userDrawn="1">
          <p15:clr>
            <a:srgbClr val="F26B43"/>
          </p15:clr>
        </p15:guide>
        <p15:guide id="2" pos="3929" userDrawn="1">
          <p15:clr>
            <a:srgbClr val="F26B43"/>
          </p15:clr>
        </p15:guide>
        <p15:guide id="3" orient="horz" pos="1008" userDrawn="1">
          <p15:clr>
            <a:srgbClr val="F26B43"/>
          </p15:clr>
        </p15:guide>
        <p15:guide id="4" orient="horz" pos="388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9435" y="2028497"/>
            <a:ext cx="6115050" cy="2059432"/>
          </a:xfrm>
        </p:spPr>
        <p:txBody>
          <a:bodyPr>
            <a:noAutofit/>
          </a:bodyPr>
          <a:lstStyle/>
          <a:p>
            <a:pPr algn="ctr"/>
            <a:r>
              <a:rPr lang="en-GB" sz="4800" u="sng" dirty="0"/>
              <a:t>Why might some people have concerns about Romantic Relationships?</a:t>
            </a:r>
          </a:p>
        </p:txBody>
      </p:sp>
      <p:sp>
        <p:nvSpPr>
          <p:cNvPr id="3" name="Subtitle 2"/>
          <p:cNvSpPr>
            <a:spLocks noGrp="1"/>
          </p:cNvSpPr>
          <p:nvPr>
            <p:ph type="subTitle" idx="1"/>
          </p:nvPr>
        </p:nvSpPr>
        <p:spPr>
          <a:xfrm>
            <a:off x="6457950" y="4960137"/>
            <a:ext cx="2686050" cy="1463040"/>
          </a:xfrm>
        </p:spPr>
        <p:txBody>
          <a:bodyPr/>
          <a:lstStyle/>
          <a:p>
            <a:r>
              <a:rPr lang="en-GB" dirty="0"/>
              <a:t>Year 9 PSHCE – Relationships</a:t>
            </a:r>
          </a:p>
          <a:p>
            <a:r>
              <a:rPr lang="en-GB" dirty="0"/>
              <a:t>Lesson 2</a:t>
            </a:r>
          </a:p>
        </p:txBody>
      </p:sp>
      <p:sp>
        <p:nvSpPr>
          <p:cNvPr id="5" name="Subtitle 2"/>
          <p:cNvSpPr txBox="1">
            <a:spLocks/>
          </p:cNvSpPr>
          <p:nvPr/>
        </p:nvSpPr>
        <p:spPr>
          <a:xfrm>
            <a:off x="0" y="4594376"/>
            <a:ext cx="6043448" cy="2263623"/>
          </a:xfrm>
          <a:prstGeom prst="rect">
            <a:avLst/>
          </a:prstGeom>
        </p:spPr>
        <p:txBody>
          <a:bodyPr vert="horz" lIns="91440" tIns="45720" rIns="91440" bIns="45720" rtlCol="0" anchor="ctr">
            <a:noAutofit/>
          </a:bodyPr>
          <a:lstStyle>
            <a:lvl1pPr marL="0" indent="0" algn="l" defTabSz="914377" rtl="0" eaLnBrk="1" latinLnBrk="0" hangingPunct="1">
              <a:lnSpc>
                <a:spcPct val="100000"/>
              </a:lnSpc>
              <a:spcBef>
                <a:spcPts val="0"/>
              </a:spcBef>
              <a:spcAft>
                <a:spcPts val="200"/>
              </a:spcAft>
              <a:buClr>
                <a:schemeClr val="accent2"/>
              </a:buClr>
              <a:buSzPct val="100000"/>
              <a:buFont typeface="Tw Cen MT" panose="020B0602020104020603" pitchFamily="34" charset="0"/>
              <a:buNone/>
              <a:defRPr sz="1600" kern="1200">
                <a:solidFill>
                  <a:schemeClr val="tx1">
                    <a:lumMod val="90000"/>
                    <a:lumOff val="10000"/>
                  </a:schemeClr>
                </a:solidFill>
                <a:latin typeface="+mn-lt"/>
                <a:ea typeface="+mn-ea"/>
                <a:cs typeface="+mn-cs"/>
              </a:defRPr>
            </a:lvl1pPr>
            <a:lvl2pPr marL="457189"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2pPr>
            <a:lvl3pPr marL="914377"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3pPr>
            <a:lvl4pPr marL="1371566"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4pPr>
            <a:lvl5pPr marL="1828754"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5pPr>
            <a:lvl6pPr marL="2285943"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6pPr>
            <a:lvl7pPr marL="2743131"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7pPr>
            <a:lvl8pPr marL="3200320"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8pPr>
            <a:lvl9pPr marL="3657509"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9pPr>
          </a:lstStyle>
          <a:p>
            <a:r>
              <a:rPr lang="en-GB" sz="1800" dirty="0"/>
              <a:t>Learning Objectives: </a:t>
            </a:r>
          </a:p>
          <a:p>
            <a:pPr marL="342900" indent="-342900">
              <a:buFont typeface="Wingdings" panose="05000000000000000000" pitchFamily="2" charset="2"/>
              <a:buChar char="v"/>
            </a:pPr>
            <a:r>
              <a:rPr lang="en-GB" sz="1800" dirty="0"/>
              <a:t>I am able to explain why some people might see romantic relationships as important </a:t>
            </a:r>
          </a:p>
          <a:p>
            <a:pPr marL="342900" indent="-342900">
              <a:buFont typeface="Wingdings" panose="05000000000000000000" pitchFamily="2" charset="2"/>
              <a:buChar char="v"/>
            </a:pPr>
            <a:r>
              <a:rPr lang="en-GB" sz="1800" dirty="0"/>
              <a:t>I am able to identify some reasons why someone might not want a romantic relationship</a:t>
            </a:r>
          </a:p>
          <a:p>
            <a:pPr marL="342900" indent="-342900">
              <a:buFont typeface="Wingdings" panose="05000000000000000000" pitchFamily="2" charset="2"/>
              <a:buChar char="v"/>
            </a:pPr>
            <a:r>
              <a:rPr lang="en-GB" sz="1800" dirty="0"/>
              <a:t>I am able to describe some concerns people have about romantic relationships </a:t>
            </a:r>
          </a:p>
        </p:txBody>
      </p:sp>
    </p:spTree>
    <p:extLst>
      <p:ext uri="{BB962C8B-B14F-4D97-AF65-F5344CB8AC3E}">
        <p14:creationId xmlns:p14="http://schemas.microsoft.com/office/powerpoint/2010/main" val="632682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Ground rules reminder</a:t>
            </a:r>
          </a:p>
        </p:txBody>
      </p:sp>
      <p:sp>
        <p:nvSpPr>
          <p:cNvPr id="3" name="Content Placeholder 2"/>
          <p:cNvSpPr>
            <a:spLocks noGrp="1"/>
          </p:cNvSpPr>
          <p:nvPr>
            <p:ph idx="1"/>
          </p:nvPr>
        </p:nvSpPr>
        <p:spPr>
          <a:xfrm>
            <a:off x="768096" y="2285999"/>
            <a:ext cx="7290055" cy="3902529"/>
          </a:xfrm>
        </p:spPr>
        <p:txBody>
          <a:bodyPr>
            <a:noAutofit/>
          </a:bodyPr>
          <a:lstStyle/>
          <a:p>
            <a:pPr marL="0" indent="0">
              <a:buNone/>
            </a:pPr>
            <a:r>
              <a:rPr lang="en-GB" sz="2400" dirty="0"/>
              <a:t>Over the next couple of lessons, there will be a lot of discussion work. During this, it is important to – </a:t>
            </a:r>
          </a:p>
          <a:p>
            <a:pPr>
              <a:buFont typeface="Wingdings" panose="05000000000000000000" pitchFamily="2" charset="2"/>
              <a:buChar char="v"/>
            </a:pPr>
            <a:r>
              <a:rPr lang="en-GB" sz="2400" dirty="0"/>
              <a:t>Listen to people’s ideas </a:t>
            </a:r>
          </a:p>
          <a:p>
            <a:pPr>
              <a:buFont typeface="Wingdings" panose="05000000000000000000" pitchFamily="2" charset="2"/>
              <a:buChar char="v"/>
            </a:pPr>
            <a:r>
              <a:rPr lang="en-GB" sz="2400" dirty="0"/>
              <a:t>Respect each other and their views </a:t>
            </a:r>
          </a:p>
          <a:p>
            <a:pPr>
              <a:buFont typeface="Wingdings" panose="05000000000000000000" pitchFamily="2" charset="2"/>
              <a:buChar char="v"/>
            </a:pPr>
            <a:r>
              <a:rPr lang="en-GB" sz="2400" dirty="0"/>
              <a:t>Remember that there is no such thing as a silly question</a:t>
            </a:r>
          </a:p>
          <a:p>
            <a:pPr>
              <a:buFont typeface="Wingdings" panose="05000000000000000000" pitchFamily="2" charset="2"/>
              <a:buChar char="v"/>
            </a:pPr>
            <a:r>
              <a:rPr lang="en-GB" sz="2400" dirty="0"/>
              <a:t>Be kind to each other </a:t>
            </a:r>
          </a:p>
          <a:p>
            <a:pPr>
              <a:buFont typeface="Wingdings" panose="05000000000000000000" pitchFamily="2" charset="2"/>
              <a:buChar char="v"/>
            </a:pPr>
            <a:endParaRPr lang="en-GB" sz="2400" dirty="0"/>
          </a:p>
        </p:txBody>
      </p:sp>
      <p:sp>
        <p:nvSpPr>
          <p:cNvPr id="4" name="Rectangle 3"/>
          <p:cNvSpPr/>
          <p:nvPr/>
        </p:nvSpPr>
        <p:spPr>
          <a:xfrm>
            <a:off x="677484" y="5158328"/>
            <a:ext cx="8024649" cy="1569660"/>
          </a:xfrm>
          <a:prstGeom prst="rect">
            <a:avLst/>
          </a:prstGeom>
          <a:solidFill>
            <a:schemeClr val="accent2">
              <a:lumMod val="20000"/>
              <a:lumOff val="80000"/>
            </a:schemeClr>
          </a:solidFill>
        </p:spPr>
        <p:txBody>
          <a:bodyPr wrap="square">
            <a:spAutoFit/>
          </a:bodyPr>
          <a:lstStyle/>
          <a:p>
            <a:pPr algn="ctr"/>
            <a:r>
              <a:rPr lang="en-GB" sz="2400" dirty="0"/>
              <a:t>And remember, if you are at affected by any of the topics covered, then please do speak to your Form Tutor, Ms Keith, Mrs Holman, Ms Kaye, Ms Bird, Ms Marku or Mrs Greenfield. We are all here to support you. </a:t>
            </a:r>
          </a:p>
        </p:txBody>
      </p:sp>
    </p:spTree>
    <p:extLst>
      <p:ext uri="{BB962C8B-B14F-4D97-AF65-F5344CB8AC3E}">
        <p14:creationId xmlns:p14="http://schemas.microsoft.com/office/powerpoint/2010/main" val="2764054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Thinking back to last lesson …</a:t>
            </a:r>
          </a:p>
        </p:txBody>
      </p:sp>
      <p:sp>
        <p:nvSpPr>
          <p:cNvPr id="3" name="Content Placeholder 2"/>
          <p:cNvSpPr>
            <a:spLocks noGrp="1"/>
          </p:cNvSpPr>
          <p:nvPr>
            <p:ph idx="1"/>
          </p:nvPr>
        </p:nvSpPr>
        <p:spPr>
          <a:xfrm>
            <a:off x="768096" y="2286000"/>
            <a:ext cx="7290055" cy="1420586"/>
          </a:xfrm>
        </p:spPr>
        <p:txBody>
          <a:bodyPr>
            <a:noAutofit/>
          </a:bodyPr>
          <a:lstStyle/>
          <a:p>
            <a:pPr algn="ctr"/>
            <a:r>
              <a:rPr lang="en-GB" sz="2400" dirty="0"/>
              <a:t>Last week we looked at the differences between </a:t>
            </a:r>
            <a:r>
              <a:rPr lang="en-GB" sz="2400" i="1" dirty="0"/>
              <a:t>healthy </a:t>
            </a:r>
            <a:r>
              <a:rPr lang="en-GB" sz="2400" dirty="0"/>
              <a:t>and </a:t>
            </a:r>
            <a:r>
              <a:rPr lang="en-GB" sz="2400" i="1" dirty="0"/>
              <a:t>unhealthy</a:t>
            </a:r>
            <a:r>
              <a:rPr lang="en-GB" sz="2400" dirty="0"/>
              <a:t> relationships. We considered the reasons why someone might stay in an unhealthy relationship. Now lets think about the following – </a:t>
            </a:r>
          </a:p>
          <a:p>
            <a:pPr algn="ctr"/>
            <a:endParaRPr lang="en-GB" sz="2400" dirty="0"/>
          </a:p>
          <a:p>
            <a:pPr marL="0" indent="0" algn="ctr">
              <a:buNone/>
            </a:pPr>
            <a:endParaRPr lang="en-GB" sz="2400" b="1" dirty="0"/>
          </a:p>
        </p:txBody>
      </p:sp>
      <p:sp>
        <p:nvSpPr>
          <p:cNvPr id="4" name="Content Placeholder 2"/>
          <p:cNvSpPr txBox="1">
            <a:spLocks/>
          </p:cNvSpPr>
          <p:nvPr/>
        </p:nvSpPr>
        <p:spPr>
          <a:xfrm>
            <a:off x="768095" y="3993263"/>
            <a:ext cx="7290055" cy="803039"/>
          </a:xfrm>
          <a:prstGeom prst="rect">
            <a:avLst/>
          </a:prstGeom>
          <a:solidFill>
            <a:srgbClr val="FFFF99"/>
          </a:solidFill>
        </p:spPr>
        <p:txBody>
          <a:bodyPr vert="horz" lIns="45720" tIns="45720" rIns="45720" bIns="45720" rtlCol="0">
            <a:normAutofit lnSpcReduction="10000"/>
          </a:bodyPr>
          <a:lst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a:lstStyle>
          <a:p>
            <a:pPr algn="ctr"/>
            <a:r>
              <a:rPr lang="en-GB" b="1" dirty="0"/>
              <a:t>Why do some people want a ‘romantic relationship’? </a:t>
            </a:r>
          </a:p>
          <a:p>
            <a:pPr algn="ctr"/>
            <a:r>
              <a:rPr lang="en-GB" b="1" dirty="0"/>
              <a:t>Why might they see romantic relationships as important?</a:t>
            </a:r>
          </a:p>
        </p:txBody>
      </p:sp>
    </p:spTree>
    <p:extLst>
      <p:ext uri="{BB962C8B-B14F-4D97-AF65-F5344CB8AC3E}">
        <p14:creationId xmlns:p14="http://schemas.microsoft.com/office/powerpoint/2010/main" val="2679570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Possible reasons why romantic relationships may be seen as important: </a:t>
            </a:r>
          </a:p>
        </p:txBody>
      </p:sp>
      <p:sp>
        <p:nvSpPr>
          <p:cNvPr id="3" name="Content Placeholder 2"/>
          <p:cNvSpPr>
            <a:spLocks noGrp="1"/>
          </p:cNvSpPr>
          <p:nvPr>
            <p:ph idx="1"/>
          </p:nvPr>
        </p:nvSpPr>
        <p:spPr>
          <a:xfrm>
            <a:off x="768096" y="2084833"/>
            <a:ext cx="7290055" cy="4560896"/>
          </a:xfrm>
        </p:spPr>
        <p:txBody>
          <a:bodyPr>
            <a:normAutofit/>
          </a:bodyPr>
          <a:lstStyle/>
          <a:p>
            <a:pPr>
              <a:buFont typeface="Wingdings" panose="05000000000000000000" pitchFamily="2" charset="2"/>
              <a:buChar char="v"/>
            </a:pPr>
            <a:r>
              <a:rPr lang="en-GB" dirty="0"/>
              <a:t>‘Fall in love’/ Companionship / friendship can all help to avoid feelings of loneliness</a:t>
            </a:r>
          </a:p>
          <a:p>
            <a:pPr>
              <a:buFont typeface="Wingdings" panose="05000000000000000000" pitchFamily="2" charset="2"/>
              <a:buChar char="v"/>
            </a:pPr>
            <a:r>
              <a:rPr lang="en-GB" dirty="0"/>
              <a:t>Another person to share experiences and interests with</a:t>
            </a:r>
          </a:p>
          <a:p>
            <a:pPr>
              <a:buFont typeface="Wingdings" panose="05000000000000000000" pitchFamily="2" charset="2"/>
              <a:buChar char="v"/>
            </a:pPr>
            <a:r>
              <a:rPr lang="en-GB" dirty="0"/>
              <a:t>Lack of love and support from family or friends but desire this </a:t>
            </a:r>
          </a:p>
          <a:p>
            <a:pPr>
              <a:buFont typeface="Wingdings" panose="05000000000000000000" pitchFamily="2" charset="2"/>
              <a:buChar char="v"/>
            </a:pPr>
            <a:r>
              <a:rPr lang="en-GB" dirty="0"/>
              <a:t>Can provide affection </a:t>
            </a:r>
          </a:p>
          <a:p>
            <a:pPr>
              <a:buFont typeface="Wingdings" panose="05000000000000000000" pitchFamily="2" charset="2"/>
              <a:buChar char="v"/>
            </a:pPr>
            <a:r>
              <a:rPr lang="en-GB" dirty="0"/>
              <a:t>Sexually fulfilling </a:t>
            </a:r>
          </a:p>
          <a:p>
            <a:pPr>
              <a:buFont typeface="Wingdings" panose="05000000000000000000" pitchFamily="2" charset="2"/>
              <a:buChar char="v"/>
            </a:pPr>
            <a:r>
              <a:rPr lang="en-GB" dirty="0"/>
              <a:t>Want to be a parent in the future – find the right mother/father to their future child</a:t>
            </a:r>
          </a:p>
          <a:p>
            <a:pPr>
              <a:buFont typeface="Wingdings" panose="05000000000000000000" pitchFamily="2" charset="2"/>
              <a:buChar char="v"/>
            </a:pPr>
            <a:r>
              <a:rPr lang="en-GB" dirty="0"/>
              <a:t>Boosts confidence (being desired/wanted by another person)</a:t>
            </a:r>
          </a:p>
          <a:p>
            <a:pPr>
              <a:buFont typeface="Wingdings" panose="05000000000000000000" pitchFamily="2" charset="2"/>
              <a:buChar char="v"/>
            </a:pPr>
            <a:r>
              <a:rPr lang="en-GB" dirty="0"/>
              <a:t>Can be financially beneficial if the couple are together and both work together to share costs of living </a:t>
            </a:r>
          </a:p>
          <a:p>
            <a:endParaRPr lang="en-GB" dirty="0"/>
          </a:p>
          <a:p>
            <a:endParaRPr lang="en-GB" dirty="0"/>
          </a:p>
        </p:txBody>
      </p:sp>
    </p:spTree>
    <p:extLst>
      <p:ext uri="{BB962C8B-B14F-4D97-AF65-F5344CB8AC3E}">
        <p14:creationId xmlns:p14="http://schemas.microsoft.com/office/powerpoint/2010/main" val="3461237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 don’t want a romantic relationship – is there something wrong with me?”</a:t>
            </a:r>
          </a:p>
        </p:txBody>
      </p:sp>
      <p:sp>
        <p:nvSpPr>
          <p:cNvPr id="3" name="Content Placeholder 2"/>
          <p:cNvSpPr>
            <a:spLocks noGrp="1"/>
          </p:cNvSpPr>
          <p:nvPr>
            <p:ph idx="1"/>
          </p:nvPr>
        </p:nvSpPr>
        <p:spPr>
          <a:xfrm>
            <a:off x="768096" y="2145682"/>
            <a:ext cx="7290055" cy="1572767"/>
          </a:xfrm>
        </p:spPr>
        <p:txBody>
          <a:bodyPr>
            <a:noAutofit/>
          </a:bodyPr>
          <a:lstStyle/>
          <a:p>
            <a:pPr marL="0" indent="0">
              <a:buNone/>
            </a:pPr>
            <a:r>
              <a:rPr lang="en-GB" sz="2400" dirty="0"/>
              <a:t>In short, absolutely not. </a:t>
            </a:r>
          </a:p>
          <a:p>
            <a:pPr marL="0" indent="0">
              <a:buNone/>
            </a:pPr>
            <a:r>
              <a:rPr lang="en-GB" sz="2400" dirty="0"/>
              <a:t>Not everyone wants to have romantic relationships and that is absolutely fine. What is important to one person, might not apply to all. </a:t>
            </a:r>
          </a:p>
          <a:p>
            <a:pPr>
              <a:buFontTx/>
              <a:buChar char="-"/>
            </a:pPr>
            <a:endParaRPr lang="en-GB" sz="2400" dirty="0">
              <a:solidFill>
                <a:srgbClr val="0000FF"/>
              </a:solidFill>
              <a:latin typeface="Garamond"/>
              <a:cs typeface="Garamond"/>
            </a:endParaRPr>
          </a:p>
          <a:p>
            <a:pPr marL="0" indent="0">
              <a:buNone/>
            </a:pPr>
            <a:endParaRPr lang="en-GB" sz="2400" dirty="0"/>
          </a:p>
        </p:txBody>
      </p:sp>
      <p:sp>
        <p:nvSpPr>
          <p:cNvPr id="4" name="Rectangle 3"/>
          <p:cNvSpPr/>
          <p:nvPr/>
        </p:nvSpPr>
        <p:spPr>
          <a:xfrm>
            <a:off x="768096" y="3779299"/>
            <a:ext cx="7290054" cy="830997"/>
          </a:xfrm>
          <a:prstGeom prst="rect">
            <a:avLst/>
          </a:prstGeom>
          <a:solidFill>
            <a:srgbClr val="FFFF99"/>
          </a:solidFill>
        </p:spPr>
        <p:txBody>
          <a:bodyPr wrap="square">
            <a:spAutoFit/>
          </a:bodyPr>
          <a:lstStyle/>
          <a:p>
            <a:pPr algn="ctr"/>
            <a:r>
              <a:rPr lang="en-GB" sz="2400" dirty="0"/>
              <a:t>Can you think of any other reasons why young people might not want to have a relationship with another person?</a:t>
            </a:r>
          </a:p>
        </p:txBody>
      </p:sp>
    </p:spTree>
    <p:extLst>
      <p:ext uri="{BB962C8B-B14F-4D97-AF65-F5344CB8AC3E}">
        <p14:creationId xmlns:p14="http://schemas.microsoft.com/office/powerpoint/2010/main" val="1299587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Why might someone not want a romantic relationship?</a:t>
            </a:r>
          </a:p>
        </p:txBody>
      </p:sp>
      <p:sp>
        <p:nvSpPr>
          <p:cNvPr id="3" name="Content Placeholder 2"/>
          <p:cNvSpPr>
            <a:spLocks noGrp="1"/>
          </p:cNvSpPr>
          <p:nvPr>
            <p:ph idx="1"/>
          </p:nvPr>
        </p:nvSpPr>
        <p:spPr>
          <a:xfrm>
            <a:off x="768095" y="2084832"/>
            <a:ext cx="7290055" cy="3597510"/>
          </a:xfrm>
        </p:spPr>
        <p:txBody>
          <a:bodyPr>
            <a:noAutofit/>
          </a:bodyPr>
          <a:lstStyle/>
          <a:p>
            <a:pPr marL="0" indent="0">
              <a:buNone/>
            </a:pPr>
            <a:r>
              <a:rPr lang="en-GB" sz="2400" dirty="0"/>
              <a:t>There are many reasons why young people, and adults alike might not want to enter into a romantic relationships, such as:</a:t>
            </a:r>
          </a:p>
          <a:p>
            <a:pPr>
              <a:buFont typeface="Wingdings" panose="05000000000000000000" pitchFamily="2" charset="2"/>
              <a:buChar char="v"/>
            </a:pPr>
            <a:r>
              <a:rPr lang="en-GB" sz="2400" dirty="0"/>
              <a:t>Not attracted to anyone they know</a:t>
            </a:r>
          </a:p>
          <a:p>
            <a:pPr>
              <a:buFont typeface="Wingdings" panose="05000000000000000000" pitchFamily="2" charset="2"/>
              <a:buChar char="v"/>
            </a:pPr>
            <a:r>
              <a:rPr lang="en-GB" sz="2400" dirty="0"/>
              <a:t>Not sure of their sexuality</a:t>
            </a:r>
          </a:p>
          <a:p>
            <a:pPr>
              <a:buFont typeface="Wingdings" panose="05000000000000000000" pitchFamily="2" charset="2"/>
              <a:buChar char="v"/>
            </a:pPr>
            <a:r>
              <a:rPr lang="en-GB" sz="2400" dirty="0"/>
              <a:t>Or may be asexual </a:t>
            </a:r>
          </a:p>
          <a:p>
            <a:pPr>
              <a:buFont typeface="Wingdings" panose="05000000000000000000" pitchFamily="2" charset="2"/>
              <a:buChar char="v"/>
            </a:pPr>
            <a:r>
              <a:rPr lang="en-GB" sz="2400" dirty="0"/>
              <a:t> Might see this as a distraction from their academic work, sports teams, employment, and social lives</a:t>
            </a:r>
          </a:p>
          <a:p>
            <a:pPr>
              <a:buFont typeface="Wingdings" panose="05000000000000000000" pitchFamily="2" charset="2"/>
              <a:buChar char="v"/>
            </a:pPr>
            <a:r>
              <a:rPr lang="en-GB" sz="2400" dirty="0"/>
              <a:t> Might not feel ready for a romantic relationship </a:t>
            </a:r>
            <a:endParaRPr lang="en-GB" sz="2400" dirty="0">
              <a:solidFill>
                <a:srgbClr val="0000FF"/>
              </a:solidFill>
              <a:latin typeface="Garamond"/>
              <a:cs typeface="Garamond"/>
            </a:endParaRPr>
          </a:p>
          <a:p>
            <a:pPr marL="0" indent="0">
              <a:buNone/>
            </a:pPr>
            <a:r>
              <a:rPr lang="en-GB" sz="2400" dirty="0"/>
              <a:t>All of these reasons are absolutely understandable. </a:t>
            </a:r>
          </a:p>
        </p:txBody>
      </p:sp>
    </p:spTree>
    <p:extLst>
      <p:ext uri="{BB962C8B-B14F-4D97-AF65-F5344CB8AC3E}">
        <p14:creationId xmlns:p14="http://schemas.microsoft.com/office/powerpoint/2010/main" val="1327754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might scare someone about romantic relationships?</a:t>
            </a:r>
          </a:p>
        </p:txBody>
      </p:sp>
      <p:sp>
        <p:nvSpPr>
          <p:cNvPr id="3" name="Content Placeholder 2"/>
          <p:cNvSpPr>
            <a:spLocks noGrp="1"/>
          </p:cNvSpPr>
          <p:nvPr>
            <p:ph idx="1"/>
          </p:nvPr>
        </p:nvSpPr>
        <p:spPr>
          <a:xfrm>
            <a:off x="768096" y="2286000"/>
            <a:ext cx="7290055" cy="3184071"/>
          </a:xfrm>
        </p:spPr>
        <p:txBody>
          <a:bodyPr>
            <a:normAutofit fontScale="92500" lnSpcReduction="10000"/>
          </a:bodyPr>
          <a:lstStyle/>
          <a:p>
            <a:r>
              <a:rPr lang="en-GB" sz="2400" dirty="0"/>
              <a:t>Some people may not want a romantic relationship as they are worried or scared potential problems:</a:t>
            </a:r>
          </a:p>
          <a:p>
            <a:pPr>
              <a:buFont typeface="Wingdings" panose="05000000000000000000" pitchFamily="2" charset="2"/>
              <a:buChar char="v"/>
            </a:pPr>
            <a:r>
              <a:rPr lang="en-GB" sz="2400" dirty="0"/>
              <a:t> Might be worried about being hurt </a:t>
            </a:r>
          </a:p>
          <a:p>
            <a:pPr>
              <a:buFont typeface="Wingdings" panose="05000000000000000000" pitchFamily="2" charset="2"/>
              <a:buChar char="v"/>
            </a:pPr>
            <a:r>
              <a:rPr lang="en-GB" sz="2400" dirty="0"/>
              <a:t> Might worry about what will happen if the relationship ends </a:t>
            </a:r>
          </a:p>
          <a:p>
            <a:pPr>
              <a:buFont typeface="Wingdings" panose="05000000000000000000" pitchFamily="2" charset="2"/>
              <a:buChar char="v"/>
            </a:pPr>
            <a:r>
              <a:rPr lang="en-GB" sz="2400" dirty="0"/>
              <a:t> might worry what their friends or family will think of their partner </a:t>
            </a:r>
          </a:p>
          <a:p>
            <a:pPr>
              <a:buFont typeface="Wingdings" panose="05000000000000000000" pitchFamily="2" charset="2"/>
              <a:buChar char="v"/>
            </a:pPr>
            <a:r>
              <a:rPr lang="en-GB" sz="2400" dirty="0"/>
              <a:t> might not feel ready for an affectionate, or intimate romantic relationships </a:t>
            </a:r>
          </a:p>
        </p:txBody>
      </p:sp>
    </p:spTree>
    <p:extLst>
      <p:ext uri="{BB962C8B-B14F-4D97-AF65-F5344CB8AC3E}">
        <p14:creationId xmlns:p14="http://schemas.microsoft.com/office/powerpoint/2010/main" val="540685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Potential fears 1</a:t>
            </a:r>
            <a:br>
              <a:rPr lang="en-GB" dirty="0"/>
            </a:br>
            <a:r>
              <a:rPr lang="en-GB" dirty="0"/>
              <a:t>- am I ready?</a:t>
            </a:r>
          </a:p>
        </p:txBody>
      </p:sp>
      <p:sp>
        <p:nvSpPr>
          <p:cNvPr id="3" name="Content Placeholder 2"/>
          <p:cNvSpPr>
            <a:spLocks noGrp="1"/>
          </p:cNvSpPr>
          <p:nvPr>
            <p:ph idx="1"/>
          </p:nvPr>
        </p:nvSpPr>
        <p:spPr>
          <a:xfrm>
            <a:off x="539497" y="2237015"/>
            <a:ext cx="5322460" cy="4474028"/>
          </a:xfrm>
        </p:spPr>
        <p:txBody>
          <a:bodyPr>
            <a:normAutofit fontScale="92500" lnSpcReduction="20000"/>
          </a:bodyPr>
          <a:lstStyle/>
          <a:p>
            <a:pPr algn="ctr"/>
            <a:r>
              <a:rPr lang="en-GB" sz="2400" dirty="0"/>
              <a:t>Some people may not want a romantic relationship as they are worried about perhaps not being ready to have a partner, or to be affectionate or intimate with someone else. </a:t>
            </a:r>
          </a:p>
          <a:p>
            <a:pPr algn="ctr"/>
            <a:r>
              <a:rPr lang="en-GB" sz="2400" dirty="0"/>
              <a:t>Remember - there is not a set time by which you are ‘meant’ to have a romantic relationship. </a:t>
            </a:r>
          </a:p>
          <a:p>
            <a:pPr algn="ctr"/>
            <a:r>
              <a:rPr lang="en-GB" sz="2400" dirty="0"/>
              <a:t>And whilst, there is no legal age at which you are allowed to have a boyfriend/girlfriend, there is a legal age to engage with sexual activity. In the UK this is 16. There is also the need for consent before engaging in sexual activity – we will look more closely at consent in a future lesson.</a:t>
            </a:r>
          </a:p>
          <a:p>
            <a:endParaRPr lang="en-GB" sz="2400" dirty="0"/>
          </a:p>
        </p:txBody>
      </p:sp>
      <p:sp>
        <p:nvSpPr>
          <p:cNvPr id="4" name="Rectangle 3"/>
          <p:cNvSpPr/>
          <p:nvPr/>
        </p:nvSpPr>
        <p:spPr>
          <a:xfrm>
            <a:off x="5982273" y="1817396"/>
            <a:ext cx="2897461" cy="4893647"/>
          </a:xfrm>
          <a:prstGeom prst="rect">
            <a:avLst/>
          </a:prstGeom>
          <a:solidFill>
            <a:srgbClr val="FFFF99"/>
          </a:solidFill>
        </p:spPr>
        <p:txBody>
          <a:bodyPr wrap="square">
            <a:spAutoFit/>
          </a:bodyPr>
          <a:lstStyle/>
          <a:p>
            <a:pPr algn="ctr"/>
            <a:r>
              <a:rPr lang="en-GB" sz="2400" dirty="0"/>
              <a:t>TASK FEAR 1 –</a:t>
            </a:r>
          </a:p>
          <a:p>
            <a:pPr algn="ctr"/>
            <a:r>
              <a:rPr lang="en-GB" sz="2400" dirty="0"/>
              <a:t>Use our discussion to think about what advice you would give to a student who has shared the following with their friends –</a:t>
            </a:r>
          </a:p>
          <a:p>
            <a:pPr algn="ctr"/>
            <a:r>
              <a:rPr lang="en-GB" sz="2400" i="1" dirty="0"/>
              <a:t>‘I want a relationship because all my friends have partners but I don’t think I am ready …’</a:t>
            </a:r>
          </a:p>
        </p:txBody>
      </p:sp>
    </p:spTree>
    <p:extLst>
      <p:ext uri="{BB962C8B-B14F-4D97-AF65-F5344CB8AC3E}">
        <p14:creationId xmlns:p14="http://schemas.microsoft.com/office/powerpoint/2010/main" val="3681755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Potential fears 2</a:t>
            </a:r>
            <a:br>
              <a:rPr lang="en-GB" dirty="0"/>
            </a:br>
            <a:r>
              <a:rPr lang="en-GB" dirty="0"/>
              <a:t>- will I get hurt?</a:t>
            </a:r>
          </a:p>
        </p:txBody>
      </p:sp>
      <p:sp>
        <p:nvSpPr>
          <p:cNvPr id="3" name="Content Placeholder 2"/>
          <p:cNvSpPr>
            <a:spLocks noGrp="1"/>
          </p:cNvSpPr>
          <p:nvPr>
            <p:ph idx="1"/>
          </p:nvPr>
        </p:nvSpPr>
        <p:spPr>
          <a:xfrm>
            <a:off x="539497" y="2237015"/>
            <a:ext cx="5159174" cy="3984171"/>
          </a:xfrm>
        </p:spPr>
        <p:txBody>
          <a:bodyPr>
            <a:normAutofit/>
          </a:bodyPr>
          <a:lstStyle/>
          <a:p>
            <a:r>
              <a:rPr lang="en-GB" sz="2400" dirty="0"/>
              <a:t>Some people may not want a romantic relationship as they are scared of being hurt and the end of a relationship. </a:t>
            </a:r>
          </a:p>
          <a:p>
            <a:r>
              <a:rPr lang="en-GB" sz="2400" dirty="0"/>
              <a:t>Unfortunately, there can be some negative consequences of relationships ending too, such as being abandoned by shared friends, feeling rejected/hurt.</a:t>
            </a:r>
          </a:p>
          <a:p>
            <a:r>
              <a:rPr lang="en-GB" sz="2400" dirty="0"/>
              <a:t>Sometimes, ex-partners may try to seek revenge by sharing intimate messages or text or being threatening or aggressive. </a:t>
            </a:r>
          </a:p>
          <a:p>
            <a:endParaRPr lang="en-GB" sz="2400" dirty="0"/>
          </a:p>
        </p:txBody>
      </p:sp>
      <p:sp>
        <p:nvSpPr>
          <p:cNvPr id="4" name="Rectangle 3"/>
          <p:cNvSpPr/>
          <p:nvPr/>
        </p:nvSpPr>
        <p:spPr>
          <a:xfrm>
            <a:off x="5811253" y="1535711"/>
            <a:ext cx="3236494" cy="4524315"/>
          </a:xfrm>
          <a:prstGeom prst="rect">
            <a:avLst/>
          </a:prstGeom>
          <a:solidFill>
            <a:srgbClr val="FFFF99"/>
          </a:solidFill>
        </p:spPr>
        <p:txBody>
          <a:bodyPr wrap="square">
            <a:spAutoFit/>
          </a:bodyPr>
          <a:lstStyle/>
          <a:p>
            <a:pPr algn="ctr"/>
            <a:r>
              <a:rPr lang="en-GB" sz="2400" dirty="0"/>
              <a:t>TASK FEAR 2 –</a:t>
            </a:r>
          </a:p>
          <a:p>
            <a:pPr algn="ctr"/>
            <a:endParaRPr lang="en-GB" sz="2400" dirty="0"/>
          </a:p>
          <a:p>
            <a:pPr algn="ctr"/>
            <a:r>
              <a:rPr lang="en-GB" sz="2400" dirty="0"/>
              <a:t>Use our discussion to think about what advice you would give to a student who has shared the following with their friends –</a:t>
            </a:r>
          </a:p>
          <a:p>
            <a:pPr algn="ctr"/>
            <a:r>
              <a:rPr lang="en-GB" sz="2400" i="1" dirty="0"/>
              <a:t>‘I am scared about feeling sad or being hurt at the end of the relationship’ </a:t>
            </a:r>
          </a:p>
        </p:txBody>
      </p:sp>
    </p:spTree>
    <p:extLst>
      <p:ext uri="{BB962C8B-B14F-4D97-AF65-F5344CB8AC3E}">
        <p14:creationId xmlns:p14="http://schemas.microsoft.com/office/powerpoint/2010/main" val="156901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Potential fears 3</a:t>
            </a:r>
            <a:br>
              <a:rPr lang="en-GB" dirty="0"/>
            </a:br>
            <a:r>
              <a:rPr lang="en-GB" dirty="0"/>
              <a:t>- what if they like someone else?</a:t>
            </a:r>
          </a:p>
        </p:txBody>
      </p:sp>
      <p:sp>
        <p:nvSpPr>
          <p:cNvPr id="3" name="Content Placeholder 2"/>
          <p:cNvSpPr>
            <a:spLocks noGrp="1"/>
          </p:cNvSpPr>
          <p:nvPr>
            <p:ph idx="1"/>
          </p:nvPr>
        </p:nvSpPr>
        <p:spPr>
          <a:xfrm>
            <a:off x="539496" y="2237015"/>
            <a:ext cx="5139409" cy="4523243"/>
          </a:xfrm>
        </p:spPr>
        <p:txBody>
          <a:bodyPr>
            <a:normAutofit/>
          </a:bodyPr>
          <a:lstStyle/>
          <a:p>
            <a:pPr marL="0" indent="0">
              <a:buNone/>
            </a:pPr>
            <a:r>
              <a:rPr lang="en-GB" sz="2400" dirty="0"/>
              <a:t>What is unrequited love? </a:t>
            </a:r>
          </a:p>
          <a:p>
            <a:pPr marL="0" indent="0">
              <a:buNone/>
            </a:pPr>
            <a:r>
              <a:rPr lang="en-GB" sz="2400" dirty="0"/>
              <a:t>For many, the idea of romantic relationships may be scary if they are worried about the person they like, not liking them or even liking someone else. </a:t>
            </a:r>
            <a:br>
              <a:rPr lang="en-GB" sz="2400" dirty="0"/>
            </a:br>
            <a:r>
              <a:rPr lang="en-GB" sz="2400" dirty="0"/>
              <a:t>Sometimes, people can be in a romantic relationship but form feelings for someone else which can lead to them being unfaithful. </a:t>
            </a:r>
          </a:p>
          <a:p>
            <a:pPr marL="0" indent="0">
              <a:buNone/>
            </a:pPr>
            <a:r>
              <a:rPr lang="en-GB" sz="2400" dirty="0"/>
              <a:t>This is why trust and building respect is an important part of healthy romantic relationships.</a:t>
            </a:r>
          </a:p>
        </p:txBody>
      </p:sp>
      <p:sp>
        <p:nvSpPr>
          <p:cNvPr id="4" name="Rectangle 3"/>
          <p:cNvSpPr/>
          <p:nvPr/>
        </p:nvSpPr>
        <p:spPr>
          <a:xfrm>
            <a:off x="5678905" y="2084832"/>
            <a:ext cx="3236494" cy="4154984"/>
          </a:xfrm>
          <a:prstGeom prst="rect">
            <a:avLst/>
          </a:prstGeom>
          <a:solidFill>
            <a:srgbClr val="FFFF99"/>
          </a:solidFill>
        </p:spPr>
        <p:txBody>
          <a:bodyPr wrap="square">
            <a:spAutoFit/>
          </a:bodyPr>
          <a:lstStyle/>
          <a:p>
            <a:pPr algn="ctr"/>
            <a:r>
              <a:rPr lang="en-GB" sz="2400" dirty="0"/>
              <a:t>TASK FEAR 3 –</a:t>
            </a:r>
          </a:p>
          <a:p>
            <a:pPr algn="ctr"/>
            <a:endParaRPr lang="en-GB" sz="2400" dirty="0"/>
          </a:p>
          <a:p>
            <a:pPr algn="ctr"/>
            <a:r>
              <a:rPr lang="en-GB" sz="2400" dirty="0"/>
              <a:t>Use our discussion to think about what advice you would give to a student who has shared the following with their friends –</a:t>
            </a:r>
          </a:p>
          <a:p>
            <a:pPr algn="ctr"/>
            <a:r>
              <a:rPr lang="en-GB" sz="2400" i="1" dirty="0"/>
              <a:t>‘I am worried that my partner will start to like someone else and not me’</a:t>
            </a:r>
          </a:p>
        </p:txBody>
      </p:sp>
    </p:spTree>
    <p:extLst>
      <p:ext uri="{BB962C8B-B14F-4D97-AF65-F5344CB8AC3E}">
        <p14:creationId xmlns:p14="http://schemas.microsoft.com/office/powerpoint/2010/main" val="4041842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things to remember</a:t>
            </a:r>
          </a:p>
        </p:txBody>
      </p:sp>
      <p:sp>
        <p:nvSpPr>
          <p:cNvPr id="3" name="Content Placeholder 2"/>
          <p:cNvSpPr>
            <a:spLocks noGrp="1"/>
          </p:cNvSpPr>
          <p:nvPr>
            <p:ph idx="1"/>
          </p:nvPr>
        </p:nvSpPr>
        <p:spPr>
          <a:xfrm>
            <a:off x="768096" y="1954202"/>
            <a:ext cx="7788075" cy="4724183"/>
          </a:xfrm>
        </p:spPr>
        <p:txBody>
          <a:bodyPr>
            <a:noAutofit/>
          </a:bodyPr>
          <a:lstStyle/>
          <a:p>
            <a:pPr>
              <a:buFont typeface="Wingdings" panose="05000000000000000000" pitchFamily="2" charset="2"/>
              <a:buChar char="Ø"/>
            </a:pPr>
            <a:r>
              <a:rPr lang="en-GB" sz="2400" dirty="0"/>
              <a:t>For some people it is natural to see a romantic relationship as important. However, not all people will feel this way and that is natural too. </a:t>
            </a:r>
          </a:p>
          <a:p>
            <a:pPr>
              <a:buFont typeface="Wingdings" panose="05000000000000000000" pitchFamily="2" charset="2"/>
              <a:buChar char="Ø"/>
            </a:pPr>
            <a:r>
              <a:rPr lang="en-GB" sz="2400" dirty="0"/>
              <a:t>There is no ‘age’ by which people should start to see romantic relationships as important – this may happen later for some people, or not at all. </a:t>
            </a:r>
          </a:p>
          <a:p>
            <a:pPr>
              <a:buFont typeface="Wingdings" panose="05000000000000000000" pitchFamily="2" charset="2"/>
              <a:buChar char="Ø"/>
            </a:pPr>
            <a:r>
              <a:rPr lang="en-GB" sz="2400" dirty="0"/>
              <a:t>The legal age for sexual activity in the UK is 16.</a:t>
            </a:r>
          </a:p>
          <a:p>
            <a:pPr>
              <a:buFont typeface="Wingdings" panose="05000000000000000000" pitchFamily="2" charset="2"/>
              <a:buChar char="Ø"/>
            </a:pPr>
            <a:r>
              <a:rPr lang="en-GB" sz="2400" dirty="0"/>
              <a:t>Some relationships can be unhealthy, remember the signs of unhealthy romantic relationships that we looked at last lesson. </a:t>
            </a:r>
          </a:p>
          <a:p>
            <a:pPr>
              <a:buFont typeface="Wingdings" panose="05000000000000000000" pitchFamily="2" charset="2"/>
              <a:buChar char="Ø"/>
            </a:pPr>
            <a:r>
              <a:rPr lang="en-GB" sz="2400" dirty="0"/>
              <a:t> Some relationships can end badly, leaving people hurt and upset. It is important to look out for signs of unhealthy relationships to try and avoid this. </a:t>
            </a:r>
          </a:p>
          <a:p>
            <a:pPr>
              <a:buFont typeface="Wingdings" panose="05000000000000000000" pitchFamily="2" charset="2"/>
              <a:buChar char="Ø"/>
            </a:pPr>
            <a:endParaRPr lang="en-GB" sz="2400" dirty="0"/>
          </a:p>
        </p:txBody>
      </p:sp>
    </p:spTree>
    <p:extLst>
      <p:ext uri="{BB962C8B-B14F-4D97-AF65-F5344CB8AC3E}">
        <p14:creationId xmlns:p14="http://schemas.microsoft.com/office/powerpoint/2010/main" val="822870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Reflections</a:t>
            </a:r>
          </a:p>
        </p:txBody>
      </p:sp>
      <p:sp>
        <p:nvSpPr>
          <p:cNvPr id="6" name="Rectangle 5"/>
          <p:cNvSpPr/>
          <p:nvPr/>
        </p:nvSpPr>
        <p:spPr>
          <a:xfrm>
            <a:off x="768096" y="2215508"/>
            <a:ext cx="7559475" cy="461665"/>
          </a:xfrm>
          <a:prstGeom prst="rect">
            <a:avLst/>
          </a:prstGeom>
          <a:solidFill>
            <a:srgbClr val="FFFF99"/>
          </a:solidFill>
        </p:spPr>
        <p:txBody>
          <a:bodyPr wrap="square">
            <a:spAutoFit/>
          </a:bodyPr>
          <a:lstStyle/>
          <a:p>
            <a:pPr algn="ctr"/>
            <a:r>
              <a:rPr lang="en-GB" sz="2400" dirty="0"/>
              <a:t>Which of the following statements do you agree with?</a:t>
            </a:r>
          </a:p>
        </p:txBody>
      </p:sp>
      <p:sp>
        <p:nvSpPr>
          <p:cNvPr id="3" name="TextBox 2"/>
          <p:cNvSpPr txBox="1"/>
          <p:nvPr/>
        </p:nvSpPr>
        <p:spPr>
          <a:xfrm>
            <a:off x="359881" y="3031957"/>
            <a:ext cx="8375904" cy="3416320"/>
          </a:xfrm>
          <a:prstGeom prst="rect">
            <a:avLst/>
          </a:prstGeom>
          <a:noFill/>
        </p:spPr>
        <p:txBody>
          <a:bodyPr wrap="square" rtlCol="0">
            <a:spAutoFit/>
          </a:bodyPr>
          <a:lstStyle/>
          <a:p>
            <a:pPr marL="457200" indent="-457200">
              <a:buFont typeface="+mj-lt"/>
              <a:buAutoNum type="arabicPeriod"/>
            </a:pPr>
            <a:r>
              <a:rPr lang="en-GB" sz="2400" dirty="0"/>
              <a:t>Romantic relationships are the most important thing – it doesn’t matter if you’re ready. </a:t>
            </a:r>
          </a:p>
          <a:p>
            <a:pPr marL="457200" indent="-457200">
              <a:lnSpc>
                <a:spcPct val="200000"/>
              </a:lnSpc>
              <a:buFont typeface="+mj-lt"/>
              <a:buAutoNum type="arabicPeriod"/>
            </a:pPr>
            <a:r>
              <a:rPr lang="en-GB" sz="2400" dirty="0"/>
              <a:t>You shouldn’t have a romantic relationship until you are 16. </a:t>
            </a:r>
          </a:p>
          <a:p>
            <a:pPr marL="457200" indent="-457200">
              <a:lnSpc>
                <a:spcPct val="200000"/>
              </a:lnSpc>
              <a:buFont typeface="+mj-lt"/>
              <a:buAutoNum type="arabicPeriod"/>
            </a:pPr>
            <a:r>
              <a:rPr lang="en-GB" sz="2400" dirty="0"/>
              <a:t>You must be in a romantic relationship by the time you are 16. </a:t>
            </a:r>
          </a:p>
          <a:p>
            <a:pPr marL="457200" indent="-457200">
              <a:buFont typeface="+mj-lt"/>
              <a:buAutoNum type="arabicPeriod"/>
            </a:pPr>
            <a:endParaRPr lang="en-GB" sz="2400" dirty="0"/>
          </a:p>
          <a:p>
            <a:pPr marL="457200" indent="-457200">
              <a:buFont typeface="+mj-lt"/>
              <a:buAutoNum type="arabicPeriod"/>
            </a:pPr>
            <a:r>
              <a:rPr lang="en-GB" sz="2400" dirty="0"/>
              <a:t>Romantic relationships can be important for some people, if they are ready. </a:t>
            </a:r>
          </a:p>
        </p:txBody>
      </p:sp>
    </p:spTree>
    <p:extLst>
      <p:ext uri="{BB962C8B-B14F-4D97-AF65-F5344CB8AC3E}">
        <p14:creationId xmlns:p14="http://schemas.microsoft.com/office/powerpoint/2010/main" val="984597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Reminders of where to go if you want someone to talk to: </a:t>
            </a:r>
          </a:p>
        </p:txBody>
      </p:sp>
      <p:sp>
        <p:nvSpPr>
          <p:cNvPr id="3" name="Content Placeholder 2"/>
          <p:cNvSpPr>
            <a:spLocks noGrp="1"/>
          </p:cNvSpPr>
          <p:nvPr>
            <p:ph idx="1"/>
          </p:nvPr>
        </p:nvSpPr>
        <p:spPr>
          <a:xfrm>
            <a:off x="768096" y="2286000"/>
            <a:ext cx="6648704" cy="3142343"/>
          </a:xfrm>
        </p:spPr>
        <p:txBody>
          <a:bodyPr>
            <a:normAutofit/>
          </a:bodyPr>
          <a:lstStyle/>
          <a:p>
            <a:pPr>
              <a:buFont typeface="Wingdings" panose="05000000000000000000" pitchFamily="2" charset="2"/>
              <a:buChar char="v"/>
            </a:pPr>
            <a:r>
              <a:rPr lang="en-GB" dirty="0"/>
              <a:t>At school: Form Tutor, Head of Year: Ms Keith, Mrs Holman, Ms Menon, Ms Marku Mrs Greenfield, Ms Kaye, Ms Bird, any teacher you trust</a:t>
            </a:r>
          </a:p>
          <a:p>
            <a:pPr>
              <a:buFont typeface="Wingdings" panose="05000000000000000000" pitchFamily="2" charset="2"/>
              <a:buChar char="v"/>
            </a:pPr>
            <a:r>
              <a:rPr lang="en-GB" dirty="0" err="1"/>
              <a:t>Childline</a:t>
            </a:r>
            <a:r>
              <a:rPr lang="en-GB" dirty="0"/>
              <a:t> 0800 1111 or childline.org.uk</a:t>
            </a:r>
          </a:p>
          <a:p>
            <a:pPr>
              <a:buFont typeface="Wingdings" panose="05000000000000000000" pitchFamily="2" charset="2"/>
              <a:buChar char="v"/>
            </a:pPr>
            <a:r>
              <a:rPr lang="en-GB" dirty="0"/>
              <a:t> Thinkuknow.co.uk</a:t>
            </a:r>
          </a:p>
          <a:p>
            <a:pPr>
              <a:buFont typeface="Wingdings" panose="05000000000000000000" pitchFamily="2" charset="2"/>
              <a:buChar char="v"/>
            </a:pPr>
            <a:r>
              <a:rPr lang="en-GB" dirty="0"/>
              <a:t>Relate.org.uk </a:t>
            </a:r>
          </a:p>
          <a:p>
            <a:pPr marL="0" indent="0">
              <a:buNone/>
            </a:pPr>
            <a:endParaRPr lang="en-GB" dirty="0"/>
          </a:p>
          <a:p>
            <a:pPr>
              <a:buFont typeface="Wingdings" panose="05000000000000000000" pitchFamily="2" charset="2"/>
              <a:buChar char="v"/>
            </a:pPr>
            <a:endParaRPr lang="en-GB" dirty="0"/>
          </a:p>
          <a:p>
            <a:endParaRPr lang="en-GB" dirty="0"/>
          </a:p>
        </p:txBody>
      </p:sp>
      <p:pic>
        <p:nvPicPr>
          <p:cNvPr id="4" name="Picture 3"/>
          <p:cNvPicPr>
            <a:picLocks noChangeAspect="1"/>
          </p:cNvPicPr>
          <p:nvPr/>
        </p:nvPicPr>
        <p:blipFill>
          <a:blip r:embed="rId2"/>
          <a:stretch>
            <a:fillRect/>
          </a:stretch>
        </p:blipFill>
        <p:spPr>
          <a:xfrm>
            <a:off x="768096" y="5087563"/>
            <a:ext cx="1937657" cy="1535347"/>
          </a:xfrm>
          <a:prstGeom prst="rect">
            <a:avLst/>
          </a:prstGeom>
        </p:spPr>
      </p:pic>
      <p:pic>
        <p:nvPicPr>
          <p:cNvPr id="5" name="Picture 4"/>
          <p:cNvPicPr>
            <a:picLocks noChangeAspect="1"/>
          </p:cNvPicPr>
          <p:nvPr/>
        </p:nvPicPr>
        <p:blipFill>
          <a:blip r:embed="rId3"/>
          <a:stretch>
            <a:fillRect/>
          </a:stretch>
        </p:blipFill>
        <p:spPr>
          <a:xfrm>
            <a:off x="5804707" y="5087563"/>
            <a:ext cx="2942750" cy="1655297"/>
          </a:xfrm>
          <a:prstGeom prst="rect">
            <a:avLst/>
          </a:prstGeom>
        </p:spPr>
      </p:pic>
      <p:pic>
        <p:nvPicPr>
          <p:cNvPr id="1026" name="Picture 2" descr="https://encrypted-tbn0.gstatic.com/images?q=tbn:ANd9GcSS9Kk-ezLMDddvSk6Z3dhEKL9FYB1IFcwX2M9atCvyB0CpvTk_RJOE4lSDuP0:https://www.stmarybarnes.org/wp-content/uploads/Lets-talk1.jpg&amp;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0460" y="5027587"/>
            <a:ext cx="1649540" cy="166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38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323</TotalTime>
  <Words>1226</Words>
  <Application>Microsoft Office PowerPoint</Application>
  <PresentationFormat>On-screen Show (4:3)</PresentationFormat>
  <Paragraphs>87</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Garamond</vt:lpstr>
      <vt:lpstr>Tw Cen MT</vt:lpstr>
      <vt:lpstr>Tw Cen MT Condensed</vt:lpstr>
      <vt:lpstr>Wingdings</vt:lpstr>
      <vt:lpstr>Wingdings 3</vt:lpstr>
      <vt:lpstr>Integral</vt:lpstr>
      <vt:lpstr>Why might some people have concerns about Romantic Relationships?</vt:lpstr>
      <vt:lpstr>Ground rules reminder</vt:lpstr>
      <vt:lpstr>Thinking back to last lesson …</vt:lpstr>
      <vt:lpstr>Possible reasons why romantic relationships may be seen as important: </vt:lpstr>
      <vt:lpstr>“I don’t want a romantic relationship – is there something wrong with me?”</vt:lpstr>
      <vt:lpstr>Why might someone not want a romantic relationship?</vt:lpstr>
      <vt:lpstr>What might scare someone about romantic relationships?</vt:lpstr>
      <vt:lpstr>Potential fears 1 - am I ready?</vt:lpstr>
      <vt:lpstr>Potential fears 2 - will I get hurt?</vt:lpstr>
      <vt:lpstr>Potential fears 3 - what if they like someone else?</vt:lpstr>
      <vt:lpstr>Key things to remember</vt:lpstr>
      <vt:lpstr>Reflections</vt:lpstr>
      <vt:lpstr>Reminders of where to go if you want someone to talk to: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different types of romantic relations?</dc:title>
  <dc:creator>Lucinda Keith</dc:creator>
  <cp:lastModifiedBy>Rita Del-Giudice</cp:lastModifiedBy>
  <cp:revision>39</cp:revision>
  <dcterms:created xsi:type="dcterms:W3CDTF">2021-02-25T20:15:58Z</dcterms:created>
  <dcterms:modified xsi:type="dcterms:W3CDTF">2026-03-03T14:24:29Z</dcterms:modified>
</cp:coreProperties>
</file>